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omments/modernComment_97C_0.xml" ContentType="application/vnd.ms-powerpoint.comment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23" r:id="rId4"/>
    <p:sldMasterId id="2147486007" r:id="rId5"/>
    <p:sldMasterId id="2147486022" r:id="rId6"/>
  </p:sldMasterIdLst>
  <p:notesMasterIdLst>
    <p:notesMasterId r:id="rId44"/>
  </p:notesMasterIdLst>
  <p:handoutMasterIdLst>
    <p:handoutMasterId r:id="rId45"/>
  </p:handoutMasterIdLst>
  <p:sldIdLst>
    <p:sldId id="2288" r:id="rId7"/>
    <p:sldId id="2289" r:id="rId8"/>
    <p:sldId id="2334" r:id="rId9"/>
    <p:sldId id="2425" r:id="rId10"/>
    <p:sldId id="2267" r:id="rId11"/>
    <p:sldId id="2423" r:id="rId12"/>
    <p:sldId id="2426" r:id="rId13"/>
    <p:sldId id="2268" r:id="rId14"/>
    <p:sldId id="2294" r:id="rId15"/>
    <p:sldId id="2243" r:id="rId16"/>
    <p:sldId id="2278" r:id="rId17"/>
    <p:sldId id="2430" r:id="rId18"/>
    <p:sldId id="2274" r:id="rId19"/>
    <p:sldId id="2275" r:id="rId20"/>
    <p:sldId id="2276" r:id="rId21"/>
    <p:sldId id="2277" r:id="rId22"/>
    <p:sldId id="2281" r:id="rId23"/>
    <p:sldId id="2295" r:id="rId24"/>
    <p:sldId id="2249" r:id="rId25"/>
    <p:sldId id="2279" r:id="rId26"/>
    <p:sldId id="2431" r:id="rId27"/>
    <p:sldId id="2258" r:id="rId28"/>
    <p:sldId id="2259" r:id="rId29"/>
    <p:sldId id="2427" r:id="rId30"/>
    <p:sldId id="2428" r:id="rId31"/>
    <p:sldId id="2282" r:id="rId32"/>
    <p:sldId id="2273" r:id="rId33"/>
    <p:sldId id="2284" r:id="rId34"/>
    <p:sldId id="2296" r:id="rId35"/>
    <p:sldId id="2285" r:id="rId36"/>
    <p:sldId id="2272" r:id="rId37"/>
    <p:sldId id="2283" r:id="rId38"/>
    <p:sldId id="2247" r:id="rId39"/>
    <p:sldId id="2286" r:id="rId40"/>
    <p:sldId id="2429" r:id="rId41"/>
    <p:sldId id="2320" r:id="rId42"/>
    <p:sldId id="2200" r:id="rId43"/>
  </p:sldIdLst>
  <p:sldSz cx="12192000" cy="6858000"/>
  <p:notesSz cx="6797675" cy="9926638"/>
  <p:defaultTextStyle>
    <a:defPPr>
      <a:defRPr lang="es-PE"/>
    </a:defPPr>
    <a:lvl1pPr algn="l" defTabSz="1217613" rtl="0" eaLnBrk="0" fontAlgn="base" hangingPunct="0">
      <a:spcBef>
        <a:spcPct val="0"/>
      </a:spcBef>
      <a:spcAft>
        <a:spcPct val="0"/>
      </a:spcAft>
      <a:defRPr sz="2400" kern="1200">
        <a:solidFill>
          <a:schemeClr val="tx1"/>
        </a:solidFill>
        <a:latin typeface="Gill Sans MT" panose="020B0502020104020203" pitchFamily="34" charset="0"/>
        <a:ea typeface="+mn-ea"/>
        <a:cs typeface="+mn-cs"/>
      </a:defRPr>
    </a:lvl1pPr>
    <a:lvl2pPr marL="608013" indent="-150813" algn="l" defTabSz="1217613" rtl="0" eaLnBrk="0" fontAlgn="base" hangingPunct="0">
      <a:spcBef>
        <a:spcPct val="0"/>
      </a:spcBef>
      <a:spcAft>
        <a:spcPct val="0"/>
      </a:spcAft>
      <a:defRPr sz="2400" kern="1200">
        <a:solidFill>
          <a:schemeClr val="tx1"/>
        </a:solidFill>
        <a:latin typeface="Gill Sans MT" panose="020B0502020104020203" pitchFamily="34" charset="0"/>
        <a:ea typeface="+mn-ea"/>
        <a:cs typeface="+mn-cs"/>
      </a:defRPr>
    </a:lvl2pPr>
    <a:lvl3pPr marL="1217613" indent="-303213" algn="l" defTabSz="1217613" rtl="0" eaLnBrk="0" fontAlgn="base" hangingPunct="0">
      <a:spcBef>
        <a:spcPct val="0"/>
      </a:spcBef>
      <a:spcAft>
        <a:spcPct val="0"/>
      </a:spcAft>
      <a:defRPr sz="2400" kern="1200">
        <a:solidFill>
          <a:schemeClr val="tx1"/>
        </a:solidFill>
        <a:latin typeface="Gill Sans MT" panose="020B0502020104020203" pitchFamily="34" charset="0"/>
        <a:ea typeface="+mn-ea"/>
        <a:cs typeface="+mn-cs"/>
      </a:defRPr>
    </a:lvl3pPr>
    <a:lvl4pPr marL="1827213" indent="-455613" algn="l" defTabSz="1217613" rtl="0" eaLnBrk="0" fontAlgn="base" hangingPunct="0">
      <a:spcBef>
        <a:spcPct val="0"/>
      </a:spcBef>
      <a:spcAft>
        <a:spcPct val="0"/>
      </a:spcAft>
      <a:defRPr sz="2400" kern="1200">
        <a:solidFill>
          <a:schemeClr val="tx1"/>
        </a:solidFill>
        <a:latin typeface="Gill Sans MT" panose="020B0502020104020203" pitchFamily="34" charset="0"/>
        <a:ea typeface="+mn-ea"/>
        <a:cs typeface="+mn-cs"/>
      </a:defRPr>
    </a:lvl4pPr>
    <a:lvl5pPr marL="2436813" indent="-608013" algn="l" defTabSz="1217613" rtl="0" eaLnBrk="0" fontAlgn="base" hangingPunct="0">
      <a:spcBef>
        <a:spcPct val="0"/>
      </a:spcBef>
      <a:spcAft>
        <a:spcPct val="0"/>
      </a:spcAft>
      <a:defRPr sz="2400" kern="1200">
        <a:solidFill>
          <a:schemeClr val="tx1"/>
        </a:solidFill>
        <a:latin typeface="Gill Sans MT" panose="020B0502020104020203" pitchFamily="34" charset="0"/>
        <a:ea typeface="+mn-ea"/>
        <a:cs typeface="+mn-cs"/>
      </a:defRPr>
    </a:lvl5pPr>
    <a:lvl6pPr marL="2286000" algn="l" defTabSz="914400" rtl="0" eaLnBrk="1" latinLnBrk="0" hangingPunct="1">
      <a:defRPr sz="2400" kern="1200">
        <a:solidFill>
          <a:schemeClr val="tx1"/>
        </a:solidFill>
        <a:latin typeface="Gill Sans MT" panose="020B0502020104020203" pitchFamily="34" charset="0"/>
        <a:ea typeface="+mn-ea"/>
        <a:cs typeface="+mn-cs"/>
      </a:defRPr>
    </a:lvl6pPr>
    <a:lvl7pPr marL="2743200" algn="l" defTabSz="914400" rtl="0" eaLnBrk="1" latinLnBrk="0" hangingPunct="1">
      <a:defRPr sz="2400" kern="1200">
        <a:solidFill>
          <a:schemeClr val="tx1"/>
        </a:solidFill>
        <a:latin typeface="Gill Sans MT" panose="020B0502020104020203" pitchFamily="34" charset="0"/>
        <a:ea typeface="+mn-ea"/>
        <a:cs typeface="+mn-cs"/>
      </a:defRPr>
    </a:lvl7pPr>
    <a:lvl8pPr marL="3200400" algn="l" defTabSz="914400" rtl="0" eaLnBrk="1" latinLnBrk="0" hangingPunct="1">
      <a:defRPr sz="2400" kern="1200">
        <a:solidFill>
          <a:schemeClr val="tx1"/>
        </a:solidFill>
        <a:latin typeface="Gill Sans MT" panose="020B0502020104020203" pitchFamily="34" charset="0"/>
        <a:ea typeface="+mn-ea"/>
        <a:cs typeface="+mn-cs"/>
      </a:defRPr>
    </a:lvl8pPr>
    <a:lvl9pPr marL="3657600" algn="l" defTabSz="914400" rtl="0" eaLnBrk="1" latinLnBrk="0" hangingPunct="1">
      <a:defRPr sz="2400"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3249">
          <p15:clr>
            <a:srgbClr val="A4A3A4"/>
          </p15:clr>
        </p15:guide>
        <p15:guide id="2" pos="706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F6B97C-DD4C-BCA7-7104-2A469FAB24C4}" name="Reynaldo Fernandez Campos" initials="RF" userId="S::rfernandezc@osiptel.gob.pe::06c7962c-3f79-4310-8c3b-a1a761fdbe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uben Tornero Cruzatt" initials="" lastIdx="7" clrIdx="0"/>
  <p:cmAuthor id="2" name="Marco Vilchez Roman" initials="" lastIdx="1" clrIdx="1"/>
  <p:cmAuthor id="3" name="Bryan Reyes Reyes" initials="" lastIdx="5" clrIdx="2"/>
  <p:cmAuthor id="4" name="Carmen Cardenas Diaz" initials="" lastIdx="1" clrIdx="3"/>
  <p:cmAuthor id="5" name="Reynaldo Fernandez Campos" initials="" lastIdx="25" clrIdx="4"/>
  <p:cmAuthor id="6" name="Hayine Gusukuma Lozano" initials=""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946"/>
    <a:srgbClr val="384555"/>
    <a:srgbClr val="EF7E26"/>
    <a:srgbClr val="00AFE1"/>
    <a:srgbClr val="075AA5"/>
    <a:srgbClr val="7B858B"/>
    <a:srgbClr val="F18626"/>
    <a:srgbClr val="006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6" autoAdjust="0"/>
    <p:restoredTop sz="94641" autoAdjust="0"/>
  </p:normalViewPr>
  <p:slideViewPr>
    <p:cSldViewPr>
      <p:cViewPr varScale="1">
        <p:scale>
          <a:sx n="102" d="100"/>
          <a:sy n="102" d="100"/>
        </p:scale>
        <p:origin x="864" y="102"/>
      </p:cViewPr>
      <p:guideLst>
        <p:guide orient="horz" pos="3249"/>
        <p:guide pos="7061"/>
      </p:guideLst>
    </p:cSldViewPr>
  </p:slideViewPr>
  <p:outlineViewPr>
    <p:cViewPr>
      <p:scale>
        <a:sx n="33" d="100"/>
        <a:sy n="33" d="100"/>
      </p:scale>
      <p:origin x="0" y="-252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2" d="100"/>
          <a:sy n="82" d="100"/>
        </p:scale>
        <p:origin x="381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commentAuthors" Target="commentAuthor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rvfiledfs\documentos\dapu\2026\5.%20PROTECCI&#211;N%20DEL%20USUARIO-2026\1%20AREA%20ECONOMICA\COCAMPO\Estudio%20de%20Satisfaccion\2025\PPT%20Formateada\1)%20Graficas%20PPT%20difusi&#243;n.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srvfiledfs\documentos\dapu\2026\5.%20PROTECCI&#211;N%20DEL%20USUARIO-2026\1%20AREA%20ECONOMICA\COCAMPO\Estudio%20de%20Satisfaccion\2025\PPT%20Formateada\res2025_w.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srvfiledfs\documentos\dapu\2026\5.%20PROTECCI&#211;N%20DEL%20USUARIO-2026\1%20AREA%20ECONOMICA\COCAMPO\Estudio%20de%20Satisfaccion\2025\PPT%20Formateada\res2025_w.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srvfiledfs\documentos\dapu\2026\5.%20PROTECCI&#211;N%20DEL%20USUARIO-2026\1%20AREA%20ECONOMICA\COCAMPO\Estudio%20de%20Satisfaccion\2025\PPT%20Formateada\res2025_w.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srvfiledfs\documentos\dapu\2026\5.%20PROTECCI&#211;N%20DEL%20USUARIO-2026\1%20AREA%20ECONOMICA\COCAMPO\Estudio%20de%20Satisfaccion\2025\PPT%20Formateada\res2025_w.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srvfiledfs\documentos\dapu\2026\5.%20PROTECCI&#211;N%20DEL%20USUARIO-2026\1%20AREA%20ECONOMICA\COCAMPO\Estudio%20de%20Satisfaccion\2025\PPT%20Formateada\res2025_w.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srvfiledfs\documentos\dapu\2026\5.%20PROTECCI&#211;N%20DEL%20USUARIO-2026\1%20AREA%20ECONOMICA\COCAMPO\Estudio%20de%20Satisfaccion\2025\PPT%20Formateada\res2025_w.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srvfiledfs\documentos\dapu\2026\5.%20PROTECCI&#211;N%20DEL%20USUARIO-2026\1%20AREA%20ECONOMICA\COCAMPO\Estudio%20de%20Satisfaccion\2025\PPT%20Formateada\res2025_w.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srvfiledfs\documentos\dapu\2026\5.%20PROTECCI&#211;N%20DEL%20USUARIO-2026\1%20AREA%20ECONOMICA\COCAMPO\Estudio%20de%20Satisfaccion\2025\PPT%20Formateada\res2025.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srvfiledfs\documentos\dapu\2026\5.%20PROTECCI&#211;N%20DEL%20USUARIO-2026\1%20AREA%20ECONOMICA\COCAMPO\Estudio%20de%20Satisfaccion\2025\PPT%20Formateada\res2025_w.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srvfiledfs\documentos\dapu\2026\5.%20PROTECCI&#211;N%20DEL%20USUARIO-2026\1%20AREA%20ECONOMICA\COCAMPO\Estudio%20de%20Satisfaccion\2025\PPT%20Formateada\res2025_w.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srvfiledfs\documentos\dapu\2026\5.%20PROTECCI&#211;N%20DEL%20USUARIO-2026\1%20AREA%20ECONOMICA\COCAMPO\Estudio%20de%20Satisfaccion\2025\PPT%20Formateada\res2025_w.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srvfiledfs\documentos\dapu\2026\5.%20PROTECCI&#211;N%20DEL%20USUARIO-2026\1%20AREA%20ECONOMICA\COCAMPO\Estudio%20de%20Satisfaccion\2025\PPT%20Formateada\res2025_w.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srvfiledfs\documentos\dapu\2026\5.%20PROTECCI&#211;N%20DEL%20USUARIO-2026\1%20AREA%20ECONOMICA\COCAMPO\Estudio%20de%20Satisfaccion\2025\PPT%20Formateada\res2025_w.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srvfiledfs\documentos\dapu\2026\5.%20PROTECCI&#211;N%20DEL%20USUARIO-2026\1%20AREA%20ECONOMICA\COCAMPO\Estudio%20de%20Satisfaccion\2025\PPT%20Formateada\res2025_w.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srvfiledfs\documentos\dapu\2026\5.%20PROTECCI&#211;N%20DEL%20USUARIO-2026\1%20AREA%20ECONOMICA\COCAMPO\Estudio%20de%20Satisfaccion\2025\PPT%20Formateada\res2025_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'D11'!$B$2</c:f>
              <c:strCache>
                <c:ptCount val="1"/>
                <c:pt idx="0">
                  <c:v>Insatisfecho</c:v>
                </c:pt>
              </c:strCache>
            </c:strRef>
          </c:tx>
          <c:spPr>
            <a:solidFill>
              <a:srgbClr val="BDD7EE"/>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'D11'!$C$1:$G$1</c:f>
              <c:strCache>
                <c:ptCount val="5"/>
                <c:pt idx="0">
                  <c:v>Total</c:v>
                </c:pt>
                <c:pt idx="1">
                  <c:v>Bitel</c:v>
                </c:pt>
                <c:pt idx="2">
                  <c:v>Claro</c:v>
                </c:pt>
                <c:pt idx="3">
                  <c:v>Entel</c:v>
                </c:pt>
                <c:pt idx="4">
                  <c:v>Movistar</c:v>
                </c:pt>
              </c:strCache>
            </c:strRef>
          </c:cat>
          <c:val>
            <c:numRef>
              <c:f>'D11'!$C$2:$G$2</c:f>
              <c:numCache>
                <c:formatCode>0%</c:formatCode>
                <c:ptCount val="5"/>
                <c:pt idx="0">
                  <c:v>0.17199999999999999</c:v>
                </c:pt>
                <c:pt idx="1">
                  <c:v>0.154</c:v>
                </c:pt>
                <c:pt idx="2">
                  <c:v>0.122</c:v>
                </c:pt>
                <c:pt idx="3">
                  <c:v>0.125</c:v>
                </c:pt>
                <c:pt idx="4">
                  <c:v>0.28199999999999997</c:v>
                </c:pt>
              </c:numCache>
            </c:numRef>
          </c:val>
          <c:extLst>
            <c:ext xmlns:c16="http://schemas.microsoft.com/office/drawing/2014/chart" uri="{C3380CC4-5D6E-409C-BE32-E72D297353CC}">
              <c16:uniqueId val="{00000000-9512-48EA-828C-FFAD865743B0}"/>
            </c:ext>
          </c:extLst>
        </c:ser>
        <c:ser>
          <c:idx val="1"/>
          <c:order val="1"/>
          <c:tx>
            <c:strRef>
              <c:f>'D11'!$B$3</c:f>
              <c:strCache>
                <c:ptCount val="1"/>
                <c:pt idx="0">
                  <c:v>Neutral</c:v>
                </c:pt>
              </c:strCache>
            </c:strRef>
          </c:tx>
          <c:spPr>
            <a:solidFill>
              <a:srgbClr val="D0CECE"/>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'D11'!$C$1:$G$1</c:f>
              <c:strCache>
                <c:ptCount val="5"/>
                <c:pt idx="0">
                  <c:v>Total</c:v>
                </c:pt>
                <c:pt idx="1">
                  <c:v>Bitel</c:v>
                </c:pt>
                <c:pt idx="2">
                  <c:v>Claro</c:v>
                </c:pt>
                <c:pt idx="3">
                  <c:v>Entel</c:v>
                </c:pt>
                <c:pt idx="4">
                  <c:v>Movistar</c:v>
                </c:pt>
              </c:strCache>
            </c:strRef>
          </c:cat>
          <c:val>
            <c:numRef>
              <c:f>'D11'!$C$3:$G$3</c:f>
              <c:numCache>
                <c:formatCode>0%</c:formatCode>
                <c:ptCount val="5"/>
                <c:pt idx="0">
                  <c:v>0.18099999999999999</c:v>
                </c:pt>
                <c:pt idx="1">
                  <c:v>0.161</c:v>
                </c:pt>
                <c:pt idx="2">
                  <c:v>0.16900000000000001</c:v>
                </c:pt>
                <c:pt idx="3">
                  <c:v>0.16400000000000001</c:v>
                </c:pt>
                <c:pt idx="4">
                  <c:v>0.22600000000000001</c:v>
                </c:pt>
              </c:numCache>
            </c:numRef>
          </c:val>
          <c:extLst>
            <c:ext xmlns:c16="http://schemas.microsoft.com/office/drawing/2014/chart" uri="{C3380CC4-5D6E-409C-BE32-E72D297353CC}">
              <c16:uniqueId val="{00000001-9512-48EA-828C-FFAD865743B0}"/>
            </c:ext>
          </c:extLst>
        </c:ser>
        <c:ser>
          <c:idx val="2"/>
          <c:order val="2"/>
          <c:tx>
            <c:strRef>
              <c:f>'D11'!$B$4</c:f>
              <c:strCache>
                <c:ptCount val="1"/>
                <c:pt idx="0">
                  <c:v>Satisfecho</c:v>
                </c:pt>
              </c:strCache>
            </c:strRef>
          </c:tx>
          <c:spPr>
            <a:solidFill>
              <a:srgbClr val="002060"/>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'D11'!$C$1:$G$1</c:f>
              <c:strCache>
                <c:ptCount val="5"/>
                <c:pt idx="0">
                  <c:v>Total</c:v>
                </c:pt>
                <c:pt idx="1">
                  <c:v>Bitel</c:v>
                </c:pt>
                <c:pt idx="2">
                  <c:v>Claro</c:v>
                </c:pt>
                <c:pt idx="3">
                  <c:v>Entel</c:v>
                </c:pt>
                <c:pt idx="4">
                  <c:v>Movistar</c:v>
                </c:pt>
              </c:strCache>
            </c:strRef>
          </c:cat>
          <c:val>
            <c:numRef>
              <c:f>'D11'!$C$4:$G$4</c:f>
              <c:numCache>
                <c:formatCode>0%</c:formatCode>
                <c:ptCount val="5"/>
                <c:pt idx="0">
                  <c:v>0.64700000000000002</c:v>
                </c:pt>
                <c:pt idx="1">
                  <c:v>0.68600000000000005</c:v>
                </c:pt>
                <c:pt idx="2">
                  <c:v>0.70899999999999996</c:v>
                </c:pt>
                <c:pt idx="3">
                  <c:v>0.71099999999999997</c:v>
                </c:pt>
                <c:pt idx="4">
                  <c:v>0.49199999999999999</c:v>
                </c:pt>
              </c:numCache>
            </c:numRef>
          </c:val>
          <c:extLst>
            <c:ext xmlns:c16="http://schemas.microsoft.com/office/drawing/2014/chart" uri="{C3380CC4-5D6E-409C-BE32-E72D297353CC}">
              <c16:uniqueId val="{00000002-9512-48EA-828C-FFAD865743B0}"/>
            </c:ext>
          </c:extLst>
        </c:ser>
        <c:dLbls>
          <c:showLegendKey val="0"/>
          <c:showVal val="0"/>
          <c:showCatName val="0"/>
          <c:showSerName val="0"/>
          <c:showPercent val="0"/>
          <c:showBubbleSize val="0"/>
        </c:dLbls>
        <c:gapWidth val="150"/>
        <c:overlap val="100"/>
        <c:axId val="952875696"/>
        <c:axId val="1034740288"/>
      </c:barChart>
      <c:catAx>
        <c:axId val="95287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1034740288"/>
        <c:crosses val="autoZero"/>
        <c:auto val="1"/>
        <c:lblAlgn val="ctr"/>
        <c:lblOffset val="100"/>
        <c:noMultiLvlLbl val="0"/>
      </c:catAx>
      <c:valAx>
        <c:axId val="10347402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952875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extLst/>
  </c:chart>
  <c:spPr>
    <a:noFill/>
    <a:ln w="9525" cap="flat" cmpd="sng" algn="ctr">
      <a:noFill/>
      <a:round/>
    </a:ln>
    <a:effectLst/>
  </c:spPr>
  <c:txPr>
    <a:bodyPr/>
    <a:lstStyle/>
    <a:p>
      <a:pPr>
        <a:defRPr/>
      </a:pPr>
      <a:endParaRPr lang="es-P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tv!$C$3</c:f>
              <c:strCache>
                <c:ptCount val="1"/>
                <c:pt idx="0">
                  <c:v>Insatisfecho</c:v>
                </c:pt>
              </c:strCache>
            </c:strRef>
          </c:tx>
          <c:spPr>
            <a:solidFill>
              <a:schemeClr val="tx2">
                <a:lumMod val="20000"/>
                <a:lumOff val="80000"/>
              </a:schemeClr>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tv!$D$2:$I$2</c:f>
              <c:strCache>
                <c:ptCount val="6"/>
                <c:pt idx="0">
                  <c:v>2020</c:v>
                </c:pt>
                <c:pt idx="1">
                  <c:v>2021</c:v>
                </c:pt>
                <c:pt idx="2">
                  <c:v>2022</c:v>
                </c:pt>
                <c:pt idx="3">
                  <c:v>2023</c:v>
                </c:pt>
                <c:pt idx="4">
                  <c:v>2024</c:v>
                </c:pt>
                <c:pt idx="5">
                  <c:v>2025</c:v>
                </c:pt>
              </c:strCache>
            </c:strRef>
          </c:cat>
          <c:val>
            <c:numRef>
              <c:f>tv!$D$3:$I$3</c:f>
              <c:numCache>
                <c:formatCode>0%</c:formatCode>
                <c:ptCount val="6"/>
                <c:pt idx="0">
                  <c:v>0.22526453315661299</c:v>
                </c:pt>
                <c:pt idx="1">
                  <c:v>0.33325412499527701</c:v>
                </c:pt>
                <c:pt idx="2">
                  <c:v>0.28916255306967203</c:v>
                </c:pt>
                <c:pt idx="3">
                  <c:v>0.14370160357433001</c:v>
                </c:pt>
                <c:pt idx="4">
                  <c:v>0.317360953225097</c:v>
                </c:pt>
                <c:pt idx="5">
                  <c:v>0.21998997760663103</c:v>
                </c:pt>
              </c:numCache>
            </c:numRef>
          </c:val>
          <c:extLst>
            <c:ext xmlns:c16="http://schemas.microsoft.com/office/drawing/2014/chart" uri="{C3380CC4-5D6E-409C-BE32-E72D297353CC}">
              <c16:uniqueId val="{00000000-E18F-488E-BF28-213D3E1833EF}"/>
            </c:ext>
          </c:extLst>
        </c:ser>
        <c:ser>
          <c:idx val="1"/>
          <c:order val="1"/>
          <c:tx>
            <c:strRef>
              <c:f>tv!$C$4</c:f>
              <c:strCache>
                <c:ptCount val="1"/>
                <c:pt idx="0">
                  <c:v>Neutral</c:v>
                </c:pt>
              </c:strCache>
            </c:strRef>
          </c:tx>
          <c:spPr>
            <a:solidFill>
              <a:schemeClr val="bg1">
                <a:lumMod val="95000"/>
              </a:schemeClr>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tv!$D$2:$I$2</c:f>
              <c:strCache>
                <c:ptCount val="6"/>
                <c:pt idx="0">
                  <c:v>2020</c:v>
                </c:pt>
                <c:pt idx="1">
                  <c:v>2021</c:v>
                </c:pt>
                <c:pt idx="2">
                  <c:v>2022</c:v>
                </c:pt>
                <c:pt idx="3">
                  <c:v>2023</c:v>
                </c:pt>
                <c:pt idx="4">
                  <c:v>2024</c:v>
                </c:pt>
                <c:pt idx="5">
                  <c:v>2025</c:v>
                </c:pt>
              </c:strCache>
            </c:strRef>
          </c:cat>
          <c:val>
            <c:numRef>
              <c:f>tv!$D$4:$I$4</c:f>
              <c:numCache>
                <c:formatCode>0%</c:formatCode>
                <c:ptCount val="6"/>
                <c:pt idx="0">
                  <c:v>0.25054865807017601</c:v>
                </c:pt>
                <c:pt idx="1">
                  <c:v>0.22951284031445901</c:v>
                </c:pt>
                <c:pt idx="2">
                  <c:v>0.23470505855499402</c:v>
                </c:pt>
                <c:pt idx="3">
                  <c:v>0.40872614052907996</c:v>
                </c:pt>
                <c:pt idx="4">
                  <c:v>0.23853883016109301</c:v>
                </c:pt>
                <c:pt idx="5">
                  <c:v>0.25975648086304598</c:v>
                </c:pt>
              </c:numCache>
            </c:numRef>
          </c:val>
          <c:extLst>
            <c:ext xmlns:c16="http://schemas.microsoft.com/office/drawing/2014/chart" uri="{C3380CC4-5D6E-409C-BE32-E72D297353CC}">
              <c16:uniqueId val="{00000001-E18F-488E-BF28-213D3E1833EF}"/>
            </c:ext>
          </c:extLst>
        </c:ser>
        <c:ser>
          <c:idx val="2"/>
          <c:order val="2"/>
          <c:tx>
            <c:strRef>
              <c:f>tv!$C$5</c:f>
              <c:strCache>
                <c:ptCount val="1"/>
                <c:pt idx="0">
                  <c:v>Satisfecho</c:v>
                </c:pt>
              </c:strCache>
            </c:strRef>
          </c:tx>
          <c:spPr>
            <a:solidFill>
              <a:srgbClr val="002060"/>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tv!$D$2:$I$2</c:f>
              <c:strCache>
                <c:ptCount val="6"/>
                <c:pt idx="0">
                  <c:v>2020</c:v>
                </c:pt>
                <c:pt idx="1">
                  <c:v>2021</c:v>
                </c:pt>
                <c:pt idx="2">
                  <c:v>2022</c:v>
                </c:pt>
                <c:pt idx="3">
                  <c:v>2023</c:v>
                </c:pt>
                <c:pt idx="4">
                  <c:v>2024</c:v>
                </c:pt>
                <c:pt idx="5">
                  <c:v>2025</c:v>
                </c:pt>
              </c:strCache>
            </c:strRef>
          </c:cat>
          <c:val>
            <c:numRef>
              <c:f>tv!$D$5:$I$5</c:f>
              <c:numCache>
                <c:formatCode>0%</c:formatCode>
                <c:ptCount val="6"/>
                <c:pt idx="0">
                  <c:v>0.524186808773211</c:v>
                </c:pt>
                <c:pt idx="1">
                  <c:v>0.43723303469026398</c:v>
                </c:pt>
                <c:pt idx="2">
                  <c:v>0.476132388375335</c:v>
                </c:pt>
                <c:pt idx="3">
                  <c:v>0.447572255896589</c:v>
                </c:pt>
                <c:pt idx="4">
                  <c:v>0.44410021661380999</c:v>
                </c:pt>
                <c:pt idx="5">
                  <c:v>0.52025354153032299</c:v>
                </c:pt>
              </c:numCache>
            </c:numRef>
          </c:val>
          <c:extLst>
            <c:ext xmlns:c16="http://schemas.microsoft.com/office/drawing/2014/chart" uri="{C3380CC4-5D6E-409C-BE32-E72D297353CC}">
              <c16:uniqueId val="{00000002-E18F-488E-BF28-213D3E1833EF}"/>
            </c:ext>
          </c:extLst>
        </c:ser>
        <c:dLbls>
          <c:showLegendKey val="0"/>
          <c:showVal val="0"/>
          <c:showCatName val="0"/>
          <c:showSerName val="0"/>
          <c:showPercent val="0"/>
          <c:showBubbleSize val="0"/>
        </c:dLbls>
        <c:gapWidth val="150"/>
        <c:overlap val="100"/>
        <c:axId val="218410592"/>
        <c:axId val="218418752"/>
      </c:barChart>
      <c:catAx>
        <c:axId val="21841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218418752"/>
        <c:crosses val="autoZero"/>
        <c:auto val="1"/>
        <c:lblAlgn val="ctr"/>
        <c:lblOffset val="100"/>
        <c:noMultiLvlLbl val="0"/>
      </c:catAx>
      <c:valAx>
        <c:axId val="218418752"/>
        <c:scaling>
          <c:orientation val="minMax"/>
        </c:scaling>
        <c:delete val="1"/>
        <c:axPos val="l"/>
        <c:numFmt formatCode="0%" sourceLinked="1"/>
        <c:majorTickMark val="none"/>
        <c:minorTickMark val="none"/>
        <c:tickLblPos val="nextTo"/>
        <c:crossAx val="2184105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s-P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tv!$F$26</c:f>
              <c:strCache>
                <c:ptCount val="1"/>
                <c:pt idx="0">
                  <c:v>Nacional</c:v>
                </c:pt>
              </c:strCache>
            </c:strRef>
          </c:tx>
          <c:spPr>
            <a:ln w="28575" cap="rnd">
              <a:solidFill>
                <a:schemeClr val="tx1"/>
              </a:solidFill>
              <a:round/>
            </a:ln>
            <a:effectLst/>
          </c:spPr>
          <c:marker>
            <c:symbol val="none"/>
          </c:marker>
          <c:cat>
            <c:strRef>
              <c:f>tv!$G$25:$L$25</c:f>
              <c:strCache>
                <c:ptCount val="6"/>
                <c:pt idx="0">
                  <c:v>2020</c:v>
                </c:pt>
                <c:pt idx="1">
                  <c:v>2021</c:v>
                </c:pt>
                <c:pt idx="2">
                  <c:v>2022</c:v>
                </c:pt>
                <c:pt idx="3">
                  <c:v>2023</c:v>
                </c:pt>
                <c:pt idx="4">
                  <c:v>2024</c:v>
                </c:pt>
                <c:pt idx="5">
                  <c:v>2025</c:v>
                </c:pt>
              </c:strCache>
            </c:strRef>
          </c:cat>
          <c:val>
            <c:numRef>
              <c:f>tv!$G$26:$L$26</c:f>
              <c:numCache>
                <c:formatCode>0%</c:formatCode>
                <c:ptCount val="6"/>
                <c:pt idx="0">
                  <c:v>0.524186808773211</c:v>
                </c:pt>
                <c:pt idx="1">
                  <c:v>0.43723303469026398</c:v>
                </c:pt>
                <c:pt idx="2">
                  <c:v>0.476132388375335</c:v>
                </c:pt>
                <c:pt idx="3">
                  <c:v>0.447572255896589</c:v>
                </c:pt>
                <c:pt idx="4">
                  <c:v>0.44410021661380999</c:v>
                </c:pt>
                <c:pt idx="5">
                  <c:v>0.52025354153032299</c:v>
                </c:pt>
              </c:numCache>
            </c:numRef>
          </c:val>
          <c:smooth val="0"/>
          <c:extLst>
            <c:ext xmlns:c16="http://schemas.microsoft.com/office/drawing/2014/chart" uri="{C3380CC4-5D6E-409C-BE32-E72D297353CC}">
              <c16:uniqueId val="{00000000-FD7F-44F4-A3EE-4FE900126E74}"/>
            </c:ext>
          </c:extLst>
        </c:ser>
        <c:ser>
          <c:idx val="1"/>
          <c:order val="1"/>
          <c:tx>
            <c:strRef>
              <c:f>tv!$F$27</c:f>
              <c:strCache>
                <c:ptCount val="1"/>
                <c:pt idx="0">
                  <c:v>Claro</c:v>
                </c:pt>
              </c:strCache>
            </c:strRef>
          </c:tx>
          <c:spPr>
            <a:ln w="28575" cap="rnd">
              <a:solidFill>
                <a:srgbClr val="FF0000"/>
              </a:solidFill>
              <a:round/>
            </a:ln>
            <a:effectLst/>
          </c:spPr>
          <c:marker>
            <c:symbol val="none"/>
          </c:marker>
          <c:cat>
            <c:strRef>
              <c:f>tv!$G$25:$L$25</c:f>
              <c:strCache>
                <c:ptCount val="6"/>
                <c:pt idx="0">
                  <c:v>2020</c:v>
                </c:pt>
                <c:pt idx="1">
                  <c:v>2021</c:v>
                </c:pt>
                <c:pt idx="2">
                  <c:v>2022</c:v>
                </c:pt>
                <c:pt idx="3">
                  <c:v>2023</c:v>
                </c:pt>
                <c:pt idx="4">
                  <c:v>2024</c:v>
                </c:pt>
                <c:pt idx="5">
                  <c:v>2025</c:v>
                </c:pt>
              </c:strCache>
            </c:strRef>
          </c:cat>
          <c:val>
            <c:numRef>
              <c:f>tv!$G$27:$L$27</c:f>
              <c:numCache>
                <c:formatCode>0%</c:formatCode>
                <c:ptCount val="6"/>
                <c:pt idx="0">
                  <c:v>0.48912518531660298</c:v>
                </c:pt>
                <c:pt idx="1">
                  <c:v>0.54791714734786501</c:v>
                </c:pt>
                <c:pt idx="2">
                  <c:v>0.58262397980968894</c:v>
                </c:pt>
                <c:pt idx="3">
                  <c:v>0.58214693932103401</c:v>
                </c:pt>
                <c:pt idx="4">
                  <c:v>0.52637628320668806</c:v>
                </c:pt>
                <c:pt idx="5">
                  <c:v>0.64996101255912397</c:v>
                </c:pt>
              </c:numCache>
            </c:numRef>
          </c:val>
          <c:smooth val="0"/>
          <c:extLst>
            <c:ext xmlns:c16="http://schemas.microsoft.com/office/drawing/2014/chart" uri="{C3380CC4-5D6E-409C-BE32-E72D297353CC}">
              <c16:uniqueId val="{00000001-FD7F-44F4-A3EE-4FE900126E74}"/>
            </c:ext>
          </c:extLst>
        </c:ser>
        <c:ser>
          <c:idx val="2"/>
          <c:order val="2"/>
          <c:tx>
            <c:strRef>
              <c:f>tv!$F$28</c:f>
              <c:strCache>
                <c:ptCount val="1"/>
                <c:pt idx="0">
                  <c:v>DirecTV</c:v>
                </c:pt>
              </c:strCache>
            </c:strRef>
          </c:tx>
          <c:spPr>
            <a:ln w="28575" cap="rnd">
              <a:solidFill>
                <a:srgbClr val="00B0F0"/>
              </a:solidFill>
              <a:round/>
            </a:ln>
            <a:effectLst/>
          </c:spPr>
          <c:marker>
            <c:symbol val="none"/>
          </c:marker>
          <c:cat>
            <c:strRef>
              <c:f>tv!$G$25:$L$25</c:f>
              <c:strCache>
                <c:ptCount val="6"/>
                <c:pt idx="0">
                  <c:v>2020</c:v>
                </c:pt>
                <c:pt idx="1">
                  <c:v>2021</c:v>
                </c:pt>
                <c:pt idx="2">
                  <c:v>2022</c:v>
                </c:pt>
                <c:pt idx="3">
                  <c:v>2023</c:v>
                </c:pt>
                <c:pt idx="4">
                  <c:v>2024</c:v>
                </c:pt>
                <c:pt idx="5">
                  <c:v>2025</c:v>
                </c:pt>
              </c:strCache>
            </c:strRef>
          </c:cat>
          <c:val>
            <c:numRef>
              <c:f>tv!$G$28:$L$28</c:f>
              <c:numCache>
                <c:formatCode>0%</c:formatCode>
                <c:ptCount val="6"/>
                <c:pt idx="0">
                  <c:v>0.69744697851254001</c:v>
                </c:pt>
                <c:pt idx="1">
                  <c:v>0.60672208073793399</c:v>
                </c:pt>
                <c:pt idx="2">
                  <c:v>0.62457601020748799</c:v>
                </c:pt>
                <c:pt idx="3">
                  <c:v>0.59435586595717704</c:v>
                </c:pt>
                <c:pt idx="4">
                  <c:v>0.59965682125812991</c:v>
                </c:pt>
                <c:pt idx="5">
                  <c:v>0.64902157061815902</c:v>
                </c:pt>
              </c:numCache>
            </c:numRef>
          </c:val>
          <c:smooth val="0"/>
          <c:extLst>
            <c:ext xmlns:c16="http://schemas.microsoft.com/office/drawing/2014/chart" uri="{C3380CC4-5D6E-409C-BE32-E72D297353CC}">
              <c16:uniqueId val="{00000002-FD7F-44F4-A3EE-4FE900126E74}"/>
            </c:ext>
          </c:extLst>
        </c:ser>
        <c:ser>
          <c:idx val="3"/>
          <c:order val="3"/>
          <c:tx>
            <c:strRef>
              <c:f>tv!$F$29</c:f>
              <c:strCache>
                <c:ptCount val="1"/>
                <c:pt idx="0">
                  <c:v>Movistar</c:v>
                </c:pt>
              </c:strCache>
            </c:strRef>
          </c:tx>
          <c:spPr>
            <a:ln w="28575" cap="rnd">
              <a:solidFill>
                <a:srgbClr val="92D050"/>
              </a:solidFill>
              <a:round/>
            </a:ln>
            <a:effectLst/>
          </c:spPr>
          <c:marker>
            <c:symbol val="none"/>
          </c:marker>
          <c:cat>
            <c:strRef>
              <c:f>tv!$G$25:$L$25</c:f>
              <c:strCache>
                <c:ptCount val="6"/>
                <c:pt idx="0">
                  <c:v>2020</c:v>
                </c:pt>
                <c:pt idx="1">
                  <c:v>2021</c:v>
                </c:pt>
                <c:pt idx="2">
                  <c:v>2022</c:v>
                </c:pt>
                <c:pt idx="3">
                  <c:v>2023</c:v>
                </c:pt>
                <c:pt idx="4">
                  <c:v>2024</c:v>
                </c:pt>
                <c:pt idx="5">
                  <c:v>2025</c:v>
                </c:pt>
              </c:strCache>
            </c:strRef>
          </c:cat>
          <c:val>
            <c:numRef>
              <c:f>tv!$G$29:$L$29</c:f>
              <c:numCache>
                <c:formatCode>0%</c:formatCode>
                <c:ptCount val="6"/>
                <c:pt idx="0">
                  <c:v>0.413095756337855</c:v>
                </c:pt>
                <c:pt idx="1">
                  <c:v>0.37032260852869797</c:v>
                </c:pt>
                <c:pt idx="2">
                  <c:v>0.41517215476712899</c:v>
                </c:pt>
                <c:pt idx="3">
                  <c:v>0.37574253399840102</c:v>
                </c:pt>
                <c:pt idx="4">
                  <c:v>0.36868725451291601</c:v>
                </c:pt>
                <c:pt idx="5">
                  <c:v>0.42580632058057605</c:v>
                </c:pt>
              </c:numCache>
            </c:numRef>
          </c:val>
          <c:smooth val="0"/>
          <c:extLst>
            <c:ext xmlns:c16="http://schemas.microsoft.com/office/drawing/2014/chart" uri="{C3380CC4-5D6E-409C-BE32-E72D297353CC}">
              <c16:uniqueId val="{00000003-FD7F-44F4-A3EE-4FE900126E74}"/>
            </c:ext>
          </c:extLst>
        </c:ser>
        <c:dLbls>
          <c:showLegendKey val="0"/>
          <c:showVal val="0"/>
          <c:showCatName val="0"/>
          <c:showSerName val="0"/>
          <c:showPercent val="0"/>
          <c:showBubbleSize val="0"/>
        </c:dLbls>
        <c:smooth val="0"/>
        <c:axId val="1231770528"/>
        <c:axId val="1231767648"/>
      </c:lineChart>
      <c:catAx>
        <c:axId val="12317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1231767648"/>
        <c:crosses val="autoZero"/>
        <c:auto val="1"/>
        <c:lblAlgn val="ctr"/>
        <c:lblOffset val="100"/>
        <c:noMultiLvlLbl val="0"/>
      </c:catAx>
      <c:valAx>
        <c:axId val="1231767648"/>
        <c:scaling>
          <c:orientation val="minMax"/>
        </c:scaling>
        <c:delete val="0"/>
        <c:axPos val="l"/>
        <c:majorGridlines>
          <c:spPr>
            <a:ln w="9525" cap="flat" cmpd="sng" algn="ctr">
              <a:solidFill>
                <a:schemeClr val="tx1">
                  <a:lumMod val="15000"/>
                  <a:lumOff val="85000"/>
                </a:schemeClr>
              </a:solidFill>
              <a:round/>
            </a:ln>
            <a:effectLst/>
          </c:spPr>
        </c:majorGridlines>
        <c:numFmt formatCode="0\ %"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123177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extLst/>
  </c:chart>
  <c:spPr>
    <a:noFill/>
    <a:ln w="9525" cap="flat" cmpd="sng" algn="ctr">
      <a:noFill/>
      <a:round/>
    </a:ln>
    <a:effectLst/>
  </c:spPr>
  <c:txPr>
    <a:bodyPr/>
    <a:lstStyle/>
    <a:p>
      <a:pPr>
        <a:defRPr/>
      </a:pPr>
      <a:endParaRPr lang="es-P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tv!$N$26</c:f>
              <c:strCache>
                <c:ptCount val="1"/>
                <c:pt idx="0">
                  <c:v>Nacional</c:v>
                </c:pt>
              </c:strCache>
            </c:strRef>
          </c:tx>
          <c:spPr>
            <a:ln w="28575" cap="rnd">
              <a:solidFill>
                <a:schemeClr val="tx1"/>
              </a:solidFill>
              <a:round/>
            </a:ln>
            <a:effectLst/>
          </c:spPr>
          <c:marker>
            <c:symbol val="none"/>
          </c:marker>
          <c:cat>
            <c:strRef>
              <c:f>tv!$O$25:$T$25</c:f>
              <c:strCache>
                <c:ptCount val="6"/>
                <c:pt idx="0">
                  <c:v>2020</c:v>
                </c:pt>
                <c:pt idx="1">
                  <c:v>2021</c:v>
                </c:pt>
                <c:pt idx="2">
                  <c:v>2022</c:v>
                </c:pt>
                <c:pt idx="3">
                  <c:v>2023</c:v>
                </c:pt>
                <c:pt idx="4">
                  <c:v>2024</c:v>
                </c:pt>
                <c:pt idx="5">
                  <c:v>2025</c:v>
                </c:pt>
              </c:strCache>
            </c:strRef>
          </c:cat>
          <c:val>
            <c:numRef>
              <c:f>tv!$O$26:$T$26</c:f>
              <c:numCache>
                <c:formatCode>0%</c:formatCode>
                <c:ptCount val="6"/>
                <c:pt idx="0">
                  <c:v>0.22526453315661299</c:v>
                </c:pt>
                <c:pt idx="1">
                  <c:v>0.33325412499527701</c:v>
                </c:pt>
                <c:pt idx="2">
                  <c:v>0.28916255306967203</c:v>
                </c:pt>
                <c:pt idx="3">
                  <c:v>0.14370160357433001</c:v>
                </c:pt>
                <c:pt idx="4">
                  <c:v>0.317360953225097</c:v>
                </c:pt>
                <c:pt idx="5">
                  <c:v>0.21998997760663103</c:v>
                </c:pt>
              </c:numCache>
            </c:numRef>
          </c:val>
          <c:smooth val="0"/>
          <c:extLst>
            <c:ext xmlns:c16="http://schemas.microsoft.com/office/drawing/2014/chart" uri="{C3380CC4-5D6E-409C-BE32-E72D297353CC}">
              <c16:uniqueId val="{00000000-4DF7-4458-9E2A-1CFC2D69C2E7}"/>
            </c:ext>
          </c:extLst>
        </c:ser>
        <c:ser>
          <c:idx val="1"/>
          <c:order val="1"/>
          <c:tx>
            <c:strRef>
              <c:f>tv!$N$27</c:f>
              <c:strCache>
                <c:ptCount val="1"/>
                <c:pt idx="0">
                  <c:v>Claro</c:v>
                </c:pt>
              </c:strCache>
            </c:strRef>
          </c:tx>
          <c:spPr>
            <a:ln w="28575" cap="rnd">
              <a:solidFill>
                <a:srgbClr val="FF0000"/>
              </a:solidFill>
              <a:round/>
            </a:ln>
            <a:effectLst/>
          </c:spPr>
          <c:marker>
            <c:symbol val="none"/>
          </c:marker>
          <c:cat>
            <c:strRef>
              <c:f>tv!$O$25:$T$25</c:f>
              <c:strCache>
                <c:ptCount val="6"/>
                <c:pt idx="0">
                  <c:v>2020</c:v>
                </c:pt>
                <c:pt idx="1">
                  <c:v>2021</c:v>
                </c:pt>
                <c:pt idx="2">
                  <c:v>2022</c:v>
                </c:pt>
                <c:pt idx="3">
                  <c:v>2023</c:v>
                </c:pt>
                <c:pt idx="4">
                  <c:v>2024</c:v>
                </c:pt>
                <c:pt idx="5">
                  <c:v>2025</c:v>
                </c:pt>
              </c:strCache>
            </c:strRef>
          </c:cat>
          <c:val>
            <c:numRef>
              <c:f>tv!$O$27:$T$27</c:f>
              <c:numCache>
                <c:formatCode>0%</c:formatCode>
                <c:ptCount val="6"/>
                <c:pt idx="0">
                  <c:v>0.252519167322168</c:v>
                </c:pt>
                <c:pt idx="1">
                  <c:v>0.198316176023731</c:v>
                </c:pt>
                <c:pt idx="2">
                  <c:v>0.18318008609187</c:v>
                </c:pt>
                <c:pt idx="3">
                  <c:v>9.6479819028290392E-2</c:v>
                </c:pt>
                <c:pt idx="4">
                  <c:v>0.24276507477132298</c:v>
                </c:pt>
                <c:pt idx="5">
                  <c:v>0.144416475697383</c:v>
                </c:pt>
              </c:numCache>
            </c:numRef>
          </c:val>
          <c:smooth val="0"/>
          <c:extLst>
            <c:ext xmlns:c16="http://schemas.microsoft.com/office/drawing/2014/chart" uri="{C3380CC4-5D6E-409C-BE32-E72D297353CC}">
              <c16:uniqueId val="{00000001-4DF7-4458-9E2A-1CFC2D69C2E7}"/>
            </c:ext>
          </c:extLst>
        </c:ser>
        <c:ser>
          <c:idx val="2"/>
          <c:order val="2"/>
          <c:tx>
            <c:strRef>
              <c:f>tv!$N$28</c:f>
              <c:strCache>
                <c:ptCount val="1"/>
                <c:pt idx="0">
                  <c:v>DirecTV</c:v>
                </c:pt>
              </c:strCache>
            </c:strRef>
          </c:tx>
          <c:spPr>
            <a:ln w="28575" cap="rnd">
              <a:solidFill>
                <a:srgbClr val="00B0F0"/>
              </a:solidFill>
              <a:round/>
            </a:ln>
            <a:effectLst/>
          </c:spPr>
          <c:marker>
            <c:symbol val="none"/>
          </c:marker>
          <c:cat>
            <c:strRef>
              <c:f>tv!$O$25:$T$25</c:f>
              <c:strCache>
                <c:ptCount val="6"/>
                <c:pt idx="0">
                  <c:v>2020</c:v>
                </c:pt>
                <c:pt idx="1">
                  <c:v>2021</c:v>
                </c:pt>
                <c:pt idx="2">
                  <c:v>2022</c:v>
                </c:pt>
                <c:pt idx="3">
                  <c:v>2023</c:v>
                </c:pt>
                <c:pt idx="4">
                  <c:v>2024</c:v>
                </c:pt>
                <c:pt idx="5">
                  <c:v>2025</c:v>
                </c:pt>
              </c:strCache>
            </c:strRef>
          </c:cat>
          <c:val>
            <c:numRef>
              <c:f>tv!$O$28:$T$28</c:f>
              <c:numCache>
                <c:formatCode>0%</c:formatCode>
                <c:ptCount val="6"/>
                <c:pt idx="0">
                  <c:v>0.104280542035701</c:v>
                </c:pt>
                <c:pt idx="1">
                  <c:v>0.16230489821177901</c:v>
                </c:pt>
                <c:pt idx="2">
                  <c:v>0.17420062112232301</c:v>
                </c:pt>
                <c:pt idx="3">
                  <c:v>7.7470175818116993E-2</c:v>
                </c:pt>
                <c:pt idx="4">
                  <c:v>0.20393299188875599</c:v>
                </c:pt>
                <c:pt idx="5">
                  <c:v>0.16345729681135299</c:v>
                </c:pt>
              </c:numCache>
            </c:numRef>
          </c:val>
          <c:smooth val="0"/>
          <c:extLst>
            <c:ext xmlns:c16="http://schemas.microsoft.com/office/drawing/2014/chart" uri="{C3380CC4-5D6E-409C-BE32-E72D297353CC}">
              <c16:uniqueId val="{00000002-4DF7-4458-9E2A-1CFC2D69C2E7}"/>
            </c:ext>
          </c:extLst>
        </c:ser>
        <c:ser>
          <c:idx val="3"/>
          <c:order val="3"/>
          <c:tx>
            <c:strRef>
              <c:f>tv!$N$29</c:f>
              <c:strCache>
                <c:ptCount val="1"/>
                <c:pt idx="0">
                  <c:v>Movistar</c:v>
                </c:pt>
              </c:strCache>
            </c:strRef>
          </c:tx>
          <c:spPr>
            <a:ln w="28575" cap="rnd">
              <a:solidFill>
                <a:srgbClr val="92D050"/>
              </a:solidFill>
              <a:round/>
            </a:ln>
            <a:effectLst/>
          </c:spPr>
          <c:marker>
            <c:symbol val="none"/>
          </c:marker>
          <c:cat>
            <c:strRef>
              <c:f>tv!$O$25:$T$25</c:f>
              <c:strCache>
                <c:ptCount val="6"/>
                <c:pt idx="0">
                  <c:v>2020</c:v>
                </c:pt>
                <c:pt idx="1">
                  <c:v>2021</c:v>
                </c:pt>
                <c:pt idx="2">
                  <c:v>2022</c:v>
                </c:pt>
                <c:pt idx="3">
                  <c:v>2023</c:v>
                </c:pt>
                <c:pt idx="4">
                  <c:v>2024</c:v>
                </c:pt>
                <c:pt idx="5">
                  <c:v>2025</c:v>
                </c:pt>
              </c:strCache>
            </c:strRef>
          </c:cat>
          <c:val>
            <c:numRef>
              <c:f>tv!$O$29:$T$29</c:f>
              <c:numCache>
                <c:formatCode>0%</c:formatCode>
                <c:ptCount val="6"/>
                <c:pt idx="0">
                  <c:v>0.30024290682721899</c:v>
                </c:pt>
                <c:pt idx="1">
                  <c:v>0.40451408999580996</c:v>
                </c:pt>
                <c:pt idx="2">
                  <c:v>0.33990072325825699</c:v>
                </c:pt>
                <c:pt idx="3">
                  <c:v>0.17348539506378302</c:v>
                </c:pt>
                <c:pt idx="4">
                  <c:v>0.37625411406667403</c:v>
                </c:pt>
                <c:pt idx="5">
                  <c:v>0.26896748075037602</c:v>
                </c:pt>
              </c:numCache>
            </c:numRef>
          </c:val>
          <c:smooth val="0"/>
          <c:extLst>
            <c:ext xmlns:c16="http://schemas.microsoft.com/office/drawing/2014/chart" uri="{C3380CC4-5D6E-409C-BE32-E72D297353CC}">
              <c16:uniqueId val="{00000003-4DF7-4458-9E2A-1CFC2D69C2E7}"/>
            </c:ext>
          </c:extLst>
        </c:ser>
        <c:dLbls>
          <c:showLegendKey val="0"/>
          <c:showVal val="0"/>
          <c:showCatName val="0"/>
          <c:showSerName val="0"/>
          <c:showPercent val="0"/>
          <c:showBubbleSize val="0"/>
        </c:dLbls>
        <c:smooth val="0"/>
        <c:axId val="1231770528"/>
        <c:axId val="1231767648"/>
      </c:lineChart>
      <c:catAx>
        <c:axId val="12317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1231767648"/>
        <c:crosses val="autoZero"/>
        <c:auto val="1"/>
        <c:lblAlgn val="ctr"/>
        <c:lblOffset val="100"/>
        <c:noMultiLvlLbl val="0"/>
      </c:catAx>
      <c:valAx>
        <c:axId val="1231767648"/>
        <c:scaling>
          <c:orientation val="minMax"/>
        </c:scaling>
        <c:delete val="0"/>
        <c:axPos val="l"/>
        <c:majorGridlines>
          <c:spPr>
            <a:ln w="9525" cap="flat" cmpd="sng" algn="ctr">
              <a:solidFill>
                <a:schemeClr val="tx1">
                  <a:lumMod val="15000"/>
                  <a:lumOff val="85000"/>
                </a:schemeClr>
              </a:solidFill>
              <a:round/>
            </a:ln>
            <a:effectLst/>
          </c:spPr>
        </c:majorGridlines>
        <c:numFmt formatCode="0\ %"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123177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extLst/>
  </c:chart>
  <c:spPr>
    <a:noFill/>
    <a:ln w="9525" cap="flat" cmpd="sng" algn="ctr">
      <a:noFill/>
      <a:round/>
    </a:ln>
    <a:effectLst/>
  </c:spPr>
  <c:txPr>
    <a:bodyPr/>
    <a:lstStyle/>
    <a:p>
      <a:pPr>
        <a:defRPr/>
      </a:pPr>
      <a:endParaRPr lang="es-P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tf!$B$64</c:f>
              <c:strCache>
                <c:ptCount val="1"/>
                <c:pt idx="0">
                  <c:v>Insatisfecho</c:v>
                </c:pt>
              </c:strCache>
            </c:strRef>
          </c:tx>
          <c:spPr>
            <a:solidFill>
              <a:schemeClr val="tx2">
                <a:lumMod val="20000"/>
                <a:lumOff val="80000"/>
              </a:schemeClr>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tf!$C$63:$G$63</c:f>
              <c:strCache>
                <c:ptCount val="5"/>
                <c:pt idx="0">
                  <c:v>Total</c:v>
                </c:pt>
                <c:pt idx="1">
                  <c:v>Claro</c:v>
                </c:pt>
                <c:pt idx="2">
                  <c:v>Movistar</c:v>
                </c:pt>
                <c:pt idx="3">
                  <c:v>Perú Lima</c:v>
                </c:pt>
                <c:pt idx="4">
                  <c:v>Resto del Perú</c:v>
                </c:pt>
              </c:strCache>
            </c:strRef>
          </c:cat>
          <c:val>
            <c:numRef>
              <c:f>tf!$C$64:$G$64</c:f>
              <c:numCache>
                <c:formatCode>0%</c:formatCode>
                <c:ptCount val="5"/>
                <c:pt idx="0">
                  <c:v>0.191243085834848</c:v>
                </c:pt>
                <c:pt idx="1">
                  <c:v>0.117423276516281</c:v>
                </c:pt>
                <c:pt idx="2">
                  <c:v>0.27090459442449299</c:v>
                </c:pt>
                <c:pt idx="3">
                  <c:v>0.18921766767818599</c:v>
                </c:pt>
                <c:pt idx="4">
                  <c:v>0.194348887323332</c:v>
                </c:pt>
              </c:numCache>
            </c:numRef>
          </c:val>
          <c:extLst>
            <c:ext xmlns:c16="http://schemas.microsoft.com/office/drawing/2014/chart" uri="{C3380CC4-5D6E-409C-BE32-E72D297353CC}">
              <c16:uniqueId val="{00000000-D22F-4507-9316-FB76164456CF}"/>
            </c:ext>
          </c:extLst>
        </c:ser>
        <c:ser>
          <c:idx val="1"/>
          <c:order val="1"/>
          <c:tx>
            <c:strRef>
              <c:f>tf!$B$65</c:f>
              <c:strCache>
                <c:ptCount val="1"/>
                <c:pt idx="0">
                  <c:v>Neutral</c:v>
                </c:pt>
              </c:strCache>
            </c:strRef>
          </c:tx>
          <c:spPr>
            <a:solidFill>
              <a:schemeClr val="bg1">
                <a:lumMod val="95000"/>
              </a:schemeClr>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tf!$C$63:$G$63</c:f>
              <c:strCache>
                <c:ptCount val="5"/>
                <c:pt idx="0">
                  <c:v>Total</c:v>
                </c:pt>
                <c:pt idx="1">
                  <c:v>Claro</c:v>
                </c:pt>
                <c:pt idx="2">
                  <c:v>Movistar</c:v>
                </c:pt>
                <c:pt idx="3">
                  <c:v>Perú Lima</c:v>
                </c:pt>
                <c:pt idx="4">
                  <c:v>Resto del Perú</c:v>
                </c:pt>
              </c:strCache>
            </c:strRef>
          </c:cat>
          <c:val>
            <c:numRef>
              <c:f>tf!$C$65:$G$65</c:f>
              <c:numCache>
                <c:formatCode>0%</c:formatCode>
                <c:ptCount val="5"/>
                <c:pt idx="0">
                  <c:v>0.17666618071030399</c:v>
                </c:pt>
                <c:pt idx="1">
                  <c:v>0.179155733557572</c:v>
                </c:pt>
                <c:pt idx="2">
                  <c:v>0.17397961815537902</c:v>
                </c:pt>
                <c:pt idx="3">
                  <c:v>0.16090572068751899</c:v>
                </c:pt>
                <c:pt idx="4">
                  <c:v>0.200833466876355</c:v>
                </c:pt>
              </c:numCache>
            </c:numRef>
          </c:val>
          <c:extLst>
            <c:ext xmlns:c16="http://schemas.microsoft.com/office/drawing/2014/chart" uri="{C3380CC4-5D6E-409C-BE32-E72D297353CC}">
              <c16:uniqueId val="{00000001-D22F-4507-9316-FB76164456CF}"/>
            </c:ext>
          </c:extLst>
        </c:ser>
        <c:ser>
          <c:idx val="2"/>
          <c:order val="2"/>
          <c:tx>
            <c:strRef>
              <c:f>tf!$B$66</c:f>
              <c:strCache>
                <c:ptCount val="1"/>
                <c:pt idx="0">
                  <c:v>Satisfecho</c:v>
                </c:pt>
              </c:strCache>
            </c:strRef>
          </c:tx>
          <c:spPr>
            <a:solidFill>
              <a:srgbClr val="002060"/>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tf!$C$63:$G$63</c:f>
              <c:strCache>
                <c:ptCount val="5"/>
                <c:pt idx="0">
                  <c:v>Total</c:v>
                </c:pt>
                <c:pt idx="1">
                  <c:v>Claro</c:v>
                </c:pt>
                <c:pt idx="2">
                  <c:v>Movistar</c:v>
                </c:pt>
                <c:pt idx="3">
                  <c:v>Perú Lima</c:v>
                </c:pt>
                <c:pt idx="4">
                  <c:v>Resto del Perú</c:v>
                </c:pt>
              </c:strCache>
            </c:strRef>
          </c:cat>
          <c:val>
            <c:numRef>
              <c:f>tf!$C$66:$G$66</c:f>
              <c:numCache>
                <c:formatCode>0%</c:formatCode>
                <c:ptCount val="5"/>
                <c:pt idx="0">
                  <c:v>0.63209073345484701</c:v>
                </c:pt>
                <c:pt idx="1">
                  <c:v>0.70342098992614699</c:v>
                </c:pt>
                <c:pt idx="2">
                  <c:v>0.55511578742012802</c:v>
                </c:pt>
                <c:pt idx="3">
                  <c:v>0.64987661163429489</c:v>
                </c:pt>
                <c:pt idx="4">
                  <c:v>0.60481764580031305</c:v>
                </c:pt>
              </c:numCache>
            </c:numRef>
          </c:val>
          <c:extLst>
            <c:ext xmlns:c16="http://schemas.microsoft.com/office/drawing/2014/chart" uri="{C3380CC4-5D6E-409C-BE32-E72D297353CC}">
              <c16:uniqueId val="{00000002-D22F-4507-9316-FB76164456CF}"/>
            </c:ext>
          </c:extLst>
        </c:ser>
        <c:dLbls>
          <c:showLegendKey val="0"/>
          <c:showVal val="0"/>
          <c:showCatName val="0"/>
          <c:showSerName val="0"/>
          <c:showPercent val="0"/>
          <c:showBubbleSize val="0"/>
        </c:dLbls>
        <c:gapWidth val="150"/>
        <c:overlap val="100"/>
        <c:axId val="218410592"/>
        <c:axId val="218418752"/>
      </c:barChart>
      <c:catAx>
        <c:axId val="21841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218418752"/>
        <c:crosses val="autoZero"/>
        <c:auto val="1"/>
        <c:lblAlgn val="ctr"/>
        <c:lblOffset val="100"/>
        <c:noMultiLvlLbl val="0"/>
      </c:catAx>
      <c:valAx>
        <c:axId val="218418752"/>
        <c:scaling>
          <c:orientation val="minMax"/>
        </c:scaling>
        <c:delete val="1"/>
        <c:axPos val="l"/>
        <c:numFmt formatCode="0%" sourceLinked="1"/>
        <c:majorTickMark val="none"/>
        <c:minorTickMark val="none"/>
        <c:tickLblPos val="nextTo"/>
        <c:crossAx val="2184105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s-P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tf!$C$3</c:f>
              <c:strCache>
                <c:ptCount val="1"/>
                <c:pt idx="0">
                  <c:v>Insatisfecho</c:v>
                </c:pt>
              </c:strCache>
            </c:strRef>
          </c:tx>
          <c:spPr>
            <a:solidFill>
              <a:schemeClr val="tx2">
                <a:lumMod val="20000"/>
                <a:lumOff val="80000"/>
              </a:schemeClr>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tf!$D$2:$I$2</c:f>
              <c:strCache>
                <c:ptCount val="6"/>
                <c:pt idx="0">
                  <c:v>2020</c:v>
                </c:pt>
                <c:pt idx="1">
                  <c:v>2021</c:v>
                </c:pt>
                <c:pt idx="2">
                  <c:v>2022</c:v>
                </c:pt>
                <c:pt idx="3">
                  <c:v>2023</c:v>
                </c:pt>
                <c:pt idx="4">
                  <c:v>2024</c:v>
                </c:pt>
                <c:pt idx="5">
                  <c:v>2025</c:v>
                </c:pt>
              </c:strCache>
            </c:strRef>
          </c:cat>
          <c:val>
            <c:numRef>
              <c:f>tf!$D$3:$I$3</c:f>
              <c:numCache>
                <c:formatCode>0%</c:formatCode>
                <c:ptCount val="6"/>
                <c:pt idx="0">
                  <c:v>0.26660990189552503</c:v>
                </c:pt>
                <c:pt idx="1">
                  <c:v>0.33059439530657997</c:v>
                </c:pt>
                <c:pt idx="2">
                  <c:v>0.47880823195153999</c:v>
                </c:pt>
                <c:pt idx="3">
                  <c:v>0.201733557279964</c:v>
                </c:pt>
                <c:pt idx="4">
                  <c:v>0.33035141239953497</c:v>
                </c:pt>
                <c:pt idx="5">
                  <c:v>0.191243085834848</c:v>
                </c:pt>
              </c:numCache>
            </c:numRef>
          </c:val>
          <c:extLst>
            <c:ext xmlns:c16="http://schemas.microsoft.com/office/drawing/2014/chart" uri="{C3380CC4-5D6E-409C-BE32-E72D297353CC}">
              <c16:uniqueId val="{00000000-1DF1-45B2-83D4-CB38C5288CCF}"/>
            </c:ext>
          </c:extLst>
        </c:ser>
        <c:ser>
          <c:idx val="1"/>
          <c:order val="1"/>
          <c:tx>
            <c:strRef>
              <c:f>tf!$C$4</c:f>
              <c:strCache>
                <c:ptCount val="1"/>
                <c:pt idx="0">
                  <c:v>Neutral</c:v>
                </c:pt>
              </c:strCache>
            </c:strRef>
          </c:tx>
          <c:spPr>
            <a:solidFill>
              <a:schemeClr val="bg1">
                <a:lumMod val="95000"/>
              </a:schemeClr>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tf!$D$2:$I$2</c:f>
              <c:strCache>
                <c:ptCount val="6"/>
                <c:pt idx="0">
                  <c:v>2020</c:v>
                </c:pt>
                <c:pt idx="1">
                  <c:v>2021</c:v>
                </c:pt>
                <c:pt idx="2">
                  <c:v>2022</c:v>
                </c:pt>
                <c:pt idx="3">
                  <c:v>2023</c:v>
                </c:pt>
                <c:pt idx="4">
                  <c:v>2024</c:v>
                </c:pt>
                <c:pt idx="5">
                  <c:v>2025</c:v>
                </c:pt>
              </c:strCache>
            </c:strRef>
          </c:cat>
          <c:val>
            <c:numRef>
              <c:f>tf!$D$4:$I$4</c:f>
              <c:numCache>
                <c:formatCode>0%</c:formatCode>
                <c:ptCount val="6"/>
                <c:pt idx="0">
                  <c:v>0.25196520534675498</c:v>
                </c:pt>
                <c:pt idx="1">
                  <c:v>0.22894587754050799</c:v>
                </c:pt>
                <c:pt idx="2">
                  <c:v>0.19857699226182898</c:v>
                </c:pt>
                <c:pt idx="3">
                  <c:v>0.41718884765585101</c:v>
                </c:pt>
                <c:pt idx="4">
                  <c:v>0.21444363147794898</c:v>
                </c:pt>
                <c:pt idx="5">
                  <c:v>0.17666618071030399</c:v>
                </c:pt>
              </c:numCache>
            </c:numRef>
          </c:val>
          <c:extLst>
            <c:ext xmlns:c16="http://schemas.microsoft.com/office/drawing/2014/chart" uri="{C3380CC4-5D6E-409C-BE32-E72D297353CC}">
              <c16:uniqueId val="{00000001-1DF1-45B2-83D4-CB38C5288CCF}"/>
            </c:ext>
          </c:extLst>
        </c:ser>
        <c:ser>
          <c:idx val="2"/>
          <c:order val="2"/>
          <c:tx>
            <c:strRef>
              <c:f>tf!$C$5</c:f>
              <c:strCache>
                <c:ptCount val="1"/>
                <c:pt idx="0">
                  <c:v>Satisfecho</c:v>
                </c:pt>
              </c:strCache>
            </c:strRef>
          </c:tx>
          <c:spPr>
            <a:solidFill>
              <a:srgbClr val="002060"/>
            </a:solidFill>
            <a:ln>
              <a:noFill/>
            </a:ln>
            <a:effectLst/>
          </c:spPr>
          <c:invertIfNegative val="0"/>
          <c:dLbls>
            <c:dLbl>
              <c:idx val="0"/>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6="http://schemas.microsoft.com/office/drawing/2014/chart" uri="{C3380CC4-5D6E-409C-BE32-E72D297353CC}">
                  <c16:uniqueId val="{00000000-E94F-4091-8592-B08CC90C2D44}"/>
                </c:ext>
              </c:extLst>
            </c:dLbl>
            <c:dLbl>
              <c:idx val="1"/>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6="http://schemas.microsoft.com/office/drawing/2014/chart" uri="{C3380CC4-5D6E-409C-BE32-E72D297353CC}">
                  <c16:uniqueId val="{00000001-E94F-4091-8592-B08CC90C2D44}"/>
                </c:ext>
              </c:extLst>
            </c:dLbl>
            <c:dLbl>
              <c:idx val="2"/>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6="http://schemas.microsoft.com/office/drawing/2014/chart" uri="{C3380CC4-5D6E-409C-BE32-E72D297353CC}">
                  <c16:uniqueId val="{00000002-E94F-4091-8592-B08CC90C2D44}"/>
                </c:ext>
              </c:extLst>
            </c:dLbl>
            <c:dLbl>
              <c:idx val="3"/>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6="http://schemas.microsoft.com/office/drawing/2014/chart" uri="{C3380CC4-5D6E-409C-BE32-E72D297353CC}">
                  <c16:uniqueId val="{00000003-E94F-4091-8592-B08CC90C2D44}"/>
                </c:ext>
              </c:extLst>
            </c:dLbl>
            <c:dLbl>
              <c:idx val="4"/>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6="http://schemas.microsoft.com/office/drawing/2014/chart" uri="{C3380CC4-5D6E-409C-BE32-E72D297353CC}">
                  <c16:uniqueId val="{00000004-E94F-4091-8592-B08CC90C2D44}"/>
                </c:ext>
              </c:extLst>
            </c:dLbl>
            <c:dLbl>
              <c:idx val="5"/>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extLst>
                <c:ext xmlns:c16="http://schemas.microsoft.com/office/drawing/2014/chart" uri="{C3380CC4-5D6E-409C-BE32-E72D297353CC}">
                  <c16:uniqueId val="{00000005-E94F-4091-8592-B08CC90C2D4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tf!$D$2:$I$2</c:f>
              <c:strCache>
                <c:ptCount val="6"/>
                <c:pt idx="0">
                  <c:v>2020</c:v>
                </c:pt>
                <c:pt idx="1">
                  <c:v>2021</c:v>
                </c:pt>
                <c:pt idx="2">
                  <c:v>2022</c:v>
                </c:pt>
                <c:pt idx="3">
                  <c:v>2023</c:v>
                </c:pt>
                <c:pt idx="4">
                  <c:v>2024</c:v>
                </c:pt>
                <c:pt idx="5">
                  <c:v>2025</c:v>
                </c:pt>
              </c:strCache>
            </c:strRef>
          </c:cat>
          <c:val>
            <c:numRef>
              <c:f>tf!$D$5:$I$5</c:f>
              <c:numCache>
                <c:formatCode>0%</c:formatCode>
                <c:ptCount val="6"/>
                <c:pt idx="0">
                  <c:v>0.48142489275771999</c:v>
                </c:pt>
                <c:pt idx="1">
                  <c:v>0.44045972715291098</c:v>
                </c:pt>
                <c:pt idx="2">
                  <c:v>0.32261477578663095</c:v>
                </c:pt>
                <c:pt idx="3">
                  <c:v>0.38107759506418398</c:v>
                </c:pt>
                <c:pt idx="4">
                  <c:v>0.45520495612251499</c:v>
                </c:pt>
                <c:pt idx="5">
                  <c:v>0.63209073345484701</c:v>
                </c:pt>
              </c:numCache>
            </c:numRef>
          </c:val>
          <c:extLst>
            <c:ext xmlns:c16="http://schemas.microsoft.com/office/drawing/2014/chart" uri="{C3380CC4-5D6E-409C-BE32-E72D297353CC}">
              <c16:uniqueId val="{00000002-1DF1-45B2-83D4-CB38C5288CCF}"/>
            </c:ext>
          </c:extLst>
        </c:ser>
        <c:dLbls>
          <c:showLegendKey val="0"/>
          <c:showVal val="0"/>
          <c:showCatName val="0"/>
          <c:showSerName val="0"/>
          <c:showPercent val="0"/>
          <c:showBubbleSize val="0"/>
        </c:dLbls>
        <c:gapWidth val="150"/>
        <c:overlap val="100"/>
        <c:axId val="218410592"/>
        <c:axId val="218418752"/>
      </c:barChart>
      <c:catAx>
        <c:axId val="21841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218418752"/>
        <c:crosses val="autoZero"/>
        <c:auto val="1"/>
        <c:lblAlgn val="ctr"/>
        <c:lblOffset val="100"/>
        <c:noMultiLvlLbl val="0"/>
      </c:catAx>
      <c:valAx>
        <c:axId val="218418752"/>
        <c:scaling>
          <c:orientation val="minMax"/>
        </c:scaling>
        <c:delete val="1"/>
        <c:axPos val="l"/>
        <c:numFmt formatCode="0%" sourceLinked="1"/>
        <c:majorTickMark val="none"/>
        <c:minorTickMark val="none"/>
        <c:tickLblPos val="nextTo"/>
        <c:crossAx val="2184105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s-P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tf!$F$24</c:f>
              <c:strCache>
                <c:ptCount val="1"/>
                <c:pt idx="0">
                  <c:v>Nacional</c:v>
                </c:pt>
              </c:strCache>
            </c:strRef>
          </c:tx>
          <c:spPr>
            <a:ln w="28575" cap="rnd">
              <a:solidFill>
                <a:schemeClr val="tx1"/>
              </a:solidFill>
              <a:round/>
            </a:ln>
            <a:effectLst/>
          </c:spPr>
          <c:marker>
            <c:symbol val="none"/>
          </c:marker>
          <c:cat>
            <c:strRef>
              <c:f>tf!$G$23:$L$23</c:f>
              <c:strCache>
                <c:ptCount val="6"/>
                <c:pt idx="0">
                  <c:v>2020</c:v>
                </c:pt>
                <c:pt idx="1">
                  <c:v>2021</c:v>
                </c:pt>
                <c:pt idx="2">
                  <c:v>2022</c:v>
                </c:pt>
                <c:pt idx="3">
                  <c:v>2023</c:v>
                </c:pt>
                <c:pt idx="4">
                  <c:v>2024</c:v>
                </c:pt>
                <c:pt idx="5">
                  <c:v>2025</c:v>
                </c:pt>
              </c:strCache>
            </c:strRef>
          </c:cat>
          <c:val>
            <c:numRef>
              <c:f>tf!$G$24:$L$24</c:f>
              <c:numCache>
                <c:formatCode>0%</c:formatCode>
                <c:ptCount val="6"/>
                <c:pt idx="0">
                  <c:v>0.48142489275771999</c:v>
                </c:pt>
                <c:pt idx="1">
                  <c:v>0.44045972715291098</c:v>
                </c:pt>
                <c:pt idx="2">
                  <c:v>0.32261477578663095</c:v>
                </c:pt>
                <c:pt idx="3">
                  <c:v>0.38107759506418398</c:v>
                </c:pt>
                <c:pt idx="4">
                  <c:v>0.45520495612251499</c:v>
                </c:pt>
                <c:pt idx="5">
                  <c:v>0.63209073345484701</c:v>
                </c:pt>
              </c:numCache>
            </c:numRef>
          </c:val>
          <c:smooth val="0"/>
          <c:extLst>
            <c:ext xmlns:c16="http://schemas.microsoft.com/office/drawing/2014/chart" uri="{C3380CC4-5D6E-409C-BE32-E72D297353CC}">
              <c16:uniqueId val="{00000000-CB96-4F46-BFB7-C2E7A8434458}"/>
            </c:ext>
          </c:extLst>
        </c:ser>
        <c:ser>
          <c:idx val="1"/>
          <c:order val="1"/>
          <c:tx>
            <c:strRef>
              <c:f>tf!$F$25</c:f>
              <c:strCache>
                <c:ptCount val="1"/>
                <c:pt idx="0">
                  <c:v>Claro</c:v>
                </c:pt>
              </c:strCache>
            </c:strRef>
          </c:tx>
          <c:spPr>
            <a:ln w="28575" cap="rnd">
              <a:solidFill>
                <a:srgbClr val="FF0000"/>
              </a:solidFill>
              <a:round/>
            </a:ln>
            <a:effectLst/>
          </c:spPr>
          <c:marker>
            <c:symbol val="none"/>
          </c:marker>
          <c:cat>
            <c:strRef>
              <c:f>tf!$G$23:$L$23</c:f>
              <c:strCache>
                <c:ptCount val="6"/>
                <c:pt idx="0">
                  <c:v>2020</c:v>
                </c:pt>
                <c:pt idx="1">
                  <c:v>2021</c:v>
                </c:pt>
                <c:pt idx="2">
                  <c:v>2022</c:v>
                </c:pt>
                <c:pt idx="3">
                  <c:v>2023</c:v>
                </c:pt>
                <c:pt idx="4">
                  <c:v>2024</c:v>
                </c:pt>
                <c:pt idx="5">
                  <c:v>2025</c:v>
                </c:pt>
              </c:strCache>
            </c:strRef>
          </c:cat>
          <c:val>
            <c:numRef>
              <c:f>tf!$G$25:$L$25</c:f>
              <c:numCache>
                <c:formatCode>0%</c:formatCode>
                <c:ptCount val="6"/>
                <c:pt idx="0">
                  <c:v>0.534801904904873</c:v>
                </c:pt>
                <c:pt idx="1">
                  <c:v>0.52698256360874796</c:v>
                </c:pt>
                <c:pt idx="2">
                  <c:v>0.51247310044114203</c:v>
                </c:pt>
                <c:pt idx="3">
                  <c:v>0.35024592571775304</c:v>
                </c:pt>
                <c:pt idx="4">
                  <c:v>0.54365792832723303</c:v>
                </c:pt>
                <c:pt idx="5">
                  <c:v>0.70342098992614699</c:v>
                </c:pt>
              </c:numCache>
            </c:numRef>
          </c:val>
          <c:smooth val="0"/>
          <c:extLst>
            <c:ext xmlns:c16="http://schemas.microsoft.com/office/drawing/2014/chart" uri="{C3380CC4-5D6E-409C-BE32-E72D297353CC}">
              <c16:uniqueId val="{00000001-CB96-4F46-BFB7-C2E7A8434458}"/>
            </c:ext>
          </c:extLst>
        </c:ser>
        <c:ser>
          <c:idx val="2"/>
          <c:order val="2"/>
          <c:tx>
            <c:strRef>
              <c:f>tf!$F$26</c:f>
              <c:strCache>
                <c:ptCount val="1"/>
                <c:pt idx="0">
                  <c:v>Movistar</c:v>
                </c:pt>
              </c:strCache>
            </c:strRef>
          </c:tx>
          <c:spPr>
            <a:ln w="28575" cap="rnd">
              <a:solidFill>
                <a:srgbClr val="92D050"/>
              </a:solidFill>
              <a:round/>
            </a:ln>
            <a:effectLst/>
          </c:spPr>
          <c:marker>
            <c:symbol val="none"/>
          </c:marker>
          <c:cat>
            <c:strRef>
              <c:f>tf!$G$23:$L$23</c:f>
              <c:strCache>
                <c:ptCount val="6"/>
                <c:pt idx="0">
                  <c:v>2020</c:v>
                </c:pt>
                <c:pt idx="1">
                  <c:v>2021</c:v>
                </c:pt>
                <c:pt idx="2">
                  <c:v>2022</c:v>
                </c:pt>
                <c:pt idx="3">
                  <c:v>2023</c:v>
                </c:pt>
                <c:pt idx="4">
                  <c:v>2024</c:v>
                </c:pt>
                <c:pt idx="5">
                  <c:v>2025</c:v>
                </c:pt>
              </c:strCache>
            </c:strRef>
          </c:cat>
          <c:val>
            <c:numRef>
              <c:f>tf!$G$26:$L$26</c:f>
              <c:numCache>
                <c:formatCode>0%</c:formatCode>
                <c:ptCount val="6"/>
                <c:pt idx="0">
                  <c:v>0.45726378800152701</c:v>
                </c:pt>
                <c:pt idx="1">
                  <c:v>0.39839766571532403</c:v>
                </c:pt>
                <c:pt idx="2">
                  <c:v>0.24485961878576698</c:v>
                </c:pt>
                <c:pt idx="3">
                  <c:v>0.397926587632841</c:v>
                </c:pt>
                <c:pt idx="4">
                  <c:v>0.38925207609977197</c:v>
                </c:pt>
                <c:pt idx="5">
                  <c:v>0.55511578742012802</c:v>
                </c:pt>
              </c:numCache>
            </c:numRef>
          </c:val>
          <c:smooth val="0"/>
          <c:extLst>
            <c:ext xmlns:c16="http://schemas.microsoft.com/office/drawing/2014/chart" uri="{C3380CC4-5D6E-409C-BE32-E72D297353CC}">
              <c16:uniqueId val="{00000002-CB96-4F46-BFB7-C2E7A8434458}"/>
            </c:ext>
          </c:extLst>
        </c:ser>
        <c:dLbls>
          <c:showLegendKey val="0"/>
          <c:showVal val="0"/>
          <c:showCatName val="0"/>
          <c:showSerName val="0"/>
          <c:showPercent val="0"/>
          <c:showBubbleSize val="0"/>
        </c:dLbls>
        <c:smooth val="0"/>
        <c:axId val="1231770528"/>
        <c:axId val="1231767648"/>
      </c:lineChart>
      <c:catAx>
        <c:axId val="12317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1231767648"/>
        <c:crosses val="autoZero"/>
        <c:auto val="1"/>
        <c:lblAlgn val="ctr"/>
        <c:lblOffset val="100"/>
        <c:noMultiLvlLbl val="0"/>
      </c:catAx>
      <c:valAx>
        <c:axId val="1231767648"/>
        <c:scaling>
          <c:orientation val="minMax"/>
        </c:scaling>
        <c:delete val="0"/>
        <c:axPos val="l"/>
        <c:majorGridlines>
          <c:spPr>
            <a:ln w="9525" cap="flat" cmpd="sng" algn="ctr">
              <a:solidFill>
                <a:schemeClr val="tx1">
                  <a:lumMod val="15000"/>
                  <a:lumOff val="85000"/>
                </a:schemeClr>
              </a:solidFill>
              <a:round/>
            </a:ln>
            <a:effectLst/>
          </c:spPr>
        </c:majorGridlines>
        <c:numFmt formatCode="0\ %"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123177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extLst/>
  </c:chart>
  <c:spPr>
    <a:noFill/>
    <a:ln w="9525" cap="flat" cmpd="sng" algn="ctr">
      <a:noFill/>
      <a:round/>
    </a:ln>
    <a:effectLst/>
  </c:spPr>
  <c:txPr>
    <a:bodyPr/>
    <a:lstStyle/>
    <a:p>
      <a:pPr>
        <a:defRPr/>
      </a:pPr>
      <a:endParaRPr lang="es-P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tf!$F$24</c:f>
              <c:strCache>
                <c:ptCount val="1"/>
                <c:pt idx="0">
                  <c:v>Nacional</c:v>
                </c:pt>
              </c:strCache>
            </c:strRef>
          </c:tx>
          <c:spPr>
            <a:ln w="28575" cap="rnd">
              <a:solidFill>
                <a:schemeClr val="tx1"/>
              </a:solidFill>
              <a:round/>
            </a:ln>
            <a:effectLst/>
          </c:spPr>
          <c:marker>
            <c:symbol val="none"/>
          </c:marker>
          <c:cat>
            <c:strRef>
              <c:f>tf!$O$23:$T$23</c:f>
              <c:strCache>
                <c:ptCount val="6"/>
                <c:pt idx="0">
                  <c:v>2020</c:v>
                </c:pt>
                <c:pt idx="1">
                  <c:v>2021</c:v>
                </c:pt>
                <c:pt idx="2">
                  <c:v>2022</c:v>
                </c:pt>
                <c:pt idx="3">
                  <c:v>2023</c:v>
                </c:pt>
                <c:pt idx="4">
                  <c:v>2024</c:v>
                </c:pt>
                <c:pt idx="5">
                  <c:v>2025</c:v>
                </c:pt>
              </c:strCache>
            </c:strRef>
          </c:cat>
          <c:val>
            <c:numRef>
              <c:f>tf!$O$24:$T$24</c:f>
              <c:numCache>
                <c:formatCode>0%</c:formatCode>
                <c:ptCount val="6"/>
                <c:pt idx="0">
                  <c:v>0.26660990189552503</c:v>
                </c:pt>
                <c:pt idx="1">
                  <c:v>0.33059439530657997</c:v>
                </c:pt>
                <c:pt idx="2">
                  <c:v>0.47880823195153999</c:v>
                </c:pt>
                <c:pt idx="3">
                  <c:v>0.201733557279964</c:v>
                </c:pt>
                <c:pt idx="4">
                  <c:v>0.33035141239953497</c:v>
                </c:pt>
                <c:pt idx="5">
                  <c:v>0.191243085834848</c:v>
                </c:pt>
              </c:numCache>
            </c:numRef>
          </c:val>
          <c:smooth val="0"/>
          <c:extLst>
            <c:ext xmlns:c16="http://schemas.microsoft.com/office/drawing/2014/chart" uri="{C3380CC4-5D6E-409C-BE32-E72D297353CC}">
              <c16:uniqueId val="{00000000-257A-4AEA-BD3B-B4304D6A72D9}"/>
            </c:ext>
          </c:extLst>
        </c:ser>
        <c:ser>
          <c:idx val="1"/>
          <c:order val="1"/>
          <c:tx>
            <c:strRef>
              <c:f>tf!$F$25</c:f>
              <c:strCache>
                <c:ptCount val="1"/>
                <c:pt idx="0">
                  <c:v>Claro</c:v>
                </c:pt>
              </c:strCache>
            </c:strRef>
          </c:tx>
          <c:spPr>
            <a:ln w="28575" cap="rnd">
              <a:solidFill>
                <a:srgbClr val="FF0000"/>
              </a:solidFill>
              <a:round/>
            </a:ln>
            <a:effectLst/>
          </c:spPr>
          <c:marker>
            <c:symbol val="none"/>
          </c:marker>
          <c:cat>
            <c:strRef>
              <c:f>tf!$O$23:$T$23</c:f>
              <c:strCache>
                <c:ptCount val="6"/>
                <c:pt idx="0">
                  <c:v>2020</c:v>
                </c:pt>
                <c:pt idx="1">
                  <c:v>2021</c:v>
                </c:pt>
                <c:pt idx="2">
                  <c:v>2022</c:v>
                </c:pt>
                <c:pt idx="3">
                  <c:v>2023</c:v>
                </c:pt>
                <c:pt idx="4">
                  <c:v>2024</c:v>
                </c:pt>
                <c:pt idx="5">
                  <c:v>2025</c:v>
                </c:pt>
              </c:strCache>
            </c:strRef>
          </c:cat>
          <c:val>
            <c:numRef>
              <c:f>tf!$O$25:$T$25</c:f>
              <c:numCache>
                <c:formatCode>0%</c:formatCode>
                <c:ptCount val="6"/>
                <c:pt idx="0">
                  <c:v>0.19583405239475798</c:v>
                </c:pt>
                <c:pt idx="1">
                  <c:v>0.215395384270406</c:v>
                </c:pt>
                <c:pt idx="2">
                  <c:v>0.25398876358524303</c:v>
                </c:pt>
                <c:pt idx="3">
                  <c:v>0.26302944165883502</c:v>
                </c:pt>
                <c:pt idx="4">
                  <c:v>0.23940846078588401</c:v>
                </c:pt>
                <c:pt idx="5">
                  <c:v>0.117423276516281</c:v>
                </c:pt>
              </c:numCache>
            </c:numRef>
          </c:val>
          <c:smooth val="0"/>
          <c:extLst>
            <c:ext xmlns:c16="http://schemas.microsoft.com/office/drawing/2014/chart" uri="{C3380CC4-5D6E-409C-BE32-E72D297353CC}">
              <c16:uniqueId val="{00000001-257A-4AEA-BD3B-B4304D6A72D9}"/>
            </c:ext>
          </c:extLst>
        </c:ser>
        <c:ser>
          <c:idx val="2"/>
          <c:order val="2"/>
          <c:tx>
            <c:strRef>
              <c:f>tf!$F$26</c:f>
              <c:strCache>
                <c:ptCount val="1"/>
                <c:pt idx="0">
                  <c:v>Movistar</c:v>
                </c:pt>
              </c:strCache>
            </c:strRef>
          </c:tx>
          <c:spPr>
            <a:ln w="28575" cap="rnd">
              <a:solidFill>
                <a:srgbClr val="92D050"/>
              </a:solidFill>
              <a:round/>
            </a:ln>
            <a:effectLst/>
          </c:spPr>
          <c:marker>
            <c:symbol val="none"/>
          </c:marker>
          <c:cat>
            <c:strRef>
              <c:f>tf!$O$23:$T$23</c:f>
              <c:strCache>
                <c:ptCount val="6"/>
                <c:pt idx="0">
                  <c:v>2020</c:v>
                </c:pt>
                <c:pt idx="1">
                  <c:v>2021</c:v>
                </c:pt>
                <c:pt idx="2">
                  <c:v>2022</c:v>
                </c:pt>
                <c:pt idx="3">
                  <c:v>2023</c:v>
                </c:pt>
                <c:pt idx="4">
                  <c:v>2024</c:v>
                </c:pt>
                <c:pt idx="5">
                  <c:v>2025</c:v>
                </c:pt>
              </c:strCache>
            </c:strRef>
          </c:cat>
          <c:val>
            <c:numRef>
              <c:f>tf!$O$26:$T$26</c:f>
              <c:numCache>
                <c:formatCode>0%</c:formatCode>
                <c:ptCount val="6"/>
                <c:pt idx="0">
                  <c:v>0.29331021446847</c:v>
                </c:pt>
                <c:pt idx="1">
                  <c:v>0.383159391914839</c:v>
                </c:pt>
                <c:pt idx="2">
                  <c:v>0.57088148231589697</c:v>
                </c:pt>
                <c:pt idx="3">
                  <c:v>0.168236379790661</c:v>
                </c:pt>
                <c:pt idx="4">
                  <c:v>0.39816088705243402</c:v>
                </c:pt>
                <c:pt idx="5">
                  <c:v>0.27090459442449299</c:v>
                </c:pt>
              </c:numCache>
            </c:numRef>
          </c:val>
          <c:smooth val="0"/>
          <c:extLst>
            <c:ext xmlns:c16="http://schemas.microsoft.com/office/drawing/2014/chart" uri="{C3380CC4-5D6E-409C-BE32-E72D297353CC}">
              <c16:uniqueId val="{00000002-257A-4AEA-BD3B-B4304D6A72D9}"/>
            </c:ext>
          </c:extLst>
        </c:ser>
        <c:dLbls>
          <c:showLegendKey val="0"/>
          <c:showVal val="0"/>
          <c:showCatName val="0"/>
          <c:showSerName val="0"/>
          <c:showPercent val="0"/>
          <c:showBubbleSize val="0"/>
        </c:dLbls>
        <c:smooth val="0"/>
        <c:axId val="1231770528"/>
        <c:axId val="1231767648"/>
      </c:lineChart>
      <c:catAx>
        <c:axId val="12317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1231767648"/>
        <c:crosses val="autoZero"/>
        <c:auto val="1"/>
        <c:lblAlgn val="ctr"/>
        <c:lblOffset val="100"/>
        <c:noMultiLvlLbl val="0"/>
      </c:catAx>
      <c:valAx>
        <c:axId val="1231767648"/>
        <c:scaling>
          <c:orientation val="minMax"/>
        </c:scaling>
        <c:delete val="0"/>
        <c:axPos val="l"/>
        <c:majorGridlines>
          <c:spPr>
            <a:ln w="9525" cap="flat" cmpd="sng" algn="ctr">
              <a:solidFill>
                <a:schemeClr val="tx1">
                  <a:lumMod val="15000"/>
                  <a:lumOff val="85000"/>
                </a:schemeClr>
              </a:solidFill>
              <a:round/>
            </a:ln>
            <a:effectLst/>
          </c:spPr>
        </c:majorGridlines>
        <c:numFmt formatCode="0\ %"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123177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extLst/>
  </c:chart>
  <c:spPr>
    <a:noFill/>
    <a:ln w="9525" cap="flat" cmpd="sng" algn="ctr">
      <a:noFill/>
      <a:round/>
    </a:ln>
    <a:effectLst/>
  </c:spPr>
  <c:txPr>
    <a:bodyPr/>
    <a:lstStyle/>
    <a:p>
      <a:pPr>
        <a:defRPr/>
      </a:pPr>
      <a:endParaRPr lang="es-P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tm!$C$3</c:f>
              <c:strCache>
                <c:ptCount val="1"/>
                <c:pt idx="0">
                  <c:v>Insatisfecho</c:v>
                </c:pt>
              </c:strCache>
            </c:strRef>
          </c:tx>
          <c:spPr>
            <a:solidFill>
              <a:schemeClr val="tx2">
                <a:lumMod val="20000"/>
                <a:lumOff val="80000"/>
              </a:schemeClr>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tm!$D$2:$I$2</c:f>
              <c:strCache>
                <c:ptCount val="6"/>
                <c:pt idx="0">
                  <c:v>2020</c:v>
                </c:pt>
                <c:pt idx="1">
                  <c:v>2021</c:v>
                </c:pt>
                <c:pt idx="2">
                  <c:v>2022</c:v>
                </c:pt>
                <c:pt idx="3">
                  <c:v>2023</c:v>
                </c:pt>
                <c:pt idx="4">
                  <c:v>2024</c:v>
                </c:pt>
                <c:pt idx="5">
                  <c:v>2025</c:v>
                </c:pt>
              </c:strCache>
            </c:strRef>
          </c:cat>
          <c:val>
            <c:numRef>
              <c:f>tm!$D$3:$I$3</c:f>
              <c:numCache>
                <c:formatCode>0%</c:formatCode>
                <c:ptCount val="6"/>
                <c:pt idx="0">
                  <c:v>0.21927345305148399</c:v>
                </c:pt>
                <c:pt idx="1">
                  <c:v>0.25476151068576497</c:v>
                </c:pt>
                <c:pt idx="2">
                  <c:v>0.26237805653169499</c:v>
                </c:pt>
                <c:pt idx="3">
                  <c:v>0.19700723833759301</c:v>
                </c:pt>
                <c:pt idx="4">
                  <c:v>0.23139319291752902</c:v>
                </c:pt>
                <c:pt idx="5">
                  <c:v>0.171947054991759</c:v>
                </c:pt>
              </c:numCache>
            </c:numRef>
          </c:val>
          <c:extLst>
            <c:ext xmlns:c16="http://schemas.microsoft.com/office/drawing/2014/chart" uri="{C3380CC4-5D6E-409C-BE32-E72D297353CC}">
              <c16:uniqueId val="{00000000-6636-4CBD-AAE5-68BE789BE4A9}"/>
            </c:ext>
          </c:extLst>
        </c:ser>
        <c:ser>
          <c:idx val="1"/>
          <c:order val="1"/>
          <c:tx>
            <c:strRef>
              <c:f>tm!$C$4</c:f>
              <c:strCache>
                <c:ptCount val="1"/>
                <c:pt idx="0">
                  <c:v>Neutral</c:v>
                </c:pt>
              </c:strCache>
            </c:strRef>
          </c:tx>
          <c:spPr>
            <a:solidFill>
              <a:schemeClr val="bg1">
                <a:lumMod val="95000"/>
              </a:schemeClr>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tm!$D$2:$I$2</c:f>
              <c:strCache>
                <c:ptCount val="6"/>
                <c:pt idx="0">
                  <c:v>2020</c:v>
                </c:pt>
                <c:pt idx="1">
                  <c:v>2021</c:v>
                </c:pt>
                <c:pt idx="2">
                  <c:v>2022</c:v>
                </c:pt>
                <c:pt idx="3">
                  <c:v>2023</c:v>
                </c:pt>
                <c:pt idx="4">
                  <c:v>2024</c:v>
                </c:pt>
                <c:pt idx="5">
                  <c:v>2025</c:v>
                </c:pt>
              </c:strCache>
            </c:strRef>
          </c:cat>
          <c:val>
            <c:numRef>
              <c:f>tm!$D$4:$I$4</c:f>
              <c:numCache>
                <c:formatCode>0%</c:formatCode>
                <c:ptCount val="6"/>
                <c:pt idx="0">
                  <c:v>0.236936426167945</c:v>
                </c:pt>
                <c:pt idx="1">
                  <c:v>0.24784479927254899</c:v>
                </c:pt>
                <c:pt idx="2">
                  <c:v>0.23410435383348599</c:v>
                </c:pt>
                <c:pt idx="3">
                  <c:v>0.40681281551613802</c:v>
                </c:pt>
                <c:pt idx="4">
                  <c:v>0.24448144693958798</c:v>
                </c:pt>
                <c:pt idx="5">
                  <c:v>0.181428984590423</c:v>
                </c:pt>
              </c:numCache>
            </c:numRef>
          </c:val>
          <c:extLst>
            <c:ext xmlns:c16="http://schemas.microsoft.com/office/drawing/2014/chart" uri="{C3380CC4-5D6E-409C-BE32-E72D297353CC}">
              <c16:uniqueId val="{00000001-6636-4CBD-AAE5-68BE789BE4A9}"/>
            </c:ext>
          </c:extLst>
        </c:ser>
        <c:ser>
          <c:idx val="2"/>
          <c:order val="2"/>
          <c:tx>
            <c:strRef>
              <c:f>tm!$C$5</c:f>
              <c:strCache>
                <c:ptCount val="1"/>
                <c:pt idx="0">
                  <c:v>Satisfecho</c:v>
                </c:pt>
              </c:strCache>
            </c:strRef>
          </c:tx>
          <c:spPr>
            <a:solidFill>
              <a:srgbClr val="002060"/>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tm!$D$2:$I$2</c:f>
              <c:strCache>
                <c:ptCount val="6"/>
                <c:pt idx="0">
                  <c:v>2020</c:v>
                </c:pt>
                <c:pt idx="1">
                  <c:v>2021</c:v>
                </c:pt>
                <c:pt idx="2">
                  <c:v>2022</c:v>
                </c:pt>
                <c:pt idx="3">
                  <c:v>2023</c:v>
                </c:pt>
                <c:pt idx="4">
                  <c:v>2024</c:v>
                </c:pt>
                <c:pt idx="5">
                  <c:v>2025</c:v>
                </c:pt>
              </c:strCache>
            </c:strRef>
          </c:cat>
          <c:val>
            <c:numRef>
              <c:f>tm!$D$5:$I$5</c:f>
              <c:numCache>
                <c:formatCode>0%</c:formatCode>
                <c:ptCount val="6"/>
                <c:pt idx="0">
                  <c:v>0.54379012078057098</c:v>
                </c:pt>
                <c:pt idx="1">
                  <c:v>0.49739369004168599</c:v>
                </c:pt>
                <c:pt idx="2">
                  <c:v>0.50351758963481896</c:v>
                </c:pt>
                <c:pt idx="3">
                  <c:v>0.396179946146269</c:v>
                </c:pt>
                <c:pt idx="4">
                  <c:v>0.52412536014288402</c:v>
                </c:pt>
                <c:pt idx="5">
                  <c:v>0.646623960417819</c:v>
                </c:pt>
              </c:numCache>
            </c:numRef>
          </c:val>
          <c:extLst>
            <c:ext xmlns:c16="http://schemas.microsoft.com/office/drawing/2014/chart" uri="{C3380CC4-5D6E-409C-BE32-E72D297353CC}">
              <c16:uniqueId val="{00000002-6636-4CBD-AAE5-68BE789BE4A9}"/>
            </c:ext>
          </c:extLst>
        </c:ser>
        <c:dLbls>
          <c:showLegendKey val="0"/>
          <c:showVal val="0"/>
          <c:showCatName val="0"/>
          <c:showSerName val="0"/>
          <c:showPercent val="0"/>
          <c:showBubbleSize val="0"/>
        </c:dLbls>
        <c:gapWidth val="150"/>
        <c:overlap val="100"/>
        <c:axId val="218410592"/>
        <c:axId val="218418752"/>
      </c:barChart>
      <c:catAx>
        <c:axId val="21841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218418752"/>
        <c:crosses val="autoZero"/>
        <c:auto val="1"/>
        <c:lblAlgn val="ctr"/>
        <c:lblOffset val="100"/>
        <c:noMultiLvlLbl val="0"/>
      </c:catAx>
      <c:valAx>
        <c:axId val="218418752"/>
        <c:scaling>
          <c:orientation val="minMax"/>
        </c:scaling>
        <c:delete val="1"/>
        <c:axPos val="l"/>
        <c:numFmt formatCode="0%" sourceLinked="1"/>
        <c:majorTickMark val="none"/>
        <c:minorTickMark val="none"/>
        <c:tickLblPos val="nextTo"/>
        <c:crossAx val="218410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extLst/>
  </c:chart>
  <c:spPr>
    <a:noFill/>
    <a:ln w="9525" cap="flat" cmpd="sng" algn="ctr">
      <a:noFill/>
      <a:round/>
    </a:ln>
    <a:effectLst/>
  </c:spPr>
  <c:txPr>
    <a:bodyPr/>
    <a:lstStyle/>
    <a:p>
      <a:pPr>
        <a:defRPr/>
      </a:pPr>
      <a:endParaRPr lang="es-P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tm!$A$49</c:f>
              <c:strCache>
                <c:ptCount val="1"/>
                <c:pt idx="0">
                  <c:v>Nacional</c:v>
                </c:pt>
              </c:strCache>
            </c:strRef>
          </c:tx>
          <c:spPr>
            <a:ln w="28575" cap="rnd">
              <a:solidFill>
                <a:schemeClr val="tx1"/>
              </a:solidFill>
              <a:round/>
            </a:ln>
            <a:effectLst/>
          </c:spPr>
          <c:marker>
            <c:symbol val="none"/>
          </c:marker>
          <c:cat>
            <c:strRef>
              <c:f>tm!$B$48:$G$48</c:f>
              <c:strCache>
                <c:ptCount val="6"/>
                <c:pt idx="0">
                  <c:v>2020</c:v>
                </c:pt>
                <c:pt idx="1">
                  <c:v>2021</c:v>
                </c:pt>
                <c:pt idx="2">
                  <c:v>2022</c:v>
                </c:pt>
                <c:pt idx="3">
                  <c:v>2023</c:v>
                </c:pt>
                <c:pt idx="4">
                  <c:v>2024</c:v>
                </c:pt>
                <c:pt idx="5">
                  <c:v>2025</c:v>
                </c:pt>
              </c:strCache>
            </c:strRef>
          </c:cat>
          <c:val>
            <c:numRef>
              <c:f>tm!$B$49:$G$49</c:f>
              <c:numCache>
                <c:formatCode>0%</c:formatCode>
                <c:ptCount val="6"/>
                <c:pt idx="0">
                  <c:v>0.54379012078057098</c:v>
                </c:pt>
                <c:pt idx="1">
                  <c:v>0.49739369004168599</c:v>
                </c:pt>
                <c:pt idx="2">
                  <c:v>0.50351758963481896</c:v>
                </c:pt>
                <c:pt idx="3">
                  <c:v>0.396179946146269</c:v>
                </c:pt>
                <c:pt idx="4">
                  <c:v>0.52412536014288402</c:v>
                </c:pt>
                <c:pt idx="5">
                  <c:v>0.646623960417819</c:v>
                </c:pt>
              </c:numCache>
            </c:numRef>
          </c:val>
          <c:smooth val="0"/>
          <c:extLst>
            <c:ext xmlns:c16="http://schemas.microsoft.com/office/drawing/2014/chart" uri="{C3380CC4-5D6E-409C-BE32-E72D297353CC}">
              <c16:uniqueId val="{00000000-CF61-4A68-A62C-81F2FA11FB6D}"/>
            </c:ext>
          </c:extLst>
        </c:ser>
        <c:ser>
          <c:idx val="1"/>
          <c:order val="1"/>
          <c:tx>
            <c:strRef>
              <c:f>tm!$A$50</c:f>
              <c:strCache>
                <c:ptCount val="1"/>
                <c:pt idx="0">
                  <c:v>Bitel</c:v>
                </c:pt>
              </c:strCache>
            </c:strRef>
          </c:tx>
          <c:spPr>
            <a:ln w="28575" cap="rnd">
              <a:solidFill>
                <a:srgbClr val="FFC000"/>
              </a:solidFill>
              <a:round/>
            </a:ln>
            <a:effectLst/>
          </c:spPr>
          <c:marker>
            <c:symbol val="none"/>
          </c:marker>
          <c:cat>
            <c:strRef>
              <c:f>tm!$B$48:$G$48</c:f>
              <c:strCache>
                <c:ptCount val="6"/>
                <c:pt idx="0">
                  <c:v>2020</c:v>
                </c:pt>
                <c:pt idx="1">
                  <c:v>2021</c:v>
                </c:pt>
                <c:pt idx="2">
                  <c:v>2022</c:v>
                </c:pt>
                <c:pt idx="3">
                  <c:v>2023</c:v>
                </c:pt>
                <c:pt idx="4">
                  <c:v>2024</c:v>
                </c:pt>
                <c:pt idx="5">
                  <c:v>2025</c:v>
                </c:pt>
              </c:strCache>
            </c:strRef>
          </c:cat>
          <c:val>
            <c:numRef>
              <c:f>tm!$B$50:$G$50</c:f>
              <c:numCache>
                <c:formatCode>0%</c:formatCode>
                <c:ptCount val="6"/>
                <c:pt idx="0">
                  <c:v>0.57275047694115699</c:v>
                </c:pt>
                <c:pt idx="1">
                  <c:v>0.57615026051737406</c:v>
                </c:pt>
                <c:pt idx="2">
                  <c:v>0.58802196766814396</c:v>
                </c:pt>
                <c:pt idx="3">
                  <c:v>0.43353172984462196</c:v>
                </c:pt>
                <c:pt idx="4">
                  <c:v>0.59396646746252102</c:v>
                </c:pt>
                <c:pt idx="5">
                  <c:v>0.68563647956321805</c:v>
                </c:pt>
              </c:numCache>
            </c:numRef>
          </c:val>
          <c:smooth val="0"/>
          <c:extLst>
            <c:ext xmlns:c16="http://schemas.microsoft.com/office/drawing/2014/chart" uri="{C3380CC4-5D6E-409C-BE32-E72D297353CC}">
              <c16:uniqueId val="{00000001-CF61-4A68-A62C-81F2FA11FB6D}"/>
            </c:ext>
          </c:extLst>
        </c:ser>
        <c:ser>
          <c:idx val="2"/>
          <c:order val="2"/>
          <c:tx>
            <c:strRef>
              <c:f>tm!$A$51</c:f>
              <c:strCache>
                <c:ptCount val="1"/>
                <c:pt idx="0">
                  <c:v>Claro</c:v>
                </c:pt>
              </c:strCache>
            </c:strRef>
          </c:tx>
          <c:spPr>
            <a:ln w="28575" cap="rnd">
              <a:solidFill>
                <a:srgbClr val="FF0000"/>
              </a:solidFill>
              <a:round/>
            </a:ln>
            <a:effectLst/>
          </c:spPr>
          <c:marker>
            <c:symbol val="none"/>
          </c:marker>
          <c:cat>
            <c:strRef>
              <c:f>tm!$B$48:$G$48</c:f>
              <c:strCache>
                <c:ptCount val="6"/>
                <c:pt idx="0">
                  <c:v>2020</c:v>
                </c:pt>
                <c:pt idx="1">
                  <c:v>2021</c:v>
                </c:pt>
                <c:pt idx="2">
                  <c:v>2022</c:v>
                </c:pt>
                <c:pt idx="3">
                  <c:v>2023</c:v>
                </c:pt>
                <c:pt idx="4">
                  <c:v>2024</c:v>
                </c:pt>
                <c:pt idx="5">
                  <c:v>2025</c:v>
                </c:pt>
              </c:strCache>
            </c:strRef>
          </c:cat>
          <c:val>
            <c:numRef>
              <c:f>tm!$B$51:$G$51</c:f>
              <c:numCache>
                <c:formatCode>0%</c:formatCode>
                <c:ptCount val="6"/>
                <c:pt idx="0">
                  <c:v>0.53771670795485005</c:v>
                </c:pt>
                <c:pt idx="1">
                  <c:v>0.48372654379826302</c:v>
                </c:pt>
                <c:pt idx="2">
                  <c:v>0.48390086736918297</c:v>
                </c:pt>
                <c:pt idx="3">
                  <c:v>0.44111560275235595</c:v>
                </c:pt>
                <c:pt idx="4">
                  <c:v>0.53741864858941901</c:v>
                </c:pt>
                <c:pt idx="5">
                  <c:v>0.70861248813935207</c:v>
                </c:pt>
              </c:numCache>
            </c:numRef>
          </c:val>
          <c:smooth val="0"/>
          <c:extLst>
            <c:ext xmlns:c16="http://schemas.microsoft.com/office/drawing/2014/chart" uri="{C3380CC4-5D6E-409C-BE32-E72D297353CC}">
              <c16:uniqueId val="{00000002-CF61-4A68-A62C-81F2FA11FB6D}"/>
            </c:ext>
          </c:extLst>
        </c:ser>
        <c:ser>
          <c:idx val="3"/>
          <c:order val="3"/>
          <c:tx>
            <c:strRef>
              <c:f>tm!$A$52</c:f>
              <c:strCache>
                <c:ptCount val="1"/>
                <c:pt idx="0">
                  <c:v>Entel</c:v>
                </c:pt>
              </c:strCache>
            </c:strRef>
          </c:tx>
          <c:spPr>
            <a:ln w="28575" cap="rnd">
              <a:solidFill>
                <a:schemeClr val="tx2">
                  <a:lumMod val="60000"/>
                  <a:lumOff val="40000"/>
                </a:schemeClr>
              </a:solidFill>
              <a:round/>
            </a:ln>
            <a:effectLst/>
          </c:spPr>
          <c:marker>
            <c:symbol val="none"/>
          </c:marker>
          <c:cat>
            <c:strRef>
              <c:f>tm!$B$48:$G$48</c:f>
              <c:strCache>
                <c:ptCount val="6"/>
                <c:pt idx="0">
                  <c:v>2020</c:v>
                </c:pt>
                <c:pt idx="1">
                  <c:v>2021</c:v>
                </c:pt>
                <c:pt idx="2">
                  <c:v>2022</c:v>
                </c:pt>
                <c:pt idx="3">
                  <c:v>2023</c:v>
                </c:pt>
                <c:pt idx="4">
                  <c:v>2024</c:v>
                </c:pt>
                <c:pt idx="5">
                  <c:v>2025</c:v>
                </c:pt>
              </c:strCache>
            </c:strRef>
          </c:cat>
          <c:val>
            <c:numRef>
              <c:f>tm!$B$52:$G$52</c:f>
              <c:numCache>
                <c:formatCode>0%</c:formatCode>
                <c:ptCount val="6"/>
                <c:pt idx="0">
                  <c:v>0.64545832379093193</c:v>
                </c:pt>
                <c:pt idx="1">
                  <c:v>0.57618249923565001</c:v>
                </c:pt>
                <c:pt idx="2">
                  <c:v>0.58068218036240504</c:v>
                </c:pt>
                <c:pt idx="3">
                  <c:v>0.41404611358168403</c:v>
                </c:pt>
                <c:pt idx="4">
                  <c:v>0.59653577504667599</c:v>
                </c:pt>
                <c:pt idx="5">
                  <c:v>0.71121055268963995</c:v>
                </c:pt>
              </c:numCache>
            </c:numRef>
          </c:val>
          <c:smooth val="0"/>
          <c:extLst>
            <c:ext xmlns:c16="http://schemas.microsoft.com/office/drawing/2014/chart" uri="{C3380CC4-5D6E-409C-BE32-E72D297353CC}">
              <c16:uniqueId val="{00000003-CF61-4A68-A62C-81F2FA11FB6D}"/>
            </c:ext>
          </c:extLst>
        </c:ser>
        <c:ser>
          <c:idx val="4"/>
          <c:order val="4"/>
          <c:tx>
            <c:strRef>
              <c:f>tm!$A$53</c:f>
              <c:strCache>
                <c:ptCount val="1"/>
                <c:pt idx="0">
                  <c:v>Movistar</c:v>
                </c:pt>
              </c:strCache>
            </c:strRef>
          </c:tx>
          <c:spPr>
            <a:ln w="28575" cap="rnd">
              <a:solidFill>
                <a:srgbClr val="92D050"/>
              </a:solidFill>
              <a:round/>
            </a:ln>
            <a:effectLst/>
          </c:spPr>
          <c:marker>
            <c:symbol val="none"/>
          </c:marker>
          <c:cat>
            <c:strRef>
              <c:f>tm!$B$48:$G$48</c:f>
              <c:strCache>
                <c:ptCount val="6"/>
                <c:pt idx="0">
                  <c:v>2020</c:v>
                </c:pt>
                <c:pt idx="1">
                  <c:v>2021</c:v>
                </c:pt>
                <c:pt idx="2">
                  <c:v>2022</c:v>
                </c:pt>
                <c:pt idx="3">
                  <c:v>2023</c:v>
                </c:pt>
                <c:pt idx="4">
                  <c:v>2024</c:v>
                </c:pt>
                <c:pt idx="5">
                  <c:v>2025</c:v>
                </c:pt>
              </c:strCache>
            </c:strRef>
          </c:cat>
          <c:val>
            <c:numRef>
              <c:f>tm!$B$53:$G$53</c:f>
              <c:numCache>
                <c:formatCode>0%</c:formatCode>
                <c:ptCount val="6"/>
                <c:pt idx="0">
                  <c:v>0.41416070644180603</c:v>
                </c:pt>
                <c:pt idx="1">
                  <c:v>0.40308444271314997</c:v>
                </c:pt>
                <c:pt idx="2">
                  <c:v>0.41609335926517405</c:v>
                </c:pt>
                <c:pt idx="3">
                  <c:v>0.31695068625589201</c:v>
                </c:pt>
                <c:pt idx="4">
                  <c:v>0.40423895516171598</c:v>
                </c:pt>
                <c:pt idx="5">
                  <c:v>0.49246367872160102</c:v>
                </c:pt>
              </c:numCache>
            </c:numRef>
          </c:val>
          <c:smooth val="0"/>
          <c:extLst>
            <c:ext xmlns:c16="http://schemas.microsoft.com/office/drawing/2014/chart" uri="{C3380CC4-5D6E-409C-BE32-E72D297353CC}">
              <c16:uniqueId val="{00000004-CF61-4A68-A62C-81F2FA11FB6D}"/>
            </c:ext>
          </c:extLst>
        </c:ser>
        <c:dLbls>
          <c:showLegendKey val="0"/>
          <c:showVal val="0"/>
          <c:showCatName val="0"/>
          <c:showSerName val="0"/>
          <c:showPercent val="0"/>
          <c:showBubbleSize val="0"/>
        </c:dLbls>
        <c:smooth val="0"/>
        <c:axId val="1231770528"/>
        <c:axId val="1231767648"/>
      </c:lineChart>
      <c:catAx>
        <c:axId val="12317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1231767648"/>
        <c:crosses val="autoZero"/>
        <c:auto val="1"/>
        <c:lblAlgn val="ctr"/>
        <c:lblOffset val="100"/>
        <c:noMultiLvlLbl val="0"/>
      </c:catAx>
      <c:valAx>
        <c:axId val="1231767648"/>
        <c:scaling>
          <c:orientation val="minMax"/>
        </c:scaling>
        <c:delete val="0"/>
        <c:axPos val="l"/>
        <c:majorGridlines>
          <c:spPr>
            <a:ln w="9525" cap="flat" cmpd="sng" algn="ctr">
              <a:solidFill>
                <a:schemeClr val="tx1">
                  <a:lumMod val="15000"/>
                  <a:lumOff val="85000"/>
                </a:schemeClr>
              </a:solidFill>
              <a:round/>
            </a:ln>
            <a:effectLst/>
          </c:spPr>
        </c:majorGridlines>
        <c:numFmt formatCode="0\ %"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123177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tm!$A$81</c:f>
              <c:strCache>
                <c:ptCount val="1"/>
                <c:pt idx="0">
                  <c:v>Nacional</c:v>
                </c:pt>
              </c:strCache>
            </c:strRef>
          </c:tx>
          <c:spPr>
            <a:ln w="28575" cap="rnd">
              <a:solidFill>
                <a:schemeClr val="tx1"/>
              </a:solidFill>
              <a:round/>
            </a:ln>
            <a:effectLst/>
          </c:spPr>
          <c:marker>
            <c:symbol val="none"/>
          </c:marker>
          <c:cat>
            <c:strRef>
              <c:f>tm!$B$80:$G$80</c:f>
              <c:strCache>
                <c:ptCount val="6"/>
                <c:pt idx="0">
                  <c:v>2020</c:v>
                </c:pt>
                <c:pt idx="1">
                  <c:v>2021</c:v>
                </c:pt>
                <c:pt idx="2">
                  <c:v>2022</c:v>
                </c:pt>
                <c:pt idx="3">
                  <c:v>2023</c:v>
                </c:pt>
                <c:pt idx="4">
                  <c:v>2024</c:v>
                </c:pt>
                <c:pt idx="5">
                  <c:v>2025</c:v>
                </c:pt>
              </c:strCache>
            </c:strRef>
          </c:cat>
          <c:val>
            <c:numRef>
              <c:f>tm!$B$81:$G$81</c:f>
              <c:numCache>
                <c:formatCode>0%</c:formatCode>
                <c:ptCount val="6"/>
                <c:pt idx="0">
                  <c:v>0.21927345305148399</c:v>
                </c:pt>
                <c:pt idx="1">
                  <c:v>0.25476151068576497</c:v>
                </c:pt>
                <c:pt idx="2">
                  <c:v>0.26237805653169499</c:v>
                </c:pt>
                <c:pt idx="3">
                  <c:v>0.19700723833759301</c:v>
                </c:pt>
                <c:pt idx="4">
                  <c:v>0.23139319291752902</c:v>
                </c:pt>
                <c:pt idx="5">
                  <c:v>0.171947054991759</c:v>
                </c:pt>
              </c:numCache>
            </c:numRef>
          </c:val>
          <c:smooth val="0"/>
          <c:extLst>
            <c:ext xmlns:c16="http://schemas.microsoft.com/office/drawing/2014/chart" uri="{C3380CC4-5D6E-409C-BE32-E72D297353CC}">
              <c16:uniqueId val="{00000000-6D9C-4740-93F0-FB96D4309655}"/>
            </c:ext>
          </c:extLst>
        </c:ser>
        <c:ser>
          <c:idx val="1"/>
          <c:order val="1"/>
          <c:tx>
            <c:strRef>
              <c:f>tm!$A$82</c:f>
              <c:strCache>
                <c:ptCount val="1"/>
                <c:pt idx="0">
                  <c:v>Bitel</c:v>
                </c:pt>
              </c:strCache>
            </c:strRef>
          </c:tx>
          <c:spPr>
            <a:ln w="28575" cap="rnd">
              <a:solidFill>
                <a:srgbClr val="FFC000"/>
              </a:solidFill>
              <a:round/>
            </a:ln>
            <a:effectLst/>
          </c:spPr>
          <c:marker>
            <c:symbol val="none"/>
          </c:marker>
          <c:cat>
            <c:strRef>
              <c:f>tm!$B$80:$G$80</c:f>
              <c:strCache>
                <c:ptCount val="6"/>
                <c:pt idx="0">
                  <c:v>2020</c:v>
                </c:pt>
                <c:pt idx="1">
                  <c:v>2021</c:v>
                </c:pt>
                <c:pt idx="2">
                  <c:v>2022</c:v>
                </c:pt>
                <c:pt idx="3">
                  <c:v>2023</c:v>
                </c:pt>
                <c:pt idx="4">
                  <c:v>2024</c:v>
                </c:pt>
                <c:pt idx="5">
                  <c:v>2025</c:v>
                </c:pt>
              </c:strCache>
            </c:strRef>
          </c:cat>
          <c:val>
            <c:numRef>
              <c:f>tm!$B$82:$G$82</c:f>
              <c:numCache>
                <c:formatCode>0%</c:formatCode>
                <c:ptCount val="6"/>
                <c:pt idx="0">
                  <c:v>0.19465753411324299</c:v>
                </c:pt>
                <c:pt idx="1">
                  <c:v>0.18568054923907501</c:v>
                </c:pt>
                <c:pt idx="2">
                  <c:v>0.194538211641857</c:v>
                </c:pt>
                <c:pt idx="3">
                  <c:v>0.16128193304688898</c:v>
                </c:pt>
                <c:pt idx="4">
                  <c:v>0.14668317152694199</c:v>
                </c:pt>
                <c:pt idx="5">
                  <c:v>0.15374804807878198</c:v>
                </c:pt>
              </c:numCache>
            </c:numRef>
          </c:val>
          <c:smooth val="0"/>
          <c:extLst>
            <c:ext xmlns:c16="http://schemas.microsoft.com/office/drawing/2014/chart" uri="{C3380CC4-5D6E-409C-BE32-E72D297353CC}">
              <c16:uniqueId val="{00000001-6D9C-4740-93F0-FB96D4309655}"/>
            </c:ext>
          </c:extLst>
        </c:ser>
        <c:ser>
          <c:idx val="2"/>
          <c:order val="2"/>
          <c:tx>
            <c:strRef>
              <c:f>tm!$A$83</c:f>
              <c:strCache>
                <c:ptCount val="1"/>
                <c:pt idx="0">
                  <c:v>Claro</c:v>
                </c:pt>
              </c:strCache>
            </c:strRef>
          </c:tx>
          <c:spPr>
            <a:ln w="28575" cap="rnd">
              <a:solidFill>
                <a:srgbClr val="FF0000"/>
              </a:solidFill>
              <a:round/>
            </a:ln>
            <a:effectLst/>
          </c:spPr>
          <c:marker>
            <c:symbol val="none"/>
          </c:marker>
          <c:cat>
            <c:strRef>
              <c:f>tm!$B$80:$G$80</c:f>
              <c:strCache>
                <c:ptCount val="6"/>
                <c:pt idx="0">
                  <c:v>2020</c:v>
                </c:pt>
                <c:pt idx="1">
                  <c:v>2021</c:v>
                </c:pt>
                <c:pt idx="2">
                  <c:v>2022</c:v>
                </c:pt>
                <c:pt idx="3">
                  <c:v>2023</c:v>
                </c:pt>
                <c:pt idx="4">
                  <c:v>2024</c:v>
                </c:pt>
                <c:pt idx="5">
                  <c:v>2025</c:v>
                </c:pt>
              </c:strCache>
            </c:strRef>
          </c:cat>
          <c:val>
            <c:numRef>
              <c:f>tm!$B$83:$G$83</c:f>
              <c:numCache>
                <c:formatCode>0%</c:formatCode>
                <c:ptCount val="6"/>
                <c:pt idx="0">
                  <c:v>0.18767793892815299</c:v>
                </c:pt>
                <c:pt idx="1">
                  <c:v>0.26254010811955697</c:v>
                </c:pt>
                <c:pt idx="2">
                  <c:v>0.24687484919879399</c:v>
                </c:pt>
                <c:pt idx="3">
                  <c:v>0.177038237701968</c:v>
                </c:pt>
                <c:pt idx="4">
                  <c:v>0.18902165152009601</c:v>
                </c:pt>
                <c:pt idx="5">
                  <c:v>0.12208813647241101</c:v>
                </c:pt>
              </c:numCache>
            </c:numRef>
          </c:val>
          <c:smooth val="0"/>
          <c:extLst>
            <c:ext xmlns:c16="http://schemas.microsoft.com/office/drawing/2014/chart" uri="{C3380CC4-5D6E-409C-BE32-E72D297353CC}">
              <c16:uniqueId val="{00000002-6D9C-4740-93F0-FB96D4309655}"/>
            </c:ext>
          </c:extLst>
        </c:ser>
        <c:ser>
          <c:idx val="3"/>
          <c:order val="3"/>
          <c:tx>
            <c:strRef>
              <c:f>tm!$A$84</c:f>
              <c:strCache>
                <c:ptCount val="1"/>
                <c:pt idx="0">
                  <c:v>Entel</c:v>
                </c:pt>
              </c:strCache>
            </c:strRef>
          </c:tx>
          <c:spPr>
            <a:ln w="28575" cap="rnd">
              <a:solidFill>
                <a:schemeClr val="tx2">
                  <a:lumMod val="60000"/>
                  <a:lumOff val="40000"/>
                </a:schemeClr>
              </a:solidFill>
              <a:round/>
            </a:ln>
            <a:effectLst/>
          </c:spPr>
          <c:marker>
            <c:symbol val="none"/>
          </c:marker>
          <c:cat>
            <c:strRef>
              <c:f>tm!$B$80:$G$80</c:f>
              <c:strCache>
                <c:ptCount val="6"/>
                <c:pt idx="0">
                  <c:v>2020</c:v>
                </c:pt>
                <c:pt idx="1">
                  <c:v>2021</c:v>
                </c:pt>
                <c:pt idx="2">
                  <c:v>2022</c:v>
                </c:pt>
                <c:pt idx="3">
                  <c:v>2023</c:v>
                </c:pt>
                <c:pt idx="4">
                  <c:v>2024</c:v>
                </c:pt>
                <c:pt idx="5">
                  <c:v>2025</c:v>
                </c:pt>
              </c:strCache>
            </c:strRef>
          </c:cat>
          <c:val>
            <c:numRef>
              <c:f>tm!$B$84:$G$84</c:f>
              <c:numCache>
                <c:formatCode>0%</c:formatCode>
                <c:ptCount val="6"/>
                <c:pt idx="0">
                  <c:v>0.184492182965065</c:v>
                </c:pt>
                <c:pt idx="1">
                  <c:v>0.18611769625042399</c:v>
                </c:pt>
                <c:pt idx="2">
                  <c:v>0.22212331982078598</c:v>
                </c:pt>
                <c:pt idx="3">
                  <c:v>0.17387399905068601</c:v>
                </c:pt>
                <c:pt idx="4">
                  <c:v>0.201893753568684</c:v>
                </c:pt>
                <c:pt idx="5">
                  <c:v>0.124586868950746</c:v>
                </c:pt>
              </c:numCache>
            </c:numRef>
          </c:val>
          <c:smooth val="0"/>
          <c:extLst>
            <c:ext xmlns:c16="http://schemas.microsoft.com/office/drawing/2014/chart" uri="{C3380CC4-5D6E-409C-BE32-E72D297353CC}">
              <c16:uniqueId val="{00000003-6D9C-4740-93F0-FB96D4309655}"/>
            </c:ext>
          </c:extLst>
        </c:ser>
        <c:ser>
          <c:idx val="4"/>
          <c:order val="4"/>
          <c:tx>
            <c:strRef>
              <c:f>tm!$A$85</c:f>
              <c:strCache>
                <c:ptCount val="1"/>
                <c:pt idx="0">
                  <c:v>Movistar</c:v>
                </c:pt>
              </c:strCache>
            </c:strRef>
          </c:tx>
          <c:spPr>
            <a:ln w="28575" cap="rnd">
              <a:solidFill>
                <a:srgbClr val="92D050"/>
              </a:solidFill>
              <a:round/>
            </a:ln>
            <a:effectLst/>
          </c:spPr>
          <c:marker>
            <c:symbol val="none"/>
          </c:marker>
          <c:cat>
            <c:strRef>
              <c:f>tm!$B$80:$G$80</c:f>
              <c:strCache>
                <c:ptCount val="6"/>
                <c:pt idx="0">
                  <c:v>2020</c:v>
                </c:pt>
                <c:pt idx="1">
                  <c:v>2021</c:v>
                </c:pt>
                <c:pt idx="2">
                  <c:v>2022</c:v>
                </c:pt>
                <c:pt idx="3">
                  <c:v>2023</c:v>
                </c:pt>
                <c:pt idx="4">
                  <c:v>2024</c:v>
                </c:pt>
                <c:pt idx="5">
                  <c:v>2025</c:v>
                </c:pt>
              </c:strCache>
            </c:strRef>
          </c:cat>
          <c:val>
            <c:numRef>
              <c:f>tm!$B$85:$G$85</c:f>
              <c:numCache>
                <c:formatCode>0%</c:formatCode>
                <c:ptCount val="6"/>
                <c:pt idx="0">
                  <c:v>0.32206983656254801</c:v>
                </c:pt>
                <c:pt idx="1">
                  <c:v>0.34225909403034799</c:v>
                </c:pt>
                <c:pt idx="2">
                  <c:v>0.34612744981633198</c:v>
                </c:pt>
                <c:pt idx="3">
                  <c:v>0.25422908745488199</c:v>
                </c:pt>
                <c:pt idx="4">
                  <c:v>0.358263568302711</c:v>
                </c:pt>
                <c:pt idx="5">
                  <c:v>0.28192063041568</c:v>
                </c:pt>
              </c:numCache>
            </c:numRef>
          </c:val>
          <c:smooth val="0"/>
          <c:extLst>
            <c:ext xmlns:c16="http://schemas.microsoft.com/office/drawing/2014/chart" uri="{C3380CC4-5D6E-409C-BE32-E72D297353CC}">
              <c16:uniqueId val="{00000004-6D9C-4740-93F0-FB96D4309655}"/>
            </c:ext>
          </c:extLst>
        </c:ser>
        <c:dLbls>
          <c:showLegendKey val="0"/>
          <c:showVal val="0"/>
          <c:showCatName val="0"/>
          <c:showSerName val="0"/>
          <c:showPercent val="0"/>
          <c:showBubbleSize val="0"/>
        </c:dLbls>
        <c:smooth val="0"/>
        <c:axId val="1231770528"/>
        <c:axId val="1231767648"/>
      </c:lineChart>
      <c:catAx>
        <c:axId val="12317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1231767648"/>
        <c:crosses val="autoZero"/>
        <c:auto val="1"/>
        <c:lblAlgn val="ctr"/>
        <c:lblOffset val="100"/>
        <c:noMultiLvlLbl val="0"/>
      </c:catAx>
      <c:valAx>
        <c:axId val="1231767648"/>
        <c:scaling>
          <c:orientation val="minMax"/>
        </c:scaling>
        <c:delete val="0"/>
        <c:axPos val="l"/>
        <c:majorGridlines>
          <c:spPr>
            <a:ln w="9525" cap="flat" cmpd="sng" algn="ctr">
              <a:solidFill>
                <a:schemeClr val="tx1">
                  <a:lumMod val="15000"/>
                  <a:lumOff val="85000"/>
                </a:schemeClr>
              </a:solidFill>
              <a:round/>
            </a:ln>
            <a:effectLst/>
          </c:spPr>
        </c:majorGridlines>
        <c:numFmt formatCode="0\ %"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123177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extLst/>
  </c:chart>
  <c:spPr>
    <a:noFill/>
    <a:ln w="9525" cap="flat" cmpd="sng" algn="ctr">
      <a:noFill/>
      <a:round/>
    </a:ln>
    <a:effectLst/>
  </c:spPr>
  <c:txPr>
    <a:bodyPr/>
    <a:lstStyle/>
    <a:p>
      <a:pPr>
        <a:defRPr/>
      </a:pPr>
      <a:endParaRPr lang="es-P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if!$B$93</c:f>
              <c:strCache>
                <c:ptCount val="1"/>
                <c:pt idx="0">
                  <c:v>Insatisfecho</c:v>
                </c:pt>
              </c:strCache>
            </c:strRef>
          </c:tx>
          <c:spPr>
            <a:solidFill>
              <a:schemeClr val="tx2">
                <a:lumMod val="20000"/>
                <a:lumOff val="80000"/>
              </a:schemeClr>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if!$C$92:$L$92</c:f>
              <c:strCache>
                <c:ptCount val="10"/>
                <c:pt idx="0">
                  <c:v>Total</c:v>
                </c:pt>
                <c:pt idx="1">
                  <c:v>Claro</c:v>
                </c:pt>
                <c:pt idx="2">
                  <c:v>Movistar</c:v>
                </c:pt>
                <c:pt idx="3">
                  <c:v>Win</c:v>
                </c:pt>
                <c:pt idx="4">
                  <c:v>Wow</c:v>
                </c:pt>
                <c:pt idx="5">
                  <c:v>Perú Centro</c:v>
                </c:pt>
                <c:pt idx="6">
                  <c:v>Perú Lima</c:v>
                </c:pt>
                <c:pt idx="7">
                  <c:v>Perú Norte</c:v>
                </c:pt>
                <c:pt idx="8">
                  <c:v>Perú Oriente</c:v>
                </c:pt>
                <c:pt idx="9">
                  <c:v>Perú Sur</c:v>
                </c:pt>
              </c:strCache>
            </c:strRef>
          </c:cat>
          <c:val>
            <c:numRef>
              <c:f>if!$C$93:$L$93</c:f>
              <c:numCache>
                <c:formatCode>0%</c:formatCode>
                <c:ptCount val="10"/>
                <c:pt idx="0">
                  <c:v>0.15632511723683101</c:v>
                </c:pt>
                <c:pt idx="1">
                  <c:v>0.15388319928109101</c:v>
                </c:pt>
                <c:pt idx="2">
                  <c:v>0.231370725048133</c:v>
                </c:pt>
                <c:pt idx="3">
                  <c:v>5.1890089409049399E-2</c:v>
                </c:pt>
                <c:pt idx="4">
                  <c:v>0.13178920947537601</c:v>
                </c:pt>
                <c:pt idx="5">
                  <c:v>0.19920824151562999</c:v>
                </c:pt>
                <c:pt idx="6">
                  <c:v>0.146896023416971</c:v>
                </c:pt>
                <c:pt idx="7">
                  <c:v>0.14005687289465199</c:v>
                </c:pt>
                <c:pt idx="8">
                  <c:v>0.151836574555552</c:v>
                </c:pt>
                <c:pt idx="9">
                  <c:v>0.19277334380229799</c:v>
                </c:pt>
              </c:numCache>
            </c:numRef>
          </c:val>
          <c:extLst>
            <c:ext xmlns:c16="http://schemas.microsoft.com/office/drawing/2014/chart" uri="{C3380CC4-5D6E-409C-BE32-E72D297353CC}">
              <c16:uniqueId val="{00000000-DE62-4F59-B626-79F389FD891D}"/>
            </c:ext>
          </c:extLst>
        </c:ser>
        <c:ser>
          <c:idx val="1"/>
          <c:order val="1"/>
          <c:tx>
            <c:strRef>
              <c:f>if!$B$94</c:f>
              <c:strCache>
                <c:ptCount val="1"/>
                <c:pt idx="0">
                  <c:v>Neutral</c:v>
                </c:pt>
              </c:strCache>
            </c:strRef>
          </c:tx>
          <c:spPr>
            <a:solidFill>
              <a:schemeClr val="bg1">
                <a:lumMod val="95000"/>
              </a:schemeClr>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if!$C$92:$L$92</c:f>
              <c:strCache>
                <c:ptCount val="10"/>
                <c:pt idx="0">
                  <c:v>Total</c:v>
                </c:pt>
                <c:pt idx="1">
                  <c:v>Claro</c:v>
                </c:pt>
                <c:pt idx="2">
                  <c:v>Movistar</c:v>
                </c:pt>
                <c:pt idx="3">
                  <c:v>Win</c:v>
                </c:pt>
                <c:pt idx="4">
                  <c:v>Wow</c:v>
                </c:pt>
                <c:pt idx="5">
                  <c:v>Perú Centro</c:v>
                </c:pt>
                <c:pt idx="6">
                  <c:v>Perú Lima</c:v>
                </c:pt>
                <c:pt idx="7">
                  <c:v>Perú Norte</c:v>
                </c:pt>
                <c:pt idx="8">
                  <c:v>Perú Oriente</c:v>
                </c:pt>
                <c:pt idx="9">
                  <c:v>Perú Sur</c:v>
                </c:pt>
              </c:strCache>
            </c:strRef>
          </c:cat>
          <c:val>
            <c:numRef>
              <c:f>if!$C$94:$L$94</c:f>
              <c:numCache>
                <c:formatCode>0%</c:formatCode>
                <c:ptCount val="10"/>
                <c:pt idx="0">
                  <c:v>0.20098665034262597</c:v>
                </c:pt>
                <c:pt idx="1">
                  <c:v>0.18402360213612201</c:v>
                </c:pt>
                <c:pt idx="2">
                  <c:v>0.25959763282984499</c:v>
                </c:pt>
                <c:pt idx="3">
                  <c:v>0.14326881998992602</c:v>
                </c:pt>
                <c:pt idx="4">
                  <c:v>0.18127874882227102</c:v>
                </c:pt>
                <c:pt idx="5">
                  <c:v>0.22364454468505499</c:v>
                </c:pt>
                <c:pt idx="6">
                  <c:v>0.19796815366477599</c:v>
                </c:pt>
                <c:pt idx="7">
                  <c:v>0.19197739967888799</c:v>
                </c:pt>
                <c:pt idx="8">
                  <c:v>0.131227165956849</c:v>
                </c:pt>
                <c:pt idx="9">
                  <c:v>0.23318822218471399</c:v>
                </c:pt>
              </c:numCache>
            </c:numRef>
          </c:val>
          <c:extLst>
            <c:ext xmlns:c16="http://schemas.microsoft.com/office/drawing/2014/chart" uri="{C3380CC4-5D6E-409C-BE32-E72D297353CC}">
              <c16:uniqueId val="{00000001-DE62-4F59-B626-79F389FD891D}"/>
            </c:ext>
          </c:extLst>
        </c:ser>
        <c:ser>
          <c:idx val="2"/>
          <c:order val="2"/>
          <c:tx>
            <c:strRef>
              <c:f>if!$B$95</c:f>
              <c:strCache>
                <c:ptCount val="1"/>
                <c:pt idx="0">
                  <c:v>Satisfecho</c:v>
                </c:pt>
              </c:strCache>
            </c:strRef>
          </c:tx>
          <c:spPr>
            <a:solidFill>
              <a:srgbClr val="002060"/>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if!$C$92:$L$92</c:f>
              <c:strCache>
                <c:ptCount val="10"/>
                <c:pt idx="0">
                  <c:v>Total</c:v>
                </c:pt>
                <c:pt idx="1">
                  <c:v>Claro</c:v>
                </c:pt>
                <c:pt idx="2">
                  <c:v>Movistar</c:v>
                </c:pt>
                <c:pt idx="3">
                  <c:v>Win</c:v>
                </c:pt>
                <c:pt idx="4">
                  <c:v>Wow</c:v>
                </c:pt>
                <c:pt idx="5">
                  <c:v>Perú Centro</c:v>
                </c:pt>
                <c:pt idx="6">
                  <c:v>Perú Lima</c:v>
                </c:pt>
                <c:pt idx="7">
                  <c:v>Perú Norte</c:v>
                </c:pt>
                <c:pt idx="8">
                  <c:v>Perú Oriente</c:v>
                </c:pt>
                <c:pt idx="9">
                  <c:v>Perú Sur</c:v>
                </c:pt>
              </c:strCache>
            </c:strRef>
          </c:cat>
          <c:val>
            <c:numRef>
              <c:f>if!$C$95:$L$95</c:f>
              <c:numCache>
                <c:formatCode>0%</c:formatCode>
                <c:ptCount val="10"/>
                <c:pt idx="0">
                  <c:v>0.64268823242054296</c:v>
                </c:pt>
                <c:pt idx="1">
                  <c:v>0.66209319858278604</c:v>
                </c:pt>
                <c:pt idx="2">
                  <c:v>0.50903164212202201</c:v>
                </c:pt>
                <c:pt idx="3">
                  <c:v>0.80484109060102493</c:v>
                </c:pt>
                <c:pt idx="4">
                  <c:v>0.686932041702353</c:v>
                </c:pt>
                <c:pt idx="5">
                  <c:v>0.577147213799315</c:v>
                </c:pt>
                <c:pt idx="6">
                  <c:v>0.65513582291825301</c:v>
                </c:pt>
                <c:pt idx="7">
                  <c:v>0.6679657274264601</c:v>
                </c:pt>
                <c:pt idx="8">
                  <c:v>0.71693625948759898</c:v>
                </c:pt>
                <c:pt idx="9">
                  <c:v>0.57403843401298804</c:v>
                </c:pt>
              </c:numCache>
            </c:numRef>
          </c:val>
          <c:extLst>
            <c:ext xmlns:c16="http://schemas.microsoft.com/office/drawing/2014/chart" uri="{C3380CC4-5D6E-409C-BE32-E72D297353CC}">
              <c16:uniqueId val="{00000002-DE62-4F59-B626-79F389FD891D}"/>
            </c:ext>
          </c:extLst>
        </c:ser>
        <c:dLbls>
          <c:showLegendKey val="0"/>
          <c:showVal val="0"/>
          <c:showCatName val="0"/>
          <c:showSerName val="0"/>
          <c:showPercent val="0"/>
          <c:showBubbleSize val="0"/>
        </c:dLbls>
        <c:gapWidth val="150"/>
        <c:overlap val="100"/>
        <c:axId val="218410592"/>
        <c:axId val="218418752"/>
      </c:barChart>
      <c:catAx>
        <c:axId val="21841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218418752"/>
        <c:crosses val="autoZero"/>
        <c:auto val="1"/>
        <c:lblAlgn val="ctr"/>
        <c:lblOffset val="100"/>
        <c:noMultiLvlLbl val="0"/>
      </c:catAx>
      <c:valAx>
        <c:axId val="218418752"/>
        <c:scaling>
          <c:orientation val="minMax"/>
        </c:scaling>
        <c:delete val="1"/>
        <c:axPos val="l"/>
        <c:numFmt formatCode="0%" sourceLinked="1"/>
        <c:majorTickMark val="none"/>
        <c:minorTickMark val="none"/>
        <c:tickLblPos val="nextTo"/>
        <c:crossAx val="2184105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s-P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if!$D$3</c:f>
              <c:strCache>
                <c:ptCount val="1"/>
                <c:pt idx="0">
                  <c:v>Insatisfecho</c:v>
                </c:pt>
              </c:strCache>
            </c:strRef>
          </c:tx>
          <c:spPr>
            <a:solidFill>
              <a:schemeClr val="tx2">
                <a:lumMod val="20000"/>
                <a:lumOff val="80000"/>
              </a:schemeClr>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if!$E$2:$J$2</c:f>
              <c:strCache>
                <c:ptCount val="6"/>
                <c:pt idx="0">
                  <c:v>2020</c:v>
                </c:pt>
                <c:pt idx="1">
                  <c:v>2021</c:v>
                </c:pt>
                <c:pt idx="2">
                  <c:v>2022</c:v>
                </c:pt>
                <c:pt idx="3">
                  <c:v>2023</c:v>
                </c:pt>
                <c:pt idx="4">
                  <c:v>2024</c:v>
                </c:pt>
                <c:pt idx="5">
                  <c:v>2025</c:v>
                </c:pt>
              </c:strCache>
            </c:strRef>
          </c:cat>
          <c:val>
            <c:numRef>
              <c:f>if!$E$3:$J$3</c:f>
              <c:numCache>
                <c:formatCode>0%</c:formatCode>
                <c:ptCount val="6"/>
                <c:pt idx="0">
                  <c:v>0.36206790323884597</c:v>
                </c:pt>
                <c:pt idx="1">
                  <c:v>0.39474462598080401</c:v>
                </c:pt>
                <c:pt idx="2">
                  <c:v>0.39552431937235999</c:v>
                </c:pt>
                <c:pt idx="3">
                  <c:v>0.15351966442853202</c:v>
                </c:pt>
                <c:pt idx="4">
                  <c:v>0.29428096184396901</c:v>
                </c:pt>
                <c:pt idx="5">
                  <c:v>0.15632511723683101</c:v>
                </c:pt>
              </c:numCache>
            </c:numRef>
          </c:val>
          <c:extLst>
            <c:ext xmlns:c16="http://schemas.microsoft.com/office/drawing/2014/chart" uri="{C3380CC4-5D6E-409C-BE32-E72D297353CC}">
              <c16:uniqueId val="{00000000-6A01-4228-87EA-027F80A465B3}"/>
            </c:ext>
          </c:extLst>
        </c:ser>
        <c:ser>
          <c:idx val="1"/>
          <c:order val="1"/>
          <c:tx>
            <c:strRef>
              <c:f>if!$D$4</c:f>
              <c:strCache>
                <c:ptCount val="1"/>
                <c:pt idx="0">
                  <c:v>Neutral</c:v>
                </c:pt>
              </c:strCache>
            </c:strRef>
          </c:tx>
          <c:spPr>
            <a:solidFill>
              <a:schemeClr val="bg1">
                <a:lumMod val="95000"/>
              </a:schemeClr>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if!$E$2:$J$2</c:f>
              <c:strCache>
                <c:ptCount val="6"/>
                <c:pt idx="0">
                  <c:v>2020</c:v>
                </c:pt>
                <c:pt idx="1">
                  <c:v>2021</c:v>
                </c:pt>
                <c:pt idx="2">
                  <c:v>2022</c:v>
                </c:pt>
                <c:pt idx="3">
                  <c:v>2023</c:v>
                </c:pt>
                <c:pt idx="4">
                  <c:v>2024</c:v>
                </c:pt>
                <c:pt idx="5">
                  <c:v>2025</c:v>
                </c:pt>
              </c:strCache>
            </c:strRef>
          </c:cat>
          <c:val>
            <c:numRef>
              <c:f>if!$E$4:$J$4</c:f>
              <c:numCache>
                <c:formatCode>0%</c:formatCode>
                <c:ptCount val="6"/>
                <c:pt idx="0">
                  <c:v>0.31118104625706799</c:v>
                </c:pt>
                <c:pt idx="1">
                  <c:v>0.311414740239563</c:v>
                </c:pt>
                <c:pt idx="2">
                  <c:v>0.26735057131413503</c:v>
                </c:pt>
                <c:pt idx="3">
                  <c:v>0.317405055023046</c:v>
                </c:pt>
                <c:pt idx="4">
                  <c:v>0.252278419391956</c:v>
                </c:pt>
                <c:pt idx="5">
                  <c:v>0.20098665034262597</c:v>
                </c:pt>
              </c:numCache>
            </c:numRef>
          </c:val>
          <c:extLst>
            <c:ext xmlns:c16="http://schemas.microsoft.com/office/drawing/2014/chart" uri="{C3380CC4-5D6E-409C-BE32-E72D297353CC}">
              <c16:uniqueId val="{00000001-6A01-4228-87EA-027F80A465B3}"/>
            </c:ext>
          </c:extLst>
        </c:ser>
        <c:ser>
          <c:idx val="2"/>
          <c:order val="2"/>
          <c:tx>
            <c:strRef>
              <c:f>if!$D$5</c:f>
              <c:strCache>
                <c:ptCount val="1"/>
                <c:pt idx="0">
                  <c:v>Satisfecho</c:v>
                </c:pt>
              </c:strCache>
            </c:strRef>
          </c:tx>
          <c:spPr>
            <a:solidFill>
              <a:srgbClr val="002060"/>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if!$E$2:$J$2</c:f>
              <c:strCache>
                <c:ptCount val="6"/>
                <c:pt idx="0">
                  <c:v>2020</c:v>
                </c:pt>
                <c:pt idx="1">
                  <c:v>2021</c:v>
                </c:pt>
                <c:pt idx="2">
                  <c:v>2022</c:v>
                </c:pt>
                <c:pt idx="3">
                  <c:v>2023</c:v>
                </c:pt>
                <c:pt idx="4">
                  <c:v>2024</c:v>
                </c:pt>
                <c:pt idx="5">
                  <c:v>2025</c:v>
                </c:pt>
              </c:strCache>
            </c:strRef>
          </c:cat>
          <c:val>
            <c:numRef>
              <c:f>if!$E$5:$J$5</c:f>
              <c:numCache>
                <c:formatCode>0%</c:formatCode>
                <c:ptCount val="6"/>
                <c:pt idx="0">
                  <c:v>0.32675105050408598</c:v>
                </c:pt>
                <c:pt idx="1">
                  <c:v>0.29384063377963399</c:v>
                </c:pt>
                <c:pt idx="2">
                  <c:v>0.33712510931350503</c:v>
                </c:pt>
                <c:pt idx="3">
                  <c:v>0.52907528054842201</c:v>
                </c:pt>
                <c:pt idx="4">
                  <c:v>0.45344061876407499</c:v>
                </c:pt>
                <c:pt idx="5">
                  <c:v>0.64268823242054296</c:v>
                </c:pt>
              </c:numCache>
            </c:numRef>
          </c:val>
          <c:extLst>
            <c:ext xmlns:c16="http://schemas.microsoft.com/office/drawing/2014/chart" uri="{C3380CC4-5D6E-409C-BE32-E72D297353CC}">
              <c16:uniqueId val="{00000002-6A01-4228-87EA-027F80A465B3}"/>
            </c:ext>
          </c:extLst>
        </c:ser>
        <c:dLbls>
          <c:showLegendKey val="0"/>
          <c:showVal val="0"/>
          <c:showCatName val="0"/>
          <c:showSerName val="0"/>
          <c:showPercent val="0"/>
          <c:showBubbleSize val="0"/>
        </c:dLbls>
        <c:gapWidth val="150"/>
        <c:overlap val="100"/>
        <c:axId val="218410592"/>
        <c:axId val="218418752"/>
      </c:barChart>
      <c:catAx>
        <c:axId val="21841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218418752"/>
        <c:crosses val="autoZero"/>
        <c:auto val="1"/>
        <c:lblAlgn val="ctr"/>
        <c:lblOffset val="100"/>
        <c:noMultiLvlLbl val="0"/>
      </c:catAx>
      <c:valAx>
        <c:axId val="218418752"/>
        <c:scaling>
          <c:orientation val="minMax"/>
        </c:scaling>
        <c:delete val="1"/>
        <c:axPos val="l"/>
        <c:numFmt formatCode="0%" sourceLinked="1"/>
        <c:majorTickMark val="none"/>
        <c:minorTickMark val="none"/>
        <c:tickLblPos val="nextTo"/>
        <c:crossAx val="2184105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s-P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if!$K$20</c:f>
              <c:strCache>
                <c:ptCount val="1"/>
                <c:pt idx="0">
                  <c:v>Nacional</c:v>
                </c:pt>
              </c:strCache>
            </c:strRef>
          </c:tx>
          <c:spPr>
            <a:ln w="28575" cap="rnd">
              <a:solidFill>
                <a:schemeClr val="tx1"/>
              </a:solidFill>
              <a:round/>
            </a:ln>
            <a:effectLst/>
          </c:spPr>
          <c:marker>
            <c:symbol val="none"/>
          </c:marker>
          <c:cat>
            <c:strRef>
              <c:f>if!$L$19:$Q$19</c:f>
              <c:strCache>
                <c:ptCount val="6"/>
                <c:pt idx="0">
                  <c:v>2020</c:v>
                </c:pt>
                <c:pt idx="1">
                  <c:v>2021</c:v>
                </c:pt>
                <c:pt idx="2">
                  <c:v>2022</c:v>
                </c:pt>
                <c:pt idx="3">
                  <c:v>2023</c:v>
                </c:pt>
                <c:pt idx="4">
                  <c:v>2024</c:v>
                </c:pt>
                <c:pt idx="5">
                  <c:v>2025</c:v>
                </c:pt>
              </c:strCache>
            </c:strRef>
          </c:cat>
          <c:val>
            <c:numRef>
              <c:f>if!$L$20:$Q$20</c:f>
              <c:numCache>
                <c:formatCode>0%</c:formatCode>
                <c:ptCount val="6"/>
                <c:pt idx="0">
                  <c:v>0.32675105050408598</c:v>
                </c:pt>
                <c:pt idx="1">
                  <c:v>0.29384063377963399</c:v>
                </c:pt>
                <c:pt idx="2">
                  <c:v>0.33712510931350503</c:v>
                </c:pt>
                <c:pt idx="3">
                  <c:v>0.52907528054842201</c:v>
                </c:pt>
                <c:pt idx="4">
                  <c:v>0.45344061876407499</c:v>
                </c:pt>
                <c:pt idx="5">
                  <c:v>0.64268823242054296</c:v>
                </c:pt>
              </c:numCache>
            </c:numRef>
          </c:val>
          <c:smooth val="0"/>
          <c:extLst>
            <c:ext xmlns:c16="http://schemas.microsoft.com/office/drawing/2014/chart" uri="{C3380CC4-5D6E-409C-BE32-E72D297353CC}">
              <c16:uniqueId val="{00000000-FAD2-467A-A019-C5D286884E11}"/>
            </c:ext>
          </c:extLst>
        </c:ser>
        <c:ser>
          <c:idx val="1"/>
          <c:order val="1"/>
          <c:tx>
            <c:strRef>
              <c:f>if!$K$21</c:f>
              <c:strCache>
                <c:ptCount val="1"/>
                <c:pt idx="0">
                  <c:v>Claro</c:v>
                </c:pt>
              </c:strCache>
            </c:strRef>
          </c:tx>
          <c:spPr>
            <a:ln w="28575" cap="rnd">
              <a:solidFill>
                <a:srgbClr val="FF0000"/>
              </a:solidFill>
              <a:round/>
            </a:ln>
            <a:effectLst/>
          </c:spPr>
          <c:marker>
            <c:symbol val="none"/>
          </c:marker>
          <c:cat>
            <c:strRef>
              <c:f>if!$L$19:$Q$19</c:f>
              <c:strCache>
                <c:ptCount val="6"/>
                <c:pt idx="0">
                  <c:v>2020</c:v>
                </c:pt>
                <c:pt idx="1">
                  <c:v>2021</c:v>
                </c:pt>
                <c:pt idx="2">
                  <c:v>2022</c:v>
                </c:pt>
                <c:pt idx="3">
                  <c:v>2023</c:v>
                </c:pt>
                <c:pt idx="4">
                  <c:v>2024</c:v>
                </c:pt>
                <c:pt idx="5">
                  <c:v>2025</c:v>
                </c:pt>
              </c:strCache>
            </c:strRef>
          </c:cat>
          <c:val>
            <c:numRef>
              <c:f>if!$L$21:$Q$21</c:f>
              <c:numCache>
                <c:formatCode>0%</c:formatCode>
                <c:ptCount val="6"/>
                <c:pt idx="0">
                  <c:v>0.40746570817097</c:v>
                </c:pt>
                <c:pt idx="1">
                  <c:v>0.41318951302905499</c:v>
                </c:pt>
                <c:pt idx="2">
                  <c:v>0.47191608093097998</c:v>
                </c:pt>
                <c:pt idx="3">
                  <c:v>0.439689763997479</c:v>
                </c:pt>
                <c:pt idx="4">
                  <c:v>0.50582469353616599</c:v>
                </c:pt>
                <c:pt idx="5">
                  <c:v>0.66209319858278604</c:v>
                </c:pt>
              </c:numCache>
            </c:numRef>
          </c:val>
          <c:smooth val="0"/>
          <c:extLst>
            <c:ext xmlns:c16="http://schemas.microsoft.com/office/drawing/2014/chart" uri="{C3380CC4-5D6E-409C-BE32-E72D297353CC}">
              <c16:uniqueId val="{00000001-FAD2-467A-A019-C5D286884E11}"/>
            </c:ext>
          </c:extLst>
        </c:ser>
        <c:ser>
          <c:idx val="2"/>
          <c:order val="2"/>
          <c:tx>
            <c:strRef>
              <c:f>if!$K$22</c:f>
              <c:strCache>
                <c:ptCount val="1"/>
                <c:pt idx="0">
                  <c:v>Movistar</c:v>
                </c:pt>
              </c:strCache>
            </c:strRef>
          </c:tx>
          <c:spPr>
            <a:ln w="28575" cap="rnd">
              <a:solidFill>
                <a:srgbClr val="92D050"/>
              </a:solidFill>
              <a:round/>
            </a:ln>
            <a:effectLst/>
          </c:spPr>
          <c:marker>
            <c:symbol val="none"/>
          </c:marker>
          <c:cat>
            <c:strRef>
              <c:f>if!$L$19:$Q$19</c:f>
              <c:strCache>
                <c:ptCount val="6"/>
                <c:pt idx="0">
                  <c:v>2020</c:v>
                </c:pt>
                <c:pt idx="1">
                  <c:v>2021</c:v>
                </c:pt>
                <c:pt idx="2">
                  <c:v>2022</c:v>
                </c:pt>
                <c:pt idx="3">
                  <c:v>2023</c:v>
                </c:pt>
                <c:pt idx="4">
                  <c:v>2024</c:v>
                </c:pt>
                <c:pt idx="5">
                  <c:v>2025</c:v>
                </c:pt>
              </c:strCache>
            </c:strRef>
          </c:cat>
          <c:val>
            <c:numRef>
              <c:f>if!$L$22:$Q$22</c:f>
              <c:numCache>
                <c:formatCode>0%</c:formatCode>
                <c:ptCount val="6"/>
                <c:pt idx="0">
                  <c:v>0.29252646159970802</c:v>
                </c:pt>
                <c:pt idx="1">
                  <c:v>0.234150810109227</c:v>
                </c:pt>
                <c:pt idx="2">
                  <c:v>0.27662828054021199</c:v>
                </c:pt>
                <c:pt idx="3">
                  <c:v>0.53447418651172296</c:v>
                </c:pt>
                <c:pt idx="4">
                  <c:v>0.313074998925299</c:v>
                </c:pt>
                <c:pt idx="5">
                  <c:v>0.50903164212202201</c:v>
                </c:pt>
              </c:numCache>
            </c:numRef>
          </c:val>
          <c:smooth val="0"/>
          <c:extLst>
            <c:ext xmlns:c16="http://schemas.microsoft.com/office/drawing/2014/chart" uri="{C3380CC4-5D6E-409C-BE32-E72D297353CC}">
              <c16:uniqueId val="{00000002-FAD2-467A-A019-C5D286884E11}"/>
            </c:ext>
          </c:extLst>
        </c:ser>
        <c:ser>
          <c:idx val="3"/>
          <c:order val="3"/>
          <c:tx>
            <c:strRef>
              <c:f>if!$K$23</c:f>
              <c:strCache>
                <c:ptCount val="1"/>
                <c:pt idx="0">
                  <c:v>Win</c:v>
                </c:pt>
              </c:strCache>
            </c:strRef>
          </c:tx>
          <c:spPr>
            <a:ln w="28575" cap="rnd">
              <a:solidFill>
                <a:srgbClr val="FFC000"/>
              </a:solidFill>
              <a:round/>
            </a:ln>
            <a:effectLst/>
          </c:spPr>
          <c:marker>
            <c:symbol val="none"/>
          </c:marker>
          <c:cat>
            <c:strRef>
              <c:f>if!$L$19:$Q$19</c:f>
              <c:strCache>
                <c:ptCount val="6"/>
                <c:pt idx="0">
                  <c:v>2020</c:v>
                </c:pt>
                <c:pt idx="1">
                  <c:v>2021</c:v>
                </c:pt>
                <c:pt idx="2">
                  <c:v>2022</c:v>
                </c:pt>
                <c:pt idx="3">
                  <c:v>2023</c:v>
                </c:pt>
                <c:pt idx="4">
                  <c:v>2024</c:v>
                </c:pt>
                <c:pt idx="5">
                  <c:v>2025</c:v>
                </c:pt>
              </c:strCache>
            </c:strRef>
          </c:cat>
          <c:val>
            <c:numRef>
              <c:f>if!$L$23:$Q$23</c:f>
              <c:numCache>
                <c:formatCode>General</c:formatCode>
                <c:ptCount val="6"/>
                <c:pt idx="3" formatCode="0%">
                  <c:v>0.82596685082872801</c:v>
                </c:pt>
                <c:pt idx="4" formatCode="0%">
                  <c:v>0.79768786127167701</c:v>
                </c:pt>
                <c:pt idx="5" formatCode="0%">
                  <c:v>0.80484109060102493</c:v>
                </c:pt>
              </c:numCache>
            </c:numRef>
          </c:val>
          <c:smooth val="0"/>
          <c:extLst>
            <c:ext xmlns:c16="http://schemas.microsoft.com/office/drawing/2014/chart" uri="{C3380CC4-5D6E-409C-BE32-E72D297353CC}">
              <c16:uniqueId val="{00000003-FAD2-467A-A019-C5D286884E11}"/>
            </c:ext>
          </c:extLst>
        </c:ser>
        <c:dLbls>
          <c:showLegendKey val="0"/>
          <c:showVal val="0"/>
          <c:showCatName val="0"/>
          <c:showSerName val="0"/>
          <c:showPercent val="0"/>
          <c:showBubbleSize val="0"/>
        </c:dLbls>
        <c:smooth val="0"/>
        <c:axId val="1231770528"/>
        <c:axId val="1231767648"/>
      </c:lineChart>
      <c:catAx>
        <c:axId val="12317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1231767648"/>
        <c:crosses val="autoZero"/>
        <c:auto val="1"/>
        <c:lblAlgn val="ctr"/>
        <c:lblOffset val="100"/>
        <c:noMultiLvlLbl val="0"/>
      </c:catAx>
      <c:valAx>
        <c:axId val="1231767648"/>
        <c:scaling>
          <c:orientation val="minMax"/>
        </c:scaling>
        <c:delete val="0"/>
        <c:axPos val="l"/>
        <c:majorGridlines>
          <c:spPr>
            <a:ln w="9525" cap="flat" cmpd="sng" algn="ctr">
              <a:solidFill>
                <a:schemeClr val="tx1">
                  <a:lumMod val="15000"/>
                  <a:lumOff val="85000"/>
                </a:schemeClr>
              </a:solidFill>
              <a:round/>
            </a:ln>
            <a:effectLst/>
          </c:spPr>
        </c:majorGridlines>
        <c:numFmt formatCode="0\ %"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123177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extLst/>
  </c:chart>
  <c:spPr>
    <a:noFill/>
    <a:ln w="9525" cap="flat" cmpd="sng" algn="ctr">
      <a:noFill/>
      <a:round/>
    </a:ln>
    <a:effectLst/>
  </c:spPr>
  <c:txPr>
    <a:bodyPr/>
    <a:lstStyle/>
    <a:p>
      <a:pPr>
        <a:defRPr/>
      </a:pPr>
      <a:endParaRPr lang="es-P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if!$K$20</c:f>
              <c:strCache>
                <c:ptCount val="1"/>
                <c:pt idx="0">
                  <c:v>Nacional</c:v>
                </c:pt>
              </c:strCache>
            </c:strRef>
          </c:tx>
          <c:spPr>
            <a:ln w="28575" cap="rnd">
              <a:solidFill>
                <a:schemeClr val="tx1"/>
              </a:solidFill>
              <a:round/>
            </a:ln>
            <a:effectLst/>
          </c:spPr>
          <c:marker>
            <c:symbol val="none"/>
          </c:marker>
          <c:cat>
            <c:strRef>
              <c:f>if!$T$19:$Y$19</c:f>
              <c:strCache>
                <c:ptCount val="6"/>
                <c:pt idx="0">
                  <c:v>2020</c:v>
                </c:pt>
                <c:pt idx="1">
                  <c:v>2021</c:v>
                </c:pt>
                <c:pt idx="2">
                  <c:v>2022</c:v>
                </c:pt>
                <c:pt idx="3">
                  <c:v>2023</c:v>
                </c:pt>
                <c:pt idx="4">
                  <c:v>2024</c:v>
                </c:pt>
                <c:pt idx="5">
                  <c:v>2025</c:v>
                </c:pt>
              </c:strCache>
            </c:strRef>
          </c:cat>
          <c:val>
            <c:numRef>
              <c:f>if!$T$20:$Y$20</c:f>
              <c:numCache>
                <c:formatCode>0%</c:formatCode>
                <c:ptCount val="6"/>
                <c:pt idx="0">
                  <c:v>0.36206790323884597</c:v>
                </c:pt>
                <c:pt idx="1">
                  <c:v>0.39474462598080401</c:v>
                </c:pt>
                <c:pt idx="2">
                  <c:v>0.39552431937235999</c:v>
                </c:pt>
                <c:pt idx="3">
                  <c:v>0.15351966442853202</c:v>
                </c:pt>
                <c:pt idx="4">
                  <c:v>0.29428096184396901</c:v>
                </c:pt>
                <c:pt idx="5">
                  <c:v>0.15632511723683101</c:v>
                </c:pt>
              </c:numCache>
            </c:numRef>
          </c:val>
          <c:smooth val="0"/>
          <c:extLst>
            <c:ext xmlns:c16="http://schemas.microsoft.com/office/drawing/2014/chart" uri="{C3380CC4-5D6E-409C-BE32-E72D297353CC}">
              <c16:uniqueId val="{00000000-E3FF-444D-B805-A0617F6574E1}"/>
            </c:ext>
          </c:extLst>
        </c:ser>
        <c:ser>
          <c:idx val="1"/>
          <c:order val="1"/>
          <c:tx>
            <c:strRef>
              <c:f>if!$K$21</c:f>
              <c:strCache>
                <c:ptCount val="1"/>
                <c:pt idx="0">
                  <c:v>Claro</c:v>
                </c:pt>
              </c:strCache>
            </c:strRef>
          </c:tx>
          <c:spPr>
            <a:ln w="28575" cap="rnd">
              <a:solidFill>
                <a:srgbClr val="FF0000"/>
              </a:solidFill>
              <a:round/>
            </a:ln>
            <a:effectLst/>
          </c:spPr>
          <c:marker>
            <c:symbol val="none"/>
          </c:marker>
          <c:cat>
            <c:strRef>
              <c:f>if!$T$19:$Y$19</c:f>
              <c:strCache>
                <c:ptCount val="6"/>
                <c:pt idx="0">
                  <c:v>2020</c:v>
                </c:pt>
                <c:pt idx="1">
                  <c:v>2021</c:v>
                </c:pt>
                <c:pt idx="2">
                  <c:v>2022</c:v>
                </c:pt>
                <c:pt idx="3">
                  <c:v>2023</c:v>
                </c:pt>
                <c:pt idx="4">
                  <c:v>2024</c:v>
                </c:pt>
                <c:pt idx="5">
                  <c:v>2025</c:v>
                </c:pt>
              </c:strCache>
            </c:strRef>
          </c:cat>
          <c:val>
            <c:numRef>
              <c:f>if!$T$21:$Y$21</c:f>
              <c:numCache>
                <c:formatCode>0%</c:formatCode>
                <c:ptCount val="6"/>
                <c:pt idx="0">
                  <c:v>0.28055220309825196</c:v>
                </c:pt>
                <c:pt idx="1">
                  <c:v>0.27584996838204501</c:v>
                </c:pt>
                <c:pt idx="2">
                  <c:v>0.25402016691540596</c:v>
                </c:pt>
                <c:pt idx="3">
                  <c:v>0.144631845586911</c:v>
                </c:pt>
                <c:pt idx="4">
                  <c:v>0.21746141237421798</c:v>
                </c:pt>
                <c:pt idx="5">
                  <c:v>0.15388319928109101</c:v>
                </c:pt>
              </c:numCache>
            </c:numRef>
          </c:val>
          <c:smooth val="0"/>
          <c:extLst>
            <c:ext xmlns:c16="http://schemas.microsoft.com/office/drawing/2014/chart" uri="{C3380CC4-5D6E-409C-BE32-E72D297353CC}">
              <c16:uniqueId val="{00000001-E3FF-444D-B805-A0617F6574E1}"/>
            </c:ext>
          </c:extLst>
        </c:ser>
        <c:ser>
          <c:idx val="2"/>
          <c:order val="2"/>
          <c:tx>
            <c:strRef>
              <c:f>if!$K$22</c:f>
              <c:strCache>
                <c:ptCount val="1"/>
                <c:pt idx="0">
                  <c:v>Movistar</c:v>
                </c:pt>
              </c:strCache>
            </c:strRef>
          </c:tx>
          <c:spPr>
            <a:ln w="28575" cap="rnd">
              <a:solidFill>
                <a:srgbClr val="92D050"/>
              </a:solidFill>
              <a:round/>
            </a:ln>
            <a:effectLst/>
          </c:spPr>
          <c:marker>
            <c:symbol val="none"/>
          </c:marker>
          <c:cat>
            <c:strRef>
              <c:f>if!$T$19:$Y$19</c:f>
              <c:strCache>
                <c:ptCount val="6"/>
                <c:pt idx="0">
                  <c:v>2020</c:v>
                </c:pt>
                <c:pt idx="1">
                  <c:v>2021</c:v>
                </c:pt>
                <c:pt idx="2">
                  <c:v>2022</c:v>
                </c:pt>
                <c:pt idx="3">
                  <c:v>2023</c:v>
                </c:pt>
                <c:pt idx="4">
                  <c:v>2024</c:v>
                </c:pt>
                <c:pt idx="5">
                  <c:v>2025</c:v>
                </c:pt>
              </c:strCache>
            </c:strRef>
          </c:cat>
          <c:val>
            <c:numRef>
              <c:f>if!$T$22:$Y$22</c:f>
              <c:numCache>
                <c:formatCode>0%</c:formatCode>
                <c:ptCount val="6"/>
                <c:pt idx="0">
                  <c:v>0.391609782072597</c:v>
                </c:pt>
                <c:pt idx="1">
                  <c:v>0.45092850499093801</c:v>
                </c:pt>
                <c:pt idx="2">
                  <c:v>0.45903415522540497</c:v>
                </c:pt>
                <c:pt idx="3">
                  <c:v>0.16879103172258103</c:v>
                </c:pt>
                <c:pt idx="4">
                  <c:v>0.40591269513788097</c:v>
                </c:pt>
                <c:pt idx="5">
                  <c:v>0.231370725048133</c:v>
                </c:pt>
              </c:numCache>
            </c:numRef>
          </c:val>
          <c:smooth val="0"/>
          <c:extLst>
            <c:ext xmlns:c16="http://schemas.microsoft.com/office/drawing/2014/chart" uri="{C3380CC4-5D6E-409C-BE32-E72D297353CC}">
              <c16:uniqueId val="{00000002-E3FF-444D-B805-A0617F6574E1}"/>
            </c:ext>
          </c:extLst>
        </c:ser>
        <c:ser>
          <c:idx val="3"/>
          <c:order val="3"/>
          <c:tx>
            <c:strRef>
              <c:f>if!$K$23</c:f>
              <c:strCache>
                <c:ptCount val="1"/>
                <c:pt idx="0">
                  <c:v>Win</c:v>
                </c:pt>
              </c:strCache>
            </c:strRef>
          </c:tx>
          <c:spPr>
            <a:ln w="28575" cap="rnd">
              <a:solidFill>
                <a:srgbClr val="FFC000"/>
              </a:solidFill>
              <a:round/>
            </a:ln>
            <a:effectLst/>
          </c:spPr>
          <c:marker>
            <c:symbol val="none"/>
          </c:marker>
          <c:cat>
            <c:strRef>
              <c:f>if!$T$19:$Y$19</c:f>
              <c:strCache>
                <c:ptCount val="6"/>
                <c:pt idx="0">
                  <c:v>2020</c:v>
                </c:pt>
                <c:pt idx="1">
                  <c:v>2021</c:v>
                </c:pt>
                <c:pt idx="2">
                  <c:v>2022</c:v>
                </c:pt>
                <c:pt idx="3">
                  <c:v>2023</c:v>
                </c:pt>
                <c:pt idx="4">
                  <c:v>2024</c:v>
                </c:pt>
                <c:pt idx="5">
                  <c:v>2025</c:v>
                </c:pt>
              </c:strCache>
            </c:strRef>
          </c:cat>
          <c:val>
            <c:numRef>
              <c:f>if!$T$23:$Y$23</c:f>
              <c:numCache>
                <c:formatCode>General</c:formatCode>
                <c:ptCount val="6"/>
                <c:pt idx="3" formatCode="0%">
                  <c:v>6.9060773480663307E-2</c:v>
                </c:pt>
                <c:pt idx="4" formatCode="0%">
                  <c:v>9.2485549132947806E-2</c:v>
                </c:pt>
                <c:pt idx="5" formatCode="0%">
                  <c:v>5.1890089409049399E-2</c:v>
                </c:pt>
              </c:numCache>
            </c:numRef>
          </c:val>
          <c:smooth val="0"/>
          <c:extLst>
            <c:ext xmlns:c16="http://schemas.microsoft.com/office/drawing/2014/chart" uri="{C3380CC4-5D6E-409C-BE32-E72D297353CC}">
              <c16:uniqueId val="{00000003-E3FF-444D-B805-A0617F6574E1}"/>
            </c:ext>
          </c:extLst>
        </c:ser>
        <c:dLbls>
          <c:showLegendKey val="0"/>
          <c:showVal val="0"/>
          <c:showCatName val="0"/>
          <c:showSerName val="0"/>
          <c:showPercent val="0"/>
          <c:showBubbleSize val="0"/>
        </c:dLbls>
        <c:smooth val="0"/>
        <c:axId val="1231770528"/>
        <c:axId val="1231767648"/>
      </c:lineChart>
      <c:catAx>
        <c:axId val="12317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1231767648"/>
        <c:crosses val="autoZero"/>
        <c:auto val="1"/>
        <c:lblAlgn val="ctr"/>
        <c:lblOffset val="100"/>
        <c:noMultiLvlLbl val="0"/>
      </c:catAx>
      <c:valAx>
        <c:axId val="1231767648"/>
        <c:scaling>
          <c:orientation val="minMax"/>
        </c:scaling>
        <c:delete val="0"/>
        <c:axPos val="l"/>
        <c:majorGridlines>
          <c:spPr>
            <a:ln w="9525" cap="flat" cmpd="sng" algn="ctr">
              <a:solidFill>
                <a:schemeClr val="tx1">
                  <a:lumMod val="15000"/>
                  <a:lumOff val="85000"/>
                </a:schemeClr>
              </a:solidFill>
              <a:round/>
            </a:ln>
            <a:effectLst/>
          </c:spPr>
        </c:majorGridlines>
        <c:numFmt formatCode="0\ %"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123177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extLst/>
  </c:chart>
  <c:spPr>
    <a:noFill/>
    <a:ln w="9525" cap="flat" cmpd="sng" algn="ctr">
      <a:noFill/>
      <a:round/>
    </a:ln>
    <a:effectLst/>
  </c:spPr>
  <c:txPr>
    <a:bodyPr/>
    <a:lstStyle/>
    <a:p>
      <a:pPr>
        <a:defRPr/>
      </a:pPr>
      <a:endParaRPr lang="es-P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tv!$B$72</c:f>
              <c:strCache>
                <c:ptCount val="1"/>
                <c:pt idx="0">
                  <c:v>Insatisfecho</c:v>
                </c:pt>
              </c:strCache>
            </c:strRef>
          </c:tx>
          <c:spPr>
            <a:solidFill>
              <a:schemeClr val="tx2">
                <a:lumMod val="20000"/>
                <a:lumOff val="80000"/>
              </a:schemeClr>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tv!$C$71:$H$71</c:f>
              <c:strCache>
                <c:ptCount val="6"/>
                <c:pt idx="0">
                  <c:v>Total</c:v>
                </c:pt>
                <c:pt idx="1">
                  <c:v>Claro</c:v>
                </c:pt>
                <c:pt idx="2">
                  <c:v>Directv</c:v>
                </c:pt>
                <c:pt idx="3">
                  <c:v>Movistar</c:v>
                </c:pt>
                <c:pt idx="4">
                  <c:v>Perú Lima</c:v>
                </c:pt>
                <c:pt idx="5">
                  <c:v>Resto del Perú</c:v>
                </c:pt>
              </c:strCache>
            </c:strRef>
          </c:cat>
          <c:val>
            <c:numRef>
              <c:f>tv!$C$72:$H$72</c:f>
              <c:numCache>
                <c:formatCode>0%</c:formatCode>
                <c:ptCount val="6"/>
                <c:pt idx="0">
                  <c:v>0.21998997760663103</c:v>
                </c:pt>
                <c:pt idx="1">
                  <c:v>0.144416475697383</c:v>
                </c:pt>
                <c:pt idx="2">
                  <c:v>0.16345729681135299</c:v>
                </c:pt>
                <c:pt idx="3">
                  <c:v>0.26896748075037602</c:v>
                </c:pt>
                <c:pt idx="4">
                  <c:v>0.20740202013752501</c:v>
                </c:pt>
                <c:pt idx="5">
                  <c:v>0.24179216019776401</c:v>
                </c:pt>
              </c:numCache>
            </c:numRef>
          </c:val>
          <c:extLst>
            <c:ext xmlns:c16="http://schemas.microsoft.com/office/drawing/2014/chart" uri="{C3380CC4-5D6E-409C-BE32-E72D297353CC}">
              <c16:uniqueId val="{00000000-345E-4A85-98FF-BC809988BF20}"/>
            </c:ext>
          </c:extLst>
        </c:ser>
        <c:ser>
          <c:idx val="1"/>
          <c:order val="1"/>
          <c:tx>
            <c:strRef>
              <c:f>tv!$B$73</c:f>
              <c:strCache>
                <c:ptCount val="1"/>
                <c:pt idx="0">
                  <c:v>Neutral</c:v>
                </c:pt>
              </c:strCache>
            </c:strRef>
          </c:tx>
          <c:spPr>
            <a:solidFill>
              <a:schemeClr val="bg1">
                <a:lumMod val="95000"/>
              </a:schemeClr>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tv!$C$71:$H$71</c:f>
              <c:strCache>
                <c:ptCount val="6"/>
                <c:pt idx="0">
                  <c:v>Total</c:v>
                </c:pt>
                <c:pt idx="1">
                  <c:v>Claro</c:v>
                </c:pt>
                <c:pt idx="2">
                  <c:v>Directv</c:v>
                </c:pt>
                <c:pt idx="3">
                  <c:v>Movistar</c:v>
                </c:pt>
                <c:pt idx="4">
                  <c:v>Perú Lima</c:v>
                </c:pt>
                <c:pt idx="5">
                  <c:v>Resto del Perú</c:v>
                </c:pt>
              </c:strCache>
            </c:strRef>
          </c:cat>
          <c:val>
            <c:numRef>
              <c:f>tv!$C$73:$H$73</c:f>
              <c:numCache>
                <c:formatCode>0%</c:formatCode>
                <c:ptCount val="6"/>
                <c:pt idx="0">
                  <c:v>0.25975648086304598</c:v>
                </c:pt>
                <c:pt idx="1">
                  <c:v>0.205622511743493</c:v>
                </c:pt>
                <c:pt idx="2">
                  <c:v>0.18752113257048802</c:v>
                </c:pt>
                <c:pt idx="3">
                  <c:v>0.30522619866904799</c:v>
                </c:pt>
                <c:pt idx="4">
                  <c:v>0.27783330174154097</c:v>
                </c:pt>
                <c:pt idx="5">
                  <c:v>0.228447656502347</c:v>
                </c:pt>
              </c:numCache>
            </c:numRef>
          </c:val>
          <c:extLst>
            <c:ext xmlns:c16="http://schemas.microsoft.com/office/drawing/2014/chart" uri="{C3380CC4-5D6E-409C-BE32-E72D297353CC}">
              <c16:uniqueId val="{00000001-345E-4A85-98FF-BC809988BF20}"/>
            </c:ext>
          </c:extLst>
        </c:ser>
        <c:ser>
          <c:idx val="2"/>
          <c:order val="2"/>
          <c:tx>
            <c:strRef>
              <c:f>tv!$B$74</c:f>
              <c:strCache>
                <c:ptCount val="1"/>
                <c:pt idx="0">
                  <c:v>Satisfecho</c:v>
                </c:pt>
              </c:strCache>
            </c:strRef>
          </c:tx>
          <c:spPr>
            <a:solidFill>
              <a:srgbClr val="002060"/>
            </a:solidFill>
            <a:ln>
              <a:noFill/>
            </a:ln>
            <a:effectLst/>
          </c:spPr>
          <c:invertIfNegative val="0"/>
          <c:dLbls>
            <c:numFmt formatCode="###0\ %"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tv!$C$71:$H$71</c:f>
              <c:strCache>
                <c:ptCount val="6"/>
                <c:pt idx="0">
                  <c:v>Total</c:v>
                </c:pt>
                <c:pt idx="1">
                  <c:v>Claro</c:v>
                </c:pt>
                <c:pt idx="2">
                  <c:v>Directv</c:v>
                </c:pt>
                <c:pt idx="3">
                  <c:v>Movistar</c:v>
                </c:pt>
                <c:pt idx="4">
                  <c:v>Perú Lima</c:v>
                </c:pt>
                <c:pt idx="5">
                  <c:v>Resto del Perú</c:v>
                </c:pt>
              </c:strCache>
            </c:strRef>
          </c:cat>
          <c:val>
            <c:numRef>
              <c:f>tv!$C$74:$H$74</c:f>
              <c:numCache>
                <c:formatCode>0%</c:formatCode>
                <c:ptCount val="6"/>
                <c:pt idx="0">
                  <c:v>0.52025354153032299</c:v>
                </c:pt>
                <c:pt idx="1">
                  <c:v>0.64996101255912397</c:v>
                </c:pt>
                <c:pt idx="2">
                  <c:v>0.64902157061815902</c:v>
                </c:pt>
                <c:pt idx="3">
                  <c:v>0.42580632058057605</c:v>
                </c:pt>
                <c:pt idx="4">
                  <c:v>0.51476467812093396</c:v>
                </c:pt>
                <c:pt idx="5">
                  <c:v>0.52976018329988794</c:v>
                </c:pt>
              </c:numCache>
            </c:numRef>
          </c:val>
          <c:extLst>
            <c:ext xmlns:c16="http://schemas.microsoft.com/office/drawing/2014/chart" uri="{C3380CC4-5D6E-409C-BE32-E72D297353CC}">
              <c16:uniqueId val="{00000002-345E-4A85-98FF-BC809988BF20}"/>
            </c:ext>
          </c:extLst>
        </c:ser>
        <c:dLbls>
          <c:showLegendKey val="0"/>
          <c:showVal val="0"/>
          <c:showCatName val="0"/>
          <c:showSerName val="0"/>
          <c:showPercent val="0"/>
          <c:showBubbleSize val="0"/>
        </c:dLbls>
        <c:gapWidth val="150"/>
        <c:overlap val="100"/>
        <c:axId val="218410592"/>
        <c:axId val="218418752"/>
      </c:barChart>
      <c:catAx>
        <c:axId val="21841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PE"/>
          </a:p>
        </c:txPr>
        <c:crossAx val="218418752"/>
        <c:crosses val="autoZero"/>
        <c:auto val="1"/>
        <c:lblAlgn val="ctr"/>
        <c:lblOffset val="100"/>
        <c:noMultiLvlLbl val="0"/>
      </c:catAx>
      <c:valAx>
        <c:axId val="218418752"/>
        <c:scaling>
          <c:orientation val="minMax"/>
        </c:scaling>
        <c:delete val="1"/>
        <c:axPos val="l"/>
        <c:numFmt formatCode="0%" sourceLinked="1"/>
        <c:majorTickMark val="none"/>
        <c:minorTickMark val="none"/>
        <c:tickLblPos val="nextTo"/>
        <c:crossAx val="218410592"/>
        <c:crosses val="autoZero"/>
        <c:crossBetween val="between"/>
      </c:valAx>
      <c:spPr>
        <a:noFill/>
        <a:ln>
          <a:noFill/>
        </a:ln>
        <a:effectLst/>
      </c:spPr>
    </c:plotArea>
    <c:plotVisOnly val="1"/>
    <c:dispBlanksAs val="gap"/>
    <c:showDLblsOverMax val="0"/>
    <c:extLst/>
  </c:chart>
  <c:spPr>
    <a:noFill/>
    <a:ln w="9525" cap="flat" cmpd="sng" algn="ctr">
      <a:noFill/>
      <a:round/>
    </a:ln>
    <a:effectLst/>
  </c:spPr>
  <c:txPr>
    <a:bodyPr/>
    <a:lstStyle/>
    <a:p>
      <a:pPr>
        <a:defRPr/>
      </a:pPr>
      <a:endParaRPr lang="es-P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97C_0.xml><?xml version="1.0" encoding="utf-8"?>
<p188:cmLst xmlns:a="http://schemas.openxmlformats.org/drawingml/2006/main" xmlns:r="http://schemas.openxmlformats.org/officeDocument/2006/relationships" xmlns:p188="http://schemas.microsoft.com/office/powerpoint/2018/8/main">
  <p188:cm id="{04F87FA2-F28D-4DEC-93A8-7F6B0912B1BE}" authorId="{39F6B97C-DD4C-BCA7-7104-2A469FAB24C4}" created="2026-06-25T15:10:28.026">
    <ac:txMkLst xmlns:ac="http://schemas.microsoft.com/office/drawing/2013/main/command">
      <pc:docMk xmlns:pc="http://schemas.microsoft.com/office/powerpoint/2013/main/command"/>
      <pc:sldMk xmlns:pc="http://schemas.microsoft.com/office/powerpoint/2013/main/command" cId="0" sldId="2428"/>
      <ac:spMk id="79878" creationId="{935E98A4-19B3-20F0-028F-8B61B8933FEE}"/>
      <ac:txMk cp="187" len="6">
        <ac:context len="196" hash="3072911857"/>
      </ac:txMk>
    </ac:txMkLst>
    <p188:pos x="8686800" y="574675"/>
    <p188:txBody>
      <a:bodyPr/>
      <a:lstStyle/>
      <a:p>
        <a:r>
          <a:rPr lang="es-PE"/>
          <a:t>Decía Sur, pero según el gráfico es Centro</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2D803FD-F33E-F7AB-498A-494E0BFCC146}"/>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defTabSz="1219170" eaLnBrk="1" fontAlgn="auto" hangingPunct="1">
              <a:spcBef>
                <a:spcPts val="0"/>
              </a:spcBef>
              <a:spcAft>
                <a:spcPts val="0"/>
              </a:spcAft>
              <a:defRPr sz="1200">
                <a:latin typeface="+mn-lt"/>
              </a:defRPr>
            </a:lvl1pPr>
          </a:lstStyle>
          <a:p>
            <a:pPr>
              <a:defRPr/>
            </a:pPr>
            <a:endParaRPr lang="es-PE"/>
          </a:p>
        </p:txBody>
      </p:sp>
      <p:sp>
        <p:nvSpPr>
          <p:cNvPr id="3" name="Marcador de fecha 2">
            <a:extLst>
              <a:ext uri="{FF2B5EF4-FFF2-40B4-BE49-F238E27FC236}">
                <a16:creationId xmlns:a16="http://schemas.microsoft.com/office/drawing/2014/main" id="{D87A0A92-1A4E-1535-D1D2-6FC0FED1F155}"/>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defTabSz="1219170" eaLnBrk="1" fontAlgn="auto" hangingPunct="1">
              <a:spcBef>
                <a:spcPts val="0"/>
              </a:spcBef>
              <a:spcAft>
                <a:spcPts val="0"/>
              </a:spcAft>
              <a:defRPr sz="1200">
                <a:latin typeface="+mn-lt"/>
              </a:defRPr>
            </a:lvl1pPr>
          </a:lstStyle>
          <a:p>
            <a:pPr>
              <a:defRPr/>
            </a:pPr>
            <a:fld id="{9CD4BC9E-76C5-4006-B383-4EED6219E146}" type="datetimeFigureOut">
              <a:rPr lang="es-PE"/>
              <a:pPr>
                <a:defRPr/>
              </a:pPr>
              <a:t>25/06/2026</a:t>
            </a:fld>
            <a:endParaRPr lang="es-PE"/>
          </a:p>
        </p:txBody>
      </p:sp>
      <p:sp>
        <p:nvSpPr>
          <p:cNvPr id="4" name="Marcador de pie de página 3">
            <a:extLst>
              <a:ext uri="{FF2B5EF4-FFF2-40B4-BE49-F238E27FC236}">
                <a16:creationId xmlns:a16="http://schemas.microsoft.com/office/drawing/2014/main" id="{E0DC169E-93CE-5588-84C3-5795B38F80B6}"/>
              </a:ext>
            </a:extLst>
          </p:cNvPr>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defTabSz="1219170" eaLnBrk="1" fontAlgn="auto" hangingPunct="1">
              <a:spcBef>
                <a:spcPts val="0"/>
              </a:spcBef>
              <a:spcAft>
                <a:spcPts val="0"/>
              </a:spcAft>
              <a:defRPr sz="1200">
                <a:latin typeface="+mn-lt"/>
              </a:defRPr>
            </a:lvl1pPr>
          </a:lstStyle>
          <a:p>
            <a:pPr>
              <a:defRPr/>
            </a:pPr>
            <a:endParaRPr lang="es-PE"/>
          </a:p>
        </p:txBody>
      </p:sp>
      <p:sp>
        <p:nvSpPr>
          <p:cNvPr id="5" name="Marcador de número de diapositiva 4">
            <a:extLst>
              <a:ext uri="{FF2B5EF4-FFF2-40B4-BE49-F238E27FC236}">
                <a16:creationId xmlns:a16="http://schemas.microsoft.com/office/drawing/2014/main" id="{82D389C1-D34A-A090-FCE7-EFAD51C5FCD1}"/>
              </a:ext>
            </a:extLst>
          </p:cNvPr>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CA781FC-C2F5-4C66-B986-369908D910B8}" type="slidenum">
              <a:rPr lang="es-PE" altLang="es-PE"/>
              <a:pPr>
                <a:defRPr/>
              </a:pPr>
              <a:t>‹Nº›</a:t>
            </a:fld>
            <a:endParaRPr lang="es-PE" altLang="es-P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00A6DEE-3BAE-A2DE-2DA6-62C9CDE20A23}"/>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defTabSz="1219170" eaLnBrk="1" fontAlgn="auto" hangingPunct="1">
              <a:spcBef>
                <a:spcPts val="0"/>
              </a:spcBef>
              <a:spcAft>
                <a:spcPts val="0"/>
              </a:spcAft>
              <a:defRPr sz="1200">
                <a:latin typeface="+mn-lt"/>
              </a:defRPr>
            </a:lvl1pPr>
          </a:lstStyle>
          <a:p>
            <a:pPr>
              <a:defRPr/>
            </a:pPr>
            <a:endParaRPr lang="es-PE"/>
          </a:p>
        </p:txBody>
      </p:sp>
      <p:sp>
        <p:nvSpPr>
          <p:cNvPr id="3" name="Marcador de fecha 2">
            <a:extLst>
              <a:ext uri="{FF2B5EF4-FFF2-40B4-BE49-F238E27FC236}">
                <a16:creationId xmlns:a16="http://schemas.microsoft.com/office/drawing/2014/main" id="{DCABFE5E-6275-F280-851E-673BD11AAD7B}"/>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defTabSz="1219170" eaLnBrk="1" fontAlgn="auto" hangingPunct="1">
              <a:spcBef>
                <a:spcPts val="0"/>
              </a:spcBef>
              <a:spcAft>
                <a:spcPts val="0"/>
              </a:spcAft>
              <a:defRPr sz="1200">
                <a:latin typeface="+mn-lt"/>
              </a:defRPr>
            </a:lvl1pPr>
          </a:lstStyle>
          <a:p>
            <a:pPr>
              <a:defRPr/>
            </a:pPr>
            <a:fld id="{CBD5618E-7244-4495-ADF4-7BC012197213}" type="datetimeFigureOut">
              <a:rPr lang="es-PE"/>
              <a:pPr>
                <a:defRPr/>
              </a:pPr>
              <a:t>25/06/2026</a:t>
            </a:fld>
            <a:endParaRPr lang="es-PE"/>
          </a:p>
        </p:txBody>
      </p:sp>
      <p:sp>
        <p:nvSpPr>
          <p:cNvPr id="4" name="Marcador de imagen de diapositiva 3">
            <a:extLst>
              <a:ext uri="{FF2B5EF4-FFF2-40B4-BE49-F238E27FC236}">
                <a16:creationId xmlns:a16="http://schemas.microsoft.com/office/drawing/2014/main" id="{F77D7276-1D2A-2B86-6C7A-E53DE6B3F71F}"/>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s-PE" noProof="0"/>
          </a:p>
        </p:txBody>
      </p:sp>
      <p:sp>
        <p:nvSpPr>
          <p:cNvPr id="5" name="Marcador de notas 4">
            <a:extLst>
              <a:ext uri="{FF2B5EF4-FFF2-40B4-BE49-F238E27FC236}">
                <a16:creationId xmlns:a16="http://schemas.microsoft.com/office/drawing/2014/main" id="{2D13D2AD-66B7-1396-5C6E-330B1DFADA67}"/>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Marcador de pie de página 5">
            <a:extLst>
              <a:ext uri="{FF2B5EF4-FFF2-40B4-BE49-F238E27FC236}">
                <a16:creationId xmlns:a16="http://schemas.microsoft.com/office/drawing/2014/main" id="{56477598-615F-0DA8-EF53-5397C820B41E}"/>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defTabSz="1219170" eaLnBrk="1" fontAlgn="auto" hangingPunct="1">
              <a:spcBef>
                <a:spcPts val="0"/>
              </a:spcBef>
              <a:spcAft>
                <a:spcPts val="0"/>
              </a:spcAft>
              <a:defRPr sz="1200">
                <a:latin typeface="+mn-lt"/>
              </a:defRPr>
            </a:lvl1pPr>
          </a:lstStyle>
          <a:p>
            <a:pPr>
              <a:defRPr/>
            </a:pPr>
            <a:endParaRPr lang="es-PE"/>
          </a:p>
        </p:txBody>
      </p:sp>
      <p:sp>
        <p:nvSpPr>
          <p:cNvPr id="7" name="Marcador de número de diapositiva 6">
            <a:extLst>
              <a:ext uri="{FF2B5EF4-FFF2-40B4-BE49-F238E27FC236}">
                <a16:creationId xmlns:a16="http://schemas.microsoft.com/office/drawing/2014/main" id="{BA72B8FC-8B45-C7F5-45B5-ABA84BAB69A3}"/>
              </a:ext>
            </a:extLst>
          </p:cNvPr>
          <p:cNvSpPr>
            <a:spLocks noGrp="1"/>
          </p:cNvSpPr>
          <p:nvPr>
            <p:ph type="sldNum" sz="quarter" idx="5"/>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690991B3-53B5-445D-B1E0-E8461B838335}" type="slidenum">
              <a:rPr lang="es-PE" altLang="es-PE"/>
              <a:pPr>
                <a:defRPr/>
              </a:pPr>
              <a:t>‹Nº›</a:t>
            </a:fld>
            <a:endParaRPr lang="es-PE" altLang="es-PE"/>
          </a:p>
        </p:txBody>
      </p:sp>
    </p:spTree>
  </p:cSld>
  <p:clrMap bg1="lt1" tx1="dk1" bg2="lt2" tx2="dk2" accent1="accent1" accent2="accent2" accent3="accent3" accent4="accent4" accent5="accent5" accent6="accent6" hlink="hlink" folHlink="folHlink"/>
  <p:notesStyle>
    <a:lvl1pPr algn="l" defTabSz="1217613" rtl="0" eaLnBrk="0" fontAlgn="base" hangingPunct="0">
      <a:spcBef>
        <a:spcPct val="30000"/>
      </a:spcBef>
      <a:spcAft>
        <a:spcPct val="0"/>
      </a:spcAft>
      <a:defRPr sz="1600" kern="1200">
        <a:solidFill>
          <a:schemeClr val="tx1"/>
        </a:solidFill>
        <a:latin typeface="+mn-lt"/>
        <a:ea typeface="+mn-ea"/>
        <a:cs typeface="+mn-cs"/>
      </a:defRPr>
    </a:lvl1pPr>
    <a:lvl2pPr marL="608013" algn="l" defTabSz="1217613" rtl="0" eaLnBrk="0" fontAlgn="base" hangingPunct="0">
      <a:spcBef>
        <a:spcPct val="30000"/>
      </a:spcBef>
      <a:spcAft>
        <a:spcPct val="0"/>
      </a:spcAft>
      <a:defRPr sz="1600" kern="1200">
        <a:solidFill>
          <a:schemeClr val="tx1"/>
        </a:solidFill>
        <a:latin typeface="+mn-lt"/>
        <a:ea typeface="+mn-ea"/>
        <a:cs typeface="+mn-cs"/>
      </a:defRPr>
    </a:lvl2pPr>
    <a:lvl3pPr marL="1217613" algn="l" defTabSz="1217613" rtl="0" eaLnBrk="0" fontAlgn="base" hangingPunct="0">
      <a:spcBef>
        <a:spcPct val="30000"/>
      </a:spcBef>
      <a:spcAft>
        <a:spcPct val="0"/>
      </a:spcAft>
      <a:defRPr sz="1600" kern="1200">
        <a:solidFill>
          <a:schemeClr val="tx1"/>
        </a:solidFill>
        <a:latin typeface="+mn-lt"/>
        <a:ea typeface="+mn-ea"/>
        <a:cs typeface="+mn-cs"/>
      </a:defRPr>
    </a:lvl3pPr>
    <a:lvl4pPr marL="1827213" algn="l" defTabSz="1217613" rtl="0" eaLnBrk="0" fontAlgn="base" hangingPunct="0">
      <a:spcBef>
        <a:spcPct val="30000"/>
      </a:spcBef>
      <a:spcAft>
        <a:spcPct val="0"/>
      </a:spcAft>
      <a:defRPr sz="1600" kern="1200">
        <a:solidFill>
          <a:schemeClr val="tx1"/>
        </a:solidFill>
        <a:latin typeface="+mn-lt"/>
        <a:ea typeface="+mn-ea"/>
        <a:cs typeface="+mn-cs"/>
      </a:defRPr>
    </a:lvl4pPr>
    <a:lvl5pPr marL="2436813" algn="l" defTabSz="1217613" rtl="0" eaLnBrk="0" fontAlgn="base" hangingPunct="0">
      <a:spcBef>
        <a:spcPct val="30000"/>
      </a:spcBef>
      <a:spcAft>
        <a:spcPct val="0"/>
      </a:spcAft>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Marcador de imagen de diapositiva 1">
            <a:extLst>
              <a:ext uri="{FF2B5EF4-FFF2-40B4-BE49-F238E27FC236}">
                <a16:creationId xmlns:a16="http://schemas.microsoft.com/office/drawing/2014/main" id="{876EF16D-5350-401E-D83F-C33BCC745B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Marcador de notas 2">
            <a:extLst>
              <a:ext uri="{FF2B5EF4-FFF2-40B4-BE49-F238E27FC236}">
                <a16:creationId xmlns:a16="http://schemas.microsoft.com/office/drawing/2014/main" id="{3D54C46E-6D0F-888A-1B20-CB9D8745C2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a:p>
        </p:txBody>
      </p:sp>
      <p:sp>
        <p:nvSpPr>
          <p:cNvPr id="72708" name="Marcador de número de diapositiva 3">
            <a:extLst>
              <a:ext uri="{FF2B5EF4-FFF2-40B4-BE49-F238E27FC236}">
                <a16:creationId xmlns:a16="http://schemas.microsoft.com/office/drawing/2014/main" id="{6142774F-81FA-F632-F4EC-989352F549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558DDE6-8368-4367-8DD8-A965FCAD963D}" type="slidenum">
              <a:rPr lang="es-PE" altLang="es-PE"/>
              <a:pPr/>
              <a:t>11</a:t>
            </a:fld>
            <a:endParaRPr lang="es-PE" altLang="es-P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Marcador de imagen de diapositiva 1">
            <a:extLst>
              <a:ext uri="{FF2B5EF4-FFF2-40B4-BE49-F238E27FC236}">
                <a16:creationId xmlns:a16="http://schemas.microsoft.com/office/drawing/2014/main" id="{BE5608D4-272A-BDFD-636D-4285604875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Marcador de notas 2">
            <a:extLst>
              <a:ext uri="{FF2B5EF4-FFF2-40B4-BE49-F238E27FC236}">
                <a16:creationId xmlns:a16="http://schemas.microsoft.com/office/drawing/2014/main" id="{DE7EF424-E95E-26F9-D0B0-C7B08670D1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a:p>
        </p:txBody>
      </p:sp>
      <p:sp>
        <p:nvSpPr>
          <p:cNvPr id="92164" name="Marcador de número de diapositiva 3">
            <a:extLst>
              <a:ext uri="{FF2B5EF4-FFF2-40B4-BE49-F238E27FC236}">
                <a16:creationId xmlns:a16="http://schemas.microsoft.com/office/drawing/2014/main" id="{FCD9D9C8-263C-CA2E-4725-9E246211B3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EAFF3B6-4592-4976-969F-4914D6045C7E}" type="slidenum">
              <a:rPr lang="es-PE" altLang="es-PE"/>
              <a:pPr/>
              <a:t>35</a:t>
            </a:fld>
            <a:endParaRPr lang="es-PE" altLang="es-P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rincip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28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ubtitulo">
    <p:spTree>
      <p:nvGrpSpPr>
        <p:cNvPr id="1" name=""/>
        <p:cNvGrpSpPr/>
        <p:nvPr/>
      </p:nvGrpSpPr>
      <p:grpSpPr>
        <a:xfrm>
          <a:off x="0" y="0"/>
          <a:ext cx="0" cy="0"/>
          <a:chOff x="0" y="0"/>
          <a:chExt cx="0" cy="0"/>
        </a:xfrm>
      </p:grpSpPr>
      <p:sp>
        <p:nvSpPr>
          <p:cNvPr id="2" name="1 Título"/>
          <p:cNvSpPr>
            <a:spLocks noGrp="1"/>
          </p:cNvSpPr>
          <p:nvPr>
            <p:ph type="title"/>
          </p:nvPr>
        </p:nvSpPr>
        <p:spPr>
          <a:xfrm>
            <a:off x="2159564" y="2852936"/>
            <a:ext cx="9916683" cy="1143000"/>
          </a:xfrm>
          <a:prstGeom prst="rect">
            <a:avLst/>
          </a:prstGeom>
        </p:spPr>
        <p:txBody>
          <a:bodyPr anchor="ctr"/>
          <a:lstStyle>
            <a:lvl1pPr algn="just">
              <a:defRPr sz="3200" baseline="0">
                <a:solidFill>
                  <a:schemeClr val="bg1"/>
                </a:solidFill>
              </a:defRPr>
            </a:lvl1pPr>
          </a:lstStyle>
          <a:p>
            <a:r>
              <a:rPr lang="es-ES"/>
              <a:t>Haga clic para modificar el estilo de título del patrón</a:t>
            </a:r>
            <a:endParaRPr lang="es-PE" dirty="0"/>
          </a:p>
        </p:txBody>
      </p:sp>
      <p:sp>
        <p:nvSpPr>
          <p:cNvPr id="3" name="Marcador de número de diapositiva 5">
            <a:extLst>
              <a:ext uri="{FF2B5EF4-FFF2-40B4-BE49-F238E27FC236}">
                <a16:creationId xmlns:a16="http://schemas.microsoft.com/office/drawing/2014/main" id="{619273F5-9EC9-E901-FAC9-7EFBB967FA11}"/>
              </a:ext>
            </a:extLst>
          </p:cNvPr>
          <p:cNvSpPr>
            <a:spLocks noGrp="1"/>
          </p:cNvSpPr>
          <p:nvPr>
            <p:ph type="sldNum" sz="quarter" idx="10"/>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defRPr>
            </a:lvl1pPr>
          </a:lstStyle>
          <a:p>
            <a:pPr>
              <a:defRPr/>
            </a:pPr>
            <a:fld id="{C9748336-77BF-4875-A808-204E38EEEB7D}" type="slidenum">
              <a:rPr lang="es-ES" altLang="es-PE"/>
              <a:pPr>
                <a:defRPr/>
              </a:pPr>
              <a:t>‹Nº›</a:t>
            </a:fld>
            <a:endParaRPr lang="es-ES" altLang="es-PE"/>
          </a:p>
        </p:txBody>
      </p:sp>
    </p:spTree>
    <p:extLst>
      <p:ext uri="{BB962C8B-B14F-4D97-AF65-F5344CB8AC3E}">
        <p14:creationId xmlns:p14="http://schemas.microsoft.com/office/powerpoint/2010/main" val="3085459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radecimiento">
    <p:spTree>
      <p:nvGrpSpPr>
        <p:cNvPr id="1" name=""/>
        <p:cNvGrpSpPr/>
        <p:nvPr/>
      </p:nvGrpSpPr>
      <p:grpSpPr>
        <a:xfrm>
          <a:off x="0" y="0"/>
          <a:ext cx="0" cy="0"/>
          <a:chOff x="0" y="0"/>
          <a:chExt cx="0" cy="0"/>
        </a:xfrm>
      </p:grpSpPr>
      <p:sp>
        <p:nvSpPr>
          <p:cNvPr id="2" name="Marcador de número de diapositiva 5">
            <a:extLst>
              <a:ext uri="{FF2B5EF4-FFF2-40B4-BE49-F238E27FC236}">
                <a16:creationId xmlns:a16="http://schemas.microsoft.com/office/drawing/2014/main" id="{288277CE-5E9E-C017-4DDC-6FDA9D73DAE8}"/>
              </a:ext>
            </a:extLst>
          </p:cNvPr>
          <p:cNvSpPr>
            <a:spLocks noGrp="1"/>
          </p:cNvSpPr>
          <p:nvPr>
            <p:ph type="sldNum" sz="quarter" idx="10"/>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defRPr>
            </a:lvl1pPr>
          </a:lstStyle>
          <a:p>
            <a:pPr>
              <a:defRPr/>
            </a:pPr>
            <a:fld id="{784F2CDA-68BF-4AD7-B424-2DB1C7BF5B02}" type="slidenum">
              <a:rPr lang="es-ES" altLang="es-PE"/>
              <a:pPr>
                <a:defRPr/>
              </a:pPr>
              <a:t>‹Nº›</a:t>
            </a:fld>
            <a:endParaRPr lang="es-ES" altLang="es-PE"/>
          </a:p>
        </p:txBody>
      </p:sp>
    </p:spTree>
    <p:extLst>
      <p:ext uri="{BB962C8B-B14F-4D97-AF65-F5344CB8AC3E}">
        <p14:creationId xmlns:p14="http://schemas.microsoft.com/office/powerpoint/2010/main" val="557689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a de Cierre">
    <p:spTree>
      <p:nvGrpSpPr>
        <p:cNvPr id="1" name=""/>
        <p:cNvGrpSpPr/>
        <p:nvPr/>
      </p:nvGrpSpPr>
      <p:grpSpPr>
        <a:xfrm>
          <a:off x="0" y="0"/>
          <a:ext cx="0" cy="0"/>
          <a:chOff x="0" y="0"/>
          <a:chExt cx="0" cy="0"/>
        </a:xfrm>
      </p:grpSpPr>
      <p:sp>
        <p:nvSpPr>
          <p:cNvPr id="2" name="Marcador de número de diapositiva 5">
            <a:extLst>
              <a:ext uri="{FF2B5EF4-FFF2-40B4-BE49-F238E27FC236}">
                <a16:creationId xmlns:a16="http://schemas.microsoft.com/office/drawing/2014/main" id="{72E21A27-1642-FE0E-949C-2DDED2916501}"/>
              </a:ext>
            </a:extLst>
          </p:cNvPr>
          <p:cNvSpPr>
            <a:spLocks noGrp="1"/>
          </p:cNvSpPr>
          <p:nvPr>
            <p:ph type="sldNum" sz="quarter" idx="10"/>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defRPr>
            </a:lvl1pPr>
          </a:lstStyle>
          <a:p>
            <a:pPr>
              <a:defRPr/>
            </a:pPr>
            <a:fld id="{C46B4916-841A-4344-835F-28724225E8A2}" type="slidenum">
              <a:rPr lang="es-ES" altLang="es-PE"/>
              <a:pPr>
                <a:defRPr/>
              </a:pPr>
              <a:t>‹Nº›</a:t>
            </a:fld>
            <a:endParaRPr lang="es-ES" altLang="es-PE"/>
          </a:p>
        </p:txBody>
      </p:sp>
    </p:spTree>
    <p:extLst>
      <p:ext uri="{BB962C8B-B14F-4D97-AF65-F5344CB8AC3E}">
        <p14:creationId xmlns:p14="http://schemas.microsoft.com/office/powerpoint/2010/main" val="1104611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2944F05-D3A8-C521-E0C7-9641DB2CBF6C}"/>
              </a:ext>
            </a:extLst>
          </p:cNvPr>
          <p:cNvSpPr>
            <a:spLocks noGrp="1"/>
          </p:cNvSpPr>
          <p:nvPr>
            <p:ph type="dt" sz="half" idx="10"/>
          </p:nvPr>
        </p:nvSpPr>
        <p:spPr>
          <a:xfrm>
            <a:off x="0" y="0"/>
            <a:ext cx="0" cy="0"/>
          </a:xfr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fld id="{BE90BC5D-D3F9-4577-B099-E2638A010F47}" type="datetimeFigureOut">
              <a:rPr lang="es-ES"/>
              <a:pPr>
                <a:defRPr/>
              </a:pPr>
              <a:t>25/06/2026</a:t>
            </a:fld>
            <a:endParaRPr lang="es-ES"/>
          </a:p>
        </p:txBody>
      </p:sp>
      <p:sp>
        <p:nvSpPr>
          <p:cNvPr id="3" name="Marcador de pie de página 2">
            <a:extLst>
              <a:ext uri="{FF2B5EF4-FFF2-40B4-BE49-F238E27FC236}">
                <a16:creationId xmlns:a16="http://schemas.microsoft.com/office/drawing/2014/main" id="{FCD51E4F-7ACC-48CA-61E5-F4296A38E3A5}"/>
              </a:ext>
            </a:extLst>
          </p:cNvPr>
          <p:cNvSpPr>
            <a:spLocks noGrp="1"/>
          </p:cNvSpPr>
          <p:nvPr>
            <p:ph type="ftr" sz="quarter" idx="11"/>
          </p:nvPr>
        </p:nvSpPr>
        <p:spPr>
          <a:xfrm>
            <a:off x="0" y="0"/>
            <a:ext cx="0" cy="0"/>
          </a:xfr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endParaRPr lang="es-ES"/>
          </a:p>
        </p:txBody>
      </p:sp>
      <p:sp>
        <p:nvSpPr>
          <p:cNvPr id="4" name="Marcador de número de diapositiva 3">
            <a:extLst>
              <a:ext uri="{FF2B5EF4-FFF2-40B4-BE49-F238E27FC236}">
                <a16:creationId xmlns:a16="http://schemas.microsoft.com/office/drawing/2014/main" id="{856D2D73-6456-3206-C93D-606F16AAC3A4}"/>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solidFill>
                  <a:srgbClr val="898989"/>
                </a:solidFill>
              </a:defRPr>
            </a:lvl1pPr>
          </a:lstStyle>
          <a:p>
            <a:pPr>
              <a:defRPr/>
            </a:pPr>
            <a:fld id="{8EE78509-3017-4554-B3F4-E9A0A90C52CE}" type="slidenum">
              <a:rPr lang="es-ES" altLang="es-PE"/>
              <a:pPr>
                <a:defRPr/>
              </a:pPr>
              <a:t>‹Nº›</a:t>
            </a:fld>
            <a:endParaRPr lang="es-ES" altLang="es-PE"/>
          </a:p>
        </p:txBody>
      </p:sp>
    </p:spTree>
    <p:extLst>
      <p:ext uri="{BB962C8B-B14F-4D97-AF65-F5344CB8AC3E}">
        <p14:creationId xmlns:p14="http://schemas.microsoft.com/office/powerpoint/2010/main" val="3375502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a:prstGeom prst="rect">
            <a:avLst/>
          </a:prstGeo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a:extLst>
              <a:ext uri="{FF2B5EF4-FFF2-40B4-BE49-F238E27FC236}">
                <a16:creationId xmlns:a16="http://schemas.microsoft.com/office/drawing/2014/main" id="{0247F541-FC2F-C78C-5252-38D2CA7AA6DE}"/>
              </a:ext>
            </a:extLst>
          </p:cNvPr>
          <p:cNvSpPr>
            <a:spLocks noGrp="1"/>
          </p:cNvSpPr>
          <p:nvPr>
            <p:ph type="dt" sz="half" idx="10"/>
          </p:nvPr>
        </p:nvSpPr>
        <p:spPr>
          <a:xfrm>
            <a:off x="609600" y="6356350"/>
            <a:ext cx="2844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fld id="{11F73BDE-4577-4216-BB4C-89F95BDC4192}" type="datetimeFigureOut">
              <a:rPr lang="es-ES"/>
              <a:pPr>
                <a:defRPr/>
              </a:pPr>
              <a:t>25/06/2026</a:t>
            </a:fld>
            <a:endParaRPr lang="es-ES"/>
          </a:p>
        </p:txBody>
      </p:sp>
      <p:sp>
        <p:nvSpPr>
          <p:cNvPr id="5" name="Marcador de pie de página 4">
            <a:extLst>
              <a:ext uri="{FF2B5EF4-FFF2-40B4-BE49-F238E27FC236}">
                <a16:creationId xmlns:a16="http://schemas.microsoft.com/office/drawing/2014/main" id="{66604DAE-9443-42FA-0AB9-3DEBA68BF6D7}"/>
              </a:ext>
            </a:extLst>
          </p:cNvPr>
          <p:cNvSpPr>
            <a:spLocks noGrp="1"/>
          </p:cNvSpPr>
          <p:nvPr>
            <p:ph type="ftr" sz="quarter" idx="11"/>
          </p:nvPr>
        </p:nvSpPr>
        <p:spPr>
          <a:xfrm>
            <a:off x="4165600" y="6356350"/>
            <a:ext cx="3860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endParaRPr lang="es-ES"/>
          </a:p>
        </p:txBody>
      </p:sp>
    </p:spTree>
    <p:extLst>
      <p:ext uri="{BB962C8B-B14F-4D97-AF65-F5344CB8AC3E}">
        <p14:creationId xmlns:p14="http://schemas.microsoft.com/office/powerpoint/2010/main" val="401530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9"/>
            <a:ext cx="10972800" cy="1143000"/>
          </a:xfrm>
          <a:prstGeom prst="rect">
            <a:avLst/>
          </a:prstGeom>
        </p:spPr>
        <p:txBody>
          <a:bodyPr/>
          <a:lstStyle/>
          <a:p>
            <a:r>
              <a:rPr lang="es-ES_tradnl"/>
              <a:t>Clic para editar título</a:t>
            </a:r>
            <a:endParaRPr lang="es-ES"/>
          </a:p>
        </p:txBody>
      </p:sp>
      <p:sp>
        <p:nvSpPr>
          <p:cNvPr id="3" name="Marcador de contenido 2"/>
          <p:cNvSpPr>
            <a:spLocks noGrp="1"/>
          </p:cNvSpPr>
          <p:nvPr>
            <p:ph idx="1"/>
          </p:nvPr>
        </p:nvSpPr>
        <p:spPr>
          <a:xfrm>
            <a:off x="609600" y="1600201"/>
            <a:ext cx="10972800" cy="4525963"/>
          </a:xfrm>
          <a:prstGeom prst="rect">
            <a:avLst/>
          </a:prstGeom>
        </p:spPr>
        <p:txBody>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a:extLst>
              <a:ext uri="{FF2B5EF4-FFF2-40B4-BE49-F238E27FC236}">
                <a16:creationId xmlns:a16="http://schemas.microsoft.com/office/drawing/2014/main" id="{557D2780-B6C1-880F-CE06-64507821DF9C}"/>
              </a:ext>
            </a:extLst>
          </p:cNvPr>
          <p:cNvSpPr>
            <a:spLocks noGrp="1"/>
          </p:cNvSpPr>
          <p:nvPr>
            <p:ph type="dt" sz="half" idx="10"/>
          </p:nvPr>
        </p:nvSpPr>
        <p:spPr>
          <a:xfrm>
            <a:off x="609600" y="6356350"/>
            <a:ext cx="2844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fld id="{D0956D9F-1FD8-45CE-BC1E-82FD3E8CBAEE}" type="datetimeFigureOut">
              <a:rPr lang="es-ES"/>
              <a:pPr>
                <a:defRPr/>
              </a:pPr>
              <a:t>25/06/2026</a:t>
            </a:fld>
            <a:endParaRPr lang="es-ES"/>
          </a:p>
        </p:txBody>
      </p:sp>
      <p:sp>
        <p:nvSpPr>
          <p:cNvPr id="5" name="Marcador de pie de página 4">
            <a:extLst>
              <a:ext uri="{FF2B5EF4-FFF2-40B4-BE49-F238E27FC236}">
                <a16:creationId xmlns:a16="http://schemas.microsoft.com/office/drawing/2014/main" id="{C84783AE-2633-9DB9-AEFA-A2446ECB2DB3}"/>
              </a:ext>
            </a:extLst>
          </p:cNvPr>
          <p:cNvSpPr>
            <a:spLocks noGrp="1"/>
          </p:cNvSpPr>
          <p:nvPr>
            <p:ph type="ftr" sz="quarter" idx="11"/>
          </p:nvPr>
        </p:nvSpPr>
        <p:spPr>
          <a:xfrm>
            <a:off x="4165600" y="6356350"/>
            <a:ext cx="3860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endParaRPr lang="es-ES"/>
          </a:p>
        </p:txBody>
      </p:sp>
      <p:sp>
        <p:nvSpPr>
          <p:cNvPr id="6" name="Marcador de número de diapositiva 5">
            <a:extLst>
              <a:ext uri="{FF2B5EF4-FFF2-40B4-BE49-F238E27FC236}">
                <a16:creationId xmlns:a16="http://schemas.microsoft.com/office/drawing/2014/main" id="{AEE65B76-53DD-68A8-B5C1-DFF6A19CF363}"/>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752E2332-EEB1-4CBE-AC06-1AF702A28B54}" type="slidenum">
              <a:rPr lang="es-ES" altLang="es-PE"/>
              <a:pPr>
                <a:defRPr/>
              </a:pPr>
              <a:t>‹Nº›</a:t>
            </a:fld>
            <a:endParaRPr lang="es-ES" altLang="es-PE"/>
          </a:p>
        </p:txBody>
      </p:sp>
    </p:spTree>
    <p:extLst>
      <p:ext uri="{BB962C8B-B14F-4D97-AF65-F5344CB8AC3E}">
        <p14:creationId xmlns:p14="http://schemas.microsoft.com/office/powerpoint/2010/main" val="1209566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s-ES_tradnl"/>
              <a:t>Haga clic para modificar el estilo de texto del patrón</a:t>
            </a:r>
          </a:p>
        </p:txBody>
      </p:sp>
      <p:sp>
        <p:nvSpPr>
          <p:cNvPr id="4" name="Marcador de fecha 3">
            <a:extLst>
              <a:ext uri="{FF2B5EF4-FFF2-40B4-BE49-F238E27FC236}">
                <a16:creationId xmlns:a16="http://schemas.microsoft.com/office/drawing/2014/main" id="{9CE795F9-F388-4025-5EE8-24220E705466}"/>
              </a:ext>
            </a:extLst>
          </p:cNvPr>
          <p:cNvSpPr>
            <a:spLocks noGrp="1"/>
          </p:cNvSpPr>
          <p:nvPr>
            <p:ph type="dt" sz="half" idx="10"/>
          </p:nvPr>
        </p:nvSpPr>
        <p:spPr>
          <a:xfrm>
            <a:off x="609600" y="6356350"/>
            <a:ext cx="2844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fld id="{1F7DCE5F-2B7F-4F01-A57F-5DF9984D2F26}" type="datetimeFigureOut">
              <a:rPr lang="es-ES"/>
              <a:pPr>
                <a:defRPr/>
              </a:pPr>
              <a:t>25/06/2026</a:t>
            </a:fld>
            <a:endParaRPr lang="es-ES"/>
          </a:p>
        </p:txBody>
      </p:sp>
      <p:sp>
        <p:nvSpPr>
          <p:cNvPr id="5" name="Marcador de pie de página 4">
            <a:extLst>
              <a:ext uri="{FF2B5EF4-FFF2-40B4-BE49-F238E27FC236}">
                <a16:creationId xmlns:a16="http://schemas.microsoft.com/office/drawing/2014/main" id="{CAE9F815-D4BF-D8C7-484E-4DA1FB460532}"/>
              </a:ext>
            </a:extLst>
          </p:cNvPr>
          <p:cNvSpPr>
            <a:spLocks noGrp="1"/>
          </p:cNvSpPr>
          <p:nvPr>
            <p:ph type="ftr" sz="quarter" idx="11"/>
          </p:nvPr>
        </p:nvSpPr>
        <p:spPr>
          <a:xfrm>
            <a:off x="4165600" y="6356350"/>
            <a:ext cx="3860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endParaRPr lang="es-ES"/>
          </a:p>
        </p:txBody>
      </p:sp>
      <p:sp>
        <p:nvSpPr>
          <p:cNvPr id="6" name="Marcador de número de diapositiva 5">
            <a:extLst>
              <a:ext uri="{FF2B5EF4-FFF2-40B4-BE49-F238E27FC236}">
                <a16:creationId xmlns:a16="http://schemas.microsoft.com/office/drawing/2014/main" id="{4F6CDFF4-E857-46CB-D7A1-447CF8957924}"/>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3C17D083-DA82-4BF9-94A8-E63D035C48B7}" type="slidenum">
              <a:rPr lang="es-ES" altLang="es-PE"/>
              <a:pPr>
                <a:defRPr/>
              </a:pPr>
              <a:t>‹Nº›</a:t>
            </a:fld>
            <a:endParaRPr lang="es-ES" altLang="es-PE"/>
          </a:p>
        </p:txBody>
      </p:sp>
    </p:spTree>
    <p:extLst>
      <p:ext uri="{BB962C8B-B14F-4D97-AF65-F5344CB8AC3E}">
        <p14:creationId xmlns:p14="http://schemas.microsoft.com/office/powerpoint/2010/main" val="3173947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9"/>
            <a:ext cx="10972800" cy="1143000"/>
          </a:xfrm>
          <a:prstGeom prst="rect">
            <a:avLst/>
          </a:prstGeom>
        </p:spPr>
        <p:txBody>
          <a:bodyPr/>
          <a:lstStyle/>
          <a:p>
            <a:r>
              <a:rPr lang="es-ES_tradnl"/>
              <a:t>Clic para editar título</a:t>
            </a:r>
            <a:endParaRPr lang="es-ES"/>
          </a:p>
        </p:txBody>
      </p:sp>
      <p:sp>
        <p:nvSpPr>
          <p:cNvPr id="3" name="Marcador de contenido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a:extLst>
              <a:ext uri="{FF2B5EF4-FFF2-40B4-BE49-F238E27FC236}">
                <a16:creationId xmlns:a16="http://schemas.microsoft.com/office/drawing/2014/main" id="{FA7AAB05-5D80-2D8D-92B0-F6E9DB469E1E}"/>
              </a:ext>
            </a:extLst>
          </p:cNvPr>
          <p:cNvSpPr>
            <a:spLocks noGrp="1"/>
          </p:cNvSpPr>
          <p:nvPr>
            <p:ph type="dt" sz="half" idx="10"/>
          </p:nvPr>
        </p:nvSpPr>
        <p:spPr>
          <a:xfrm>
            <a:off x="609600" y="6356350"/>
            <a:ext cx="2844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fld id="{9C1A2A0D-0C79-4522-8BC9-BA0C57CE9D05}" type="datetimeFigureOut">
              <a:rPr lang="es-ES"/>
              <a:pPr>
                <a:defRPr/>
              </a:pPr>
              <a:t>25/06/2026</a:t>
            </a:fld>
            <a:endParaRPr lang="es-ES"/>
          </a:p>
        </p:txBody>
      </p:sp>
      <p:sp>
        <p:nvSpPr>
          <p:cNvPr id="6" name="Marcador de pie de página 5">
            <a:extLst>
              <a:ext uri="{FF2B5EF4-FFF2-40B4-BE49-F238E27FC236}">
                <a16:creationId xmlns:a16="http://schemas.microsoft.com/office/drawing/2014/main" id="{7AFA5347-F7BB-E912-8802-7B0E5D6FB611}"/>
              </a:ext>
            </a:extLst>
          </p:cNvPr>
          <p:cNvSpPr>
            <a:spLocks noGrp="1"/>
          </p:cNvSpPr>
          <p:nvPr>
            <p:ph type="ftr" sz="quarter" idx="11"/>
          </p:nvPr>
        </p:nvSpPr>
        <p:spPr>
          <a:xfrm>
            <a:off x="4165600" y="6356350"/>
            <a:ext cx="3860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endParaRPr lang="es-ES"/>
          </a:p>
        </p:txBody>
      </p:sp>
      <p:sp>
        <p:nvSpPr>
          <p:cNvPr id="7" name="Marcador de número de diapositiva 5">
            <a:extLst>
              <a:ext uri="{FF2B5EF4-FFF2-40B4-BE49-F238E27FC236}">
                <a16:creationId xmlns:a16="http://schemas.microsoft.com/office/drawing/2014/main" id="{3AE28AE3-9131-6B58-D02B-83FBAFB1EC23}"/>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3009EB9F-797D-4DBB-A61E-7E414FA2267E}" type="slidenum">
              <a:rPr lang="es-ES" altLang="es-PE"/>
              <a:pPr>
                <a:defRPr/>
              </a:pPr>
              <a:t>‹Nº›</a:t>
            </a:fld>
            <a:endParaRPr lang="es-ES" altLang="es-PE"/>
          </a:p>
        </p:txBody>
      </p:sp>
    </p:spTree>
    <p:extLst>
      <p:ext uri="{BB962C8B-B14F-4D97-AF65-F5344CB8AC3E}">
        <p14:creationId xmlns:p14="http://schemas.microsoft.com/office/powerpoint/2010/main" val="3257011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9"/>
            <a:ext cx="10972800" cy="1143000"/>
          </a:xfrm>
          <a:prstGeom prst="rect">
            <a:avLst/>
          </a:prstGeo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a:extLst>
              <a:ext uri="{FF2B5EF4-FFF2-40B4-BE49-F238E27FC236}">
                <a16:creationId xmlns:a16="http://schemas.microsoft.com/office/drawing/2014/main" id="{D6E6A15D-EB81-9301-74C3-AAC97A6C81A9}"/>
              </a:ext>
            </a:extLst>
          </p:cNvPr>
          <p:cNvSpPr>
            <a:spLocks noGrp="1"/>
          </p:cNvSpPr>
          <p:nvPr>
            <p:ph type="dt" sz="half" idx="10"/>
          </p:nvPr>
        </p:nvSpPr>
        <p:spPr>
          <a:xfrm>
            <a:off x="609600" y="6356350"/>
            <a:ext cx="2844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fld id="{A32583F7-26B4-46A9-B540-71AC8A62E14D}" type="datetimeFigureOut">
              <a:rPr lang="es-ES"/>
              <a:pPr>
                <a:defRPr/>
              </a:pPr>
              <a:t>25/06/2026</a:t>
            </a:fld>
            <a:endParaRPr lang="es-ES"/>
          </a:p>
        </p:txBody>
      </p:sp>
      <p:sp>
        <p:nvSpPr>
          <p:cNvPr id="8" name="Marcador de pie de página 7">
            <a:extLst>
              <a:ext uri="{FF2B5EF4-FFF2-40B4-BE49-F238E27FC236}">
                <a16:creationId xmlns:a16="http://schemas.microsoft.com/office/drawing/2014/main" id="{96DA01D6-8484-04D6-20FD-C83D6A8C7B35}"/>
              </a:ext>
            </a:extLst>
          </p:cNvPr>
          <p:cNvSpPr>
            <a:spLocks noGrp="1"/>
          </p:cNvSpPr>
          <p:nvPr>
            <p:ph type="ftr" sz="quarter" idx="11"/>
          </p:nvPr>
        </p:nvSpPr>
        <p:spPr>
          <a:xfrm>
            <a:off x="4165600" y="6356350"/>
            <a:ext cx="3860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endParaRPr lang="es-ES"/>
          </a:p>
        </p:txBody>
      </p:sp>
      <p:sp>
        <p:nvSpPr>
          <p:cNvPr id="9" name="Marcador de número de diapositiva 5">
            <a:extLst>
              <a:ext uri="{FF2B5EF4-FFF2-40B4-BE49-F238E27FC236}">
                <a16:creationId xmlns:a16="http://schemas.microsoft.com/office/drawing/2014/main" id="{AACCC19D-B4B0-AA4C-81C3-89C0B3C214B5}"/>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3B644A9B-A4B5-4C45-9890-7D256B3F1E45}" type="slidenum">
              <a:rPr lang="es-ES" altLang="es-PE"/>
              <a:pPr>
                <a:defRPr/>
              </a:pPr>
              <a:t>‹Nº›</a:t>
            </a:fld>
            <a:endParaRPr lang="es-ES" altLang="es-PE"/>
          </a:p>
        </p:txBody>
      </p:sp>
    </p:spTree>
    <p:extLst>
      <p:ext uri="{BB962C8B-B14F-4D97-AF65-F5344CB8AC3E}">
        <p14:creationId xmlns:p14="http://schemas.microsoft.com/office/powerpoint/2010/main" val="3797790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9"/>
            <a:ext cx="10972800" cy="1143000"/>
          </a:xfrm>
          <a:prstGeom prst="rect">
            <a:avLst/>
          </a:prstGeom>
        </p:spPr>
        <p:txBody>
          <a:bodyPr/>
          <a:lstStyle/>
          <a:p>
            <a:r>
              <a:rPr lang="es-ES_tradnl"/>
              <a:t>Clic para editar título</a:t>
            </a:r>
            <a:endParaRPr lang="es-ES"/>
          </a:p>
        </p:txBody>
      </p:sp>
      <p:sp>
        <p:nvSpPr>
          <p:cNvPr id="3" name="Marcador de fecha 2">
            <a:extLst>
              <a:ext uri="{FF2B5EF4-FFF2-40B4-BE49-F238E27FC236}">
                <a16:creationId xmlns:a16="http://schemas.microsoft.com/office/drawing/2014/main" id="{69D9E854-BC9D-4F8F-7F5E-80CD9625B6B7}"/>
              </a:ext>
            </a:extLst>
          </p:cNvPr>
          <p:cNvSpPr>
            <a:spLocks noGrp="1"/>
          </p:cNvSpPr>
          <p:nvPr>
            <p:ph type="dt" sz="half" idx="10"/>
          </p:nvPr>
        </p:nvSpPr>
        <p:spPr>
          <a:xfrm>
            <a:off x="609600" y="6356350"/>
            <a:ext cx="2844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fld id="{FF40A9C7-6C49-4E9D-BFCA-7C7A008B1C74}" type="datetimeFigureOut">
              <a:rPr lang="es-ES"/>
              <a:pPr>
                <a:defRPr/>
              </a:pPr>
              <a:t>25/06/2026</a:t>
            </a:fld>
            <a:endParaRPr lang="es-ES"/>
          </a:p>
        </p:txBody>
      </p:sp>
      <p:sp>
        <p:nvSpPr>
          <p:cNvPr id="4" name="Marcador de pie de página 3">
            <a:extLst>
              <a:ext uri="{FF2B5EF4-FFF2-40B4-BE49-F238E27FC236}">
                <a16:creationId xmlns:a16="http://schemas.microsoft.com/office/drawing/2014/main" id="{905BB337-1EEE-EB32-A47A-C225D062A2FC}"/>
              </a:ext>
            </a:extLst>
          </p:cNvPr>
          <p:cNvSpPr>
            <a:spLocks noGrp="1"/>
          </p:cNvSpPr>
          <p:nvPr>
            <p:ph type="ftr" sz="quarter" idx="11"/>
          </p:nvPr>
        </p:nvSpPr>
        <p:spPr>
          <a:xfrm>
            <a:off x="4165600" y="6356350"/>
            <a:ext cx="3860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endParaRPr lang="es-ES"/>
          </a:p>
        </p:txBody>
      </p:sp>
      <p:sp>
        <p:nvSpPr>
          <p:cNvPr id="5" name="Marcador de número de diapositiva 5">
            <a:extLst>
              <a:ext uri="{FF2B5EF4-FFF2-40B4-BE49-F238E27FC236}">
                <a16:creationId xmlns:a16="http://schemas.microsoft.com/office/drawing/2014/main" id="{DC0A6E60-512B-7239-7081-EA03A97164BC}"/>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7E92AA9F-2117-470D-B6E6-0083E31ABCF0}" type="slidenum">
              <a:rPr lang="es-ES" altLang="es-PE"/>
              <a:pPr>
                <a:defRPr/>
              </a:pPr>
              <a:t>‹Nº›</a:t>
            </a:fld>
            <a:endParaRPr lang="es-ES" altLang="es-PE"/>
          </a:p>
        </p:txBody>
      </p:sp>
    </p:spTree>
    <p:extLst>
      <p:ext uri="{BB962C8B-B14F-4D97-AF65-F5344CB8AC3E}">
        <p14:creationId xmlns:p14="http://schemas.microsoft.com/office/powerpoint/2010/main" val="368989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2" name="Marcador de número de diapositiva 5">
            <a:extLst>
              <a:ext uri="{FF2B5EF4-FFF2-40B4-BE49-F238E27FC236}">
                <a16:creationId xmlns:a16="http://schemas.microsoft.com/office/drawing/2014/main" id="{C070D611-22F8-2B2E-C091-4C1390E6A041}"/>
              </a:ext>
            </a:extLst>
          </p:cNvPr>
          <p:cNvSpPr>
            <a:spLocks noGrp="1"/>
          </p:cNvSpPr>
          <p:nvPr>
            <p:ph type="sldNum" sz="quarter" idx="10"/>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defRPr>
            </a:lvl1pPr>
          </a:lstStyle>
          <a:p>
            <a:pPr>
              <a:defRPr/>
            </a:pPr>
            <a:fld id="{478ACB26-1070-455D-BE9B-A05AFFAA9A28}" type="slidenum">
              <a:rPr lang="es-ES" altLang="es-PE"/>
              <a:pPr>
                <a:defRPr/>
              </a:pPr>
              <a:t>‹Nº›</a:t>
            </a:fld>
            <a:endParaRPr lang="es-ES" altLang="es-PE"/>
          </a:p>
        </p:txBody>
      </p:sp>
    </p:spTree>
    <p:extLst>
      <p:ext uri="{BB962C8B-B14F-4D97-AF65-F5344CB8AC3E}">
        <p14:creationId xmlns:p14="http://schemas.microsoft.com/office/powerpoint/2010/main" val="30100631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5B24024-0451-29B0-640C-342C1CADD947}"/>
              </a:ext>
            </a:extLst>
          </p:cNvPr>
          <p:cNvSpPr>
            <a:spLocks noGrp="1"/>
          </p:cNvSpPr>
          <p:nvPr>
            <p:ph type="dt" sz="half" idx="10"/>
          </p:nvPr>
        </p:nvSpPr>
        <p:spPr>
          <a:xfrm>
            <a:off x="609600" y="6356350"/>
            <a:ext cx="2844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fld id="{8677DC86-CEB1-4443-93D7-F71FBFD72861}" type="datetimeFigureOut">
              <a:rPr lang="es-ES"/>
              <a:pPr>
                <a:defRPr/>
              </a:pPr>
              <a:t>25/06/2026</a:t>
            </a:fld>
            <a:endParaRPr lang="es-ES"/>
          </a:p>
        </p:txBody>
      </p:sp>
      <p:sp>
        <p:nvSpPr>
          <p:cNvPr id="3" name="Marcador de pie de página 2">
            <a:extLst>
              <a:ext uri="{FF2B5EF4-FFF2-40B4-BE49-F238E27FC236}">
                <a16:creationId xmlns:a16="http://schemas.microsoft.com/office/drawing/2014/main" id="{06D97A0D-458F-F5FF-38D8-DB9B719CE025}"/>
              </a:ext>
            </a:extLst>
          </p:cNvPr>
          <p:cNvSpPr>
            <a:spLocks noGrp="1"/>
          </p:cNvSpPr>
          <p:nvPr>
            <p:ph type="ftr" sz="quarter" idx="11"/>
          </p:nvPr>
        </p:nvSpPr>
        <p:spPr>
          <a:xfrm>
            <a:off x="4165600" y="6356350"/>
            <a:ext cx="3860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endParaRPr lang="es-ES"/>
          </a:p>
        </p:txBody>
      </p:sp>
      <p:sp>
        <p:nvSpPr>
          <p:cNvPr id="4" name="Marcador de número de diapositiva 5">
            <a:extLst>
              <a:ext uri="{FF2B5EF4-FFF2-40B4-BE49-F238E27FC236}">
                <a16:creationId xmlns:a16="http://schemas.microsoft.com/office/drawing/2014/main" id="{DF02C0C1-4CF5-01E6-25B2-B67293320BE3}"/>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5F947904-5FD3-43F3-A1D5-0530767E0D12}" type="slidenum">
              <a:rPr lang="es-ES" altLang="es-PE"/>
              <a:pPr>
                <a:defRPr/>
              </a:pPr>
              <a:t>‹Nº›</a:t>
            </a:fld>
            <a:endParaRPr lang="es-ES" altLang="es-PE"/>
          </a:p>
        </p:txBody>
      </p:sp>
    </p:spTree>
    <p:extLst>
      <p:ext uri="{BB962C8B-B14F-4D97-AF65-F5344CB8AC3E}">
        <p14:creationId xmlns:p14="http://schemas.microsoft.com/office/powerpoint/2010/main" val="1212592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2" y="273049"/>
            <a:ext cx="4011084" cy="1162051"/>
          </a:xfrm>
          <a:prstGeom prst="rect">
            <a:avLst/>
          </a:prstGeom>
        </p:spPr>
        <p:txBody>
          <a:bodyPr anchor="b"/>
          <a:lstStyle>
            <a:lvl1pPr algn="l">
              <a:defRPr sz="2667" b="1"/>
            </a:lvl1pPr>
          </a:lstStyle>
          <a:p>
            <a:r>
              <a:rPr lang="es-ES_tradnl"/>
              <a:t>Clic para editar título</a:t>
            </a:r>
            <a:endParaRPr lang="es-ES"/>
          </a:p>
        </p:txBody>
      </p:sp>
      <p:sp>
        <p:nvSpPr>
          <p:cNvPr id="3" name="Marcador de contenido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Haga clic para modificar el estilo de texto del patrón</a:t>
            </a:r>
          </a:p>
        </p:txBody>
      </p:sp>
      <p:sp>
        <p:nvSpPr>
          <p:cNvPr id="5" name="Marcador de fecha 4">
            <a:extLst>
              <a:ext uri="{FF2B5EF4-FFF2-40B4-BE49-F238E27FC236}">
                <a16:creationId xmlns:a16="http://schemas.microsoft.com/office/drawing/2014/main" id="{21701EEF-135D-BB83-B40F-B595D8C07CC4}"/>
              </a:ext>
            </a:extLst>
          </p:cNvPr>
          <p:cNvSpPr>
            <a:spLocks noGrp="1"/>
          </p:cNvSpPr>
          <p:nvPr>
            <p:ph type="dt" sz="half" idx="10"/>
          </p:nvPr>
        </p:nvSpPr>
        <p:spPr>
          <a:xfrm>
            <a:off x="609600" y="6356350"/>
            <a:ext cx="2844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fld id="{BDDF2124-5546-452C-A8FE-8403675A994D}" type="datetimeFigureOut">
              <a:rPr lang="es-ES"/>
              <a:pPr>
                <a:defRPr/>
              </a:pPr>
              <a:t>25/06/2026</a:t>
            </a:fld>
            <a:endParaRPr lang="es-ES"/>
          </a:p>
        </p:txBody>
      </p:sp>
      <p:sp>
        <p:nvSpPr>
          <p:cNvPr id="6" name="Marcador de pie de página 5">
            <a:extLst>
              <a:ext uri="{FF2B5EF4-FFF2-40B4-BE49-F238E27FC236}">
                <a16:creationId xmlns:a16="http://schemas.microsoft.com/office/drawing/2014/main" id="{B3DF4053-5E41-56D6-1A96-B08C84270507}"/>
              </a:ext>
            </a:extLst>
          </p:cNvPr>
          <p:cNvSpPr>
            <a:spLocks noGrp="1"/>
          </p:cNvSpPr>
          <p:nvPr>
            <p:ph type="ftr" sz="quarter" idx="11"/>
          </p:nvPr>
        </p:nvSpPr>
        <p:spPr>
          <a:xfrm>
            <a:off x="4165600" y="6356350"/>
            <a:ext cx="3860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endParaRPr lang="es-ES"/>
          </a:p>
        </p:txBody>
      </p:sp>
      <p:sp>
        <p:nvSpPr>
          <p:cNvPr id="7" name="Marcador de número de diapositiva 5">
            <a:extLst>
              <a:ext uri="{FF2B5EF4-FFF2-40B4-BE49-F238E27FC236}">
                <a16:creationId xmlns:a16="http://schemas.microsoft.com/office/drawing/2014/main" id="{4E3D949D-F97B-C0BD-AB84-84C6D46C8469}"/>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8C5CA4F5-BAEB-44BE-995C-48C91E43A1A1}" type="slidenum">
              <a:rPr lang="es-ES" altLang="es-PE"/>
              <a:pPr>
                <a:defRPr/>
              </a:pPr>
              <a:t>‹Nº›</a:t>
            </a:fld>
            <a:endParaRPr lang="es-ES" altLang="es-PE"/>
          </a:p>
        </p:txBody>
      </p:sp>
    </p:spTree>
    <p:extLst>
      <p:ext uri="{BB962C8B-B14F-4D97-AF65-F5344CB8AC3E}">
        <p14:creationId xmlns:p14="http://schemas.microsoft.com/office/powerpoint/2010/main" val="3100841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s-ES" noProof="0"/>
          </a:p>
        </p:txBody>
      </p:sp>
      <p:sp>
        <p:nvSpPr>
          <p:cNvPr id="4" name="Marcador de texto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Haga clic para modificar el estilo de texto del patrón</a:t>
            </a:r>
          </a:p>
        </p:txBody>
      </p:sp>
      <p:sp>
        <p:nvSpPr>
          <p:cNvPr id="5" name="Marcador de fecha 4">
            <a:extLst>
              <a:ext uri="{FF2B5EF4-FFF2-40B4-BE49-F238E27FC236}">
                <a16:creationId xmlns:a16="http://schemas.microsoft.com/office/drawing/2014/main" id="{EE87B8E0-9933-AFFA-D560-6B85867CFC9A}"/>
              </a:ext>
            </a:extLst>
          </p:cNvPr>
          <p:cNvSpPr>
            <a:spLocks noGrp="1"/>
          </p:cNvSpPr>
          <p:nvPr>
            <p:ph type="dt" sz="half" idx="10"/>
          </p:nvPr>
        </p:nvSpPr>
        <p:spPr>
          <a:xfrm>
            <a:off x="609600" y="6356350"/>
            <a:ext cx="2844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fld id="{47A61BBC-5C7A-41B6-AC92-A915926C8124}" type="datetimeFigureOut">
              <a:rPr lang="es-ES"/>
              <a:pPr>
                <a:defRPr/>
              </a:pPr>
              <a:t>25/06/2026</a:t>
            </a:fld>
            <a:endParaRPr lang="es-ES"/>
          </a:p>
        </p:txBody>
      </p:sp>
      <p:sp>
        <p:nvSpPr>
          <p:cNvPr id="6" name="Marcador de pie de página 5">
            <a:extLst>
              <a:ext uri="{FF2B5EF4-FFF2-40B4-BE49-F238E27FC236}">
                <a16:creationId xmlns:a16="http://schemas.microsoft.com/office/drawing/2014/main" id="{A6F6EC8E-A19D-AED1-1C0E-7A26381E68A8}"/>
              </a:ext>
            </a:extLst>
          </p:cNvPr>
          <p:cNvSpPr>
            <a:spLocks noGrp="1"/>
          </p:cNvSpPr>
          <p:nvPr>
            <p:ph type="ftr" sz="quarter" idx="11"/>
          </p:nvPr>
        </p:nvSpPr>
        <p:spPr>
          <a:xfrm>
            <a:off x="4165600" y="6356350"/>
            <a:ext cx="3860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endParaRPr lang="es-ES"/>
          </a:p>
        </p:txBody>
      </p:sp>
      <p:sp>
        <p:nvSpPr>
          <p:cNvPr id="7" name="Marcador de número de diapositiva 5">
            <a:extLst>
              <a:ext uri="{FF2B5EF4-FFF2-40B4-BE49-F238E27FC236}">
                <a16:creationId xmlns:a16="http://schemas.microsoft.com/office/drawing/2014/main" id="{06CD24DB-8B17-EC48-69DD-558606B86CFA}"/>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77F09EA0-E768-4106-85F2-32A21A01F530}" type="slidenum">
              <a:rPr lang="es-ES" altLang="es-PE"/>
              <a:pPr>
                <a:defRPr/>
              </a:pPr>
              <a:t>‹Nº›</a:t>
            </a:fld>
            <a:endParaRPr lang="es-ES" altLang="es-PE"/>
          </a:p>
        </p:txBody>
      </p:sp>
    </p:spTree>
    <p:extLst>
      <p:ext uri="{BB962C8B-B14F-4D97-AF65-F5344CB8AC3E}">
        <p14:creationId xmlns:p14="http://schemas.microsoft.com/office/powerpoint/2010/main" val="364540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9"/>
            <a:ext cx="10972800" cy="1143000"/>
          </a:xfrm>
          <a:prstGeom prst="rect">
            <a:avLst/>
          </a:prstGeom>
        </p:spPr>
        <p:txBody>
          <a:bodyPr/>
          <a:lstStyle/>
          <a:p>
            <a:r>
              <a:rPr lang="es-ES_tradnl"/>
              <a:t>Clic para editar título</a:t>
            </a:r>
            <a:endParaRPr lang="es-ES"/>
          </a:p>
        </p:txBody>
      </p:sp>
      <p:sp>
        <p:nvSpPr>
          <p:cNvPr id="3" name="Marcador de texto vertical 2"/>
          <p:cNvSpPr>
            <a:spLocks noGrp="1"/>
          </p:cNvSpPr>
          <p:nvPr>
            <p:ph type="body" orient="vert" idx="1"/>
          </p:nvPr>
        </p:nvSpPr>
        <p:spPr>
          <a:xfrm>
            <a:off x="609600" y="1600201"/>
            <a:ext cx="10972800" cy="4525963"/>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a:extLst>
              <a:ext uri="{FF2B5EF4-FFF2-40B4-BE49-F238E27FC236}">
                <a16:creationId xmlns:a16="http://schemas.microsoft.com/office/drawing/2014/main" id="{B63F99D4-CCE4-C4DF-C729-3699F1D900B0}"/>
              </a:ext>
            </a:extLst>
          </p:cNvPr>
          <p:cNvSpPr>
            <a:spLocks noGrp="1"/>
          </p:cNvSpPr>
          <p:nvPr>
            <p:ph type="dt" sz="half" idx="10"/>
          </p:nvPr>
        </p:nvSpPr>
        <p:spPr>
          <a:xfrm>
            <a:off x="609600" y="6356350"/>
            <a:ext cx="2844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fld id="{5A1C96B1-1716-48DF-828C-7A9B8D43C77D}" type="datetimeFigureOut">
              <a:rPr lang="es-ES"/>
              <a:pPr>
                <a:defRPr/>
              </a:pPr>
              <a:t>25/06/2026</a:t>
            </a:fld>
            <a:endParaRPr lang="es-ES"/>
          </a:p>
        </p:txBody>
      </p:sp>
      <p:sp>
        <p:nvSpPr>
          <p:cNvPr id="5" name="Marcador de pie de página 4">
            <a:extLst>
              <a:ext uri="{FF2B5EF4-FFF2-40B4-BE49-F238E27FC236}">
                <a16:creationId xmlns:a16="http://schemas.microsoft.com/office/drawing/2014/main" id="{24144348-D212-1E5F-52F1-06CC3F799D1D}"/>
              </a:ext>
            </a:extLst>
          </p:cNvPr>
          <p:cNvSpPr>
            <a:spLocks noGrp="1"/>
          </p:cNvSpPr>
          <p:nvPr>
            <p:ph type="ftr" sz="quarter" idx="11"/>
          </p:nvPr>
        </p:nvSpPr>
        <p:spPr>
          <a:xfrm>
            <a:off x="4165600" y="6356350"/>
            <a:ext cx="3860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endParaRPr lang="es-ES"/>
          </a:p>
        </p:txBody>
      </p:sp>
      <p:sp>
        <p:nvSpPr>
          <p:cNvPr id="6" name="Marcador de número de diapositiva 5">
            <a:extLst>
              <a:ext uri="{FF2B5EF4-FFF2-40B4-BE49-F238E27FC236}">
                <a16:creationId xmlns:a16="http://schemas.microsoft.com/office/drawing/2014/main" id="{297A7590-8C9E-6B8D-6C6F-CE4920CE18D3}"/>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034CE2C6-3C51-4C0B-9965-C1D4A1C3EE3B}" type="slidenum">
              <a:rPr lang="es-ES" altLang="es-PE"/>
              <a:pPr>
                <a:defRPr/>
              </a:pPr>
              <a:t>‹Nº›</a:t>
            </a:fld>
            <a:endParaRPr lang="es-ES" altLang="es-PE"/>
          </a:p>
        </p:txBody>
      </p:sp>
    </p:spTree>
    <p:extLst>
      <p:ext uri="{BB962C8B-B14F-4D97-AF65-F5344CB8AC3E}">
        <p14:creationId xmlns:p14="http://schemas.microsoft.com/office/powerpoint/2010/main" val="2990899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06375"/>
            <a:ext cx="2743200" cy="4387851"/>
          </a:xfrm>
          <a:prstGeom prst="rect">
            <a:avLst/>
          </a:prstGeo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06375"/>
            <a:ext cx="8026400" cy="4387851"/>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a:extLst>
              <a:ext uri="{FF2B5EF4-FFF2-40B4-BE49-F238E27FC236}">
                <a16:creationId xmlns:a16="http://schemas.microsoft.com/office/drawing/2014/main" id="{278FAF2B-2F41-37F1-100E-54911CCE8EB5}"/>
              </a:ext>
            </a:extLst>
          </p:cNvPr>
          <p:cNvSpPr>
            <a:spLocks noGrp="1"/>
          </p:cNvSpPr>
          <p:nvPr>
            <p:ph type="dt" sz="half" idx="10"/>
          </p:nvPr>
        </p:nvSpPr>
        <p:spPr>
          <a:xfrm>
            <a:off x="609600" y="6356350"/>
            <a:ext cx="2844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fld id="{943D8CAC-61C7-4EB9-A444-38FEDD65E7CF}" type="datetimeFigureOut">
              <a:rPr lang="es-ES"/>
              <a:pPr>
                <a:defRPr/>
              </a:pPr>
              <a:t>25/06/2026</a:t>
            </a:fld>
            <a:endParaRPr lang="es-ES"/>
          </a:p>
        </p:txBody>
      </p:sp>
      <p:sp>
        <p:nvSpPr>
          <p:cNvPr id="5" name="Marcador de pie de página 4">
            <a:extLst>
              <a:ext uri="{FF2B5EF4-FFF2-40B4-BE49-F238E27FC236}">
                <a16:creationId xmlns:a16="http://schemas.microsoft.com/office/drawing/2014/main" id="{D81D25EA-AAAF-0C4A-B1E7-BF551FC36EAF}"/>
              </a:ext>
            </a:extLst>
          </p:cNvPr>
          <p:cNvSpPr>
            <a:spLocks noGrp="1"/>
          </p:cNvSpPr>
          <p:nvPr>
            <p:ph type="ftr" sz="quarter" idx="11"/>
          </p:nvPr>
        </p:nvSpPr>
        <p:spPr>
          <a:xfrm>
            <a:off x="4165600" y="6356350"/>
            <a:ext cx="3860800" cy="365125"/>
          </a:xfrm>
          <a:prstGeom prst="rect">
            <a:avLst/>
          </a:prstGeom>
        </p:spPr>
        <p:txBody>
          <a:bodyPr/>
          <a:lstStyle>
            <a:lvl1pPr defTabSz="1219170" eaLnBrk="1" fontAlgn="auto" hangingPunct="1">
              <a:spcBef>
                <a:spcPts val="0"/>
              </a:spcBef>
              <a:spcAft>
                <a:spcPts val="0"/>
              </a:spcAft>
              <a:defRPr>
                <a:solidFill>
                  <a:prstClr val="black">
                    <a:tint val="75000"/>
                  </a:prstClr>
                </a:solidFill>
                <a:latin typeface="+mn-lt"/>
              </a:defRPr>
            </a:lvl1pPr>
          </a:lstStyle>
          <a:p>
            <a:pPr>
              <a:defRPr/>
            </a:pPr>
            <a:endParaRPr lang="es-ES"/>
          </a:p>
        </p:txBody>
      </p:sp>
      <p:sp>
        <p:nvSpPr>
          <p:cNvPr id="6" name="Marcador de número de diapositiva 5">
            <a:extLst>
              <a:ext uri="{FF2B5EF4-FFF2-40B4-BE49-F238E27FC236}">
                <a16:creationId xmlns:a16="http://schemas.microsoft.com/office/drawing/2014/main" id="{59483313-CC62-0491-C847-B1E7A01780DC}"/>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0931D5FA-0480-4CD4-9EC2-6C0B25F128DA}" type="slidenum">
              <a:rPr lang="es-ES" altLang="es-PE"/>
              <a:pPr>
                <a:defRPr/>
              </a:pPr>
              <a:t>‹Nº›</a:t>
            </a:fld>
            <a:endParaRPr lang="es-ES" altLang="es-PE"/>
          </a:p>
        </p:txBody>
      </p:sp>
    </p:spTree>
    <p:extLst>
      <p:ext uri="{BB962C8B-B14F-4D97-AF65-F5344CB8AC3E}">
        <p14:creationId xmlns:p14="http://schemas.microsoft.com/office/powerpoint/2010/main" val="251219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ubtitulo">
    <p:spTree>
      <p:nvGrpSpPr>
        <p:cNvPr id="1" name=""/>
        <p:cNvGrpSpPr/>
        <p:nvPr/>
      </p:nvGrpSpPr>
      <p:grpSpPr>
        <a:xfrm>
          <a:off x="0" y="0"/>
          <a:ext cx="0" cy="0"/>
          <a:chOff x="0" y="0"/>
          <a:chExt cx="0" cy="0"/>
        </a:xfrm>
      </p:grpSpPr>
      <p:sp>
        <p:nvSpPr>
          <p:cNvPr id="2" name="1 Título"/>
          <p:cNvSpPr>
            <a:spLocks noGrp="1"/>
          </p:cNvSpPr>
          <p:nvPr>
            <p:ph type="title"/>
          </p:nvPr>
        </p:nvSpPr>
        <p:spPr>
          <a:xfrm>
            <a:off x="2159564" y="2852936"/>
            <a:ext cx="9916683" cy="1143000"/>
          </a:xfrm>
          <a:prstGeom prst="rect">
            <a:avLst/>
          </a:prstGeom>
        </p:spPr>
        <p:txBody>
          <a:bodyPr anchor="ctr"/>
          <a:lstStyle>
            <a:lvl1pPr algn="just">
              <a:defRPr sz="3200" baseline="0">
                <a:solidFill>
                  <a:schemeClr val="bg1"/>
                </a:solidFill>
              </a:defRPr>
            </a:lvl1pPr>
          </a:lstStyle>
          <a:p>
            <a:r>
              <a:rPr lang="es-ES"/>
              <a:t>Haga clic para modificar el estilo de título del patrón</a:t>
            </a:r>
            <a:endParaRPr lang="es-PE" dirty="0"/>
          </a:p>
        </p:txBody>
      </p:sp>
      <p:sp>
        <p:nvSpPr>
          <p:cNvPr id="3" name="Marcador de número de diapositiva 5">
            <a:extLst>
              <a:ext uri="{FF2B5EF4-FFF2-40B4-BE49-F238E27FC236}">
                <a16:creationId xmlns:a16="http://schemas.microsoft.com/office/drawing/2014/main" id="{9359ACF3-D71B-A4C0-8D68-4D2E3806A3A8}"/>
              </a:ext>
            </a:extLst>
          </p:cNvPr>
          <p:cNvSpPr>
            <a:spLocks noGrp="1"/>
          </p:cNvSpPr>
          <p:nvPr>
            <p:ph type="sldNum" sz="quarter" idx="10"/>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DD3B64D1-582F-4C99-88A6-55B1166D10E9}" type="slidenum">
              <a:rPr lang="es-ES" altLang="es-PE"/>
              <a:pPr>
                <a:defRPr/>
              </a:pPr>
              <a:t>‹Nº›</a:t>
            </a:fld>
            <a:endParaRPr lang="es-ES" altLang="es-PE"/>
          </a:p>
        </p:txBody>
      </p:sp>
    </p:spTree>
    <p:extLst>
      <p:ext uri="{BB962C8B-B14F-4D97-AF65-F5344CB8AC3E}">
        <p14:creationId xmlns:p14="http://schemas.microsoft.com/office/powerpoint/2010/main" val="1269386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ntenido">
    <p:spTree>
      <p:nvGrpSpPr>
        <p:cNvPr id="1" name=""/>
        <p:cNvGrpSpPr/>
        <p:nvPr/>
      </p:nvGrpSpPr>
      <p:grpSpPr>
        <a:xfrm>
          <a:off x="0" y="0"/>
          <a:ext cx="0" cy="0"/>
          <a:chOff x="0" y="0"/>
          <a:chExt cx="0" cy="0"/>
        </a:xfrm>
      </p:grpSpPr>
      <p:sp>
        <p:nvSpPr>
          <p:cNvPr id="6" name="5 Marcador de contenido"/>
          <p:cNvSpPr>
            <a:spLocks noGrp="1"/>
          </p:cNvSpPr>
          <p:nvPr>
            <p:ph sz="quarter" idx="10"/>
          </p:nvPr>
        </p:nvSpPr>
        <p:spPr>
          <a:xfrm>
            <a:off x="383119" y="1028700"/>
            <a:ext cx="11425767" cy="4800600"/>
          </a:xfrm>
          <a:prstGeom prst="rect">
            <a:avLst/>
          </a:prstGeom>
        </p:spPr>
        <p:txBody>
          <a:bodyPr/>
          <a:lstStyle>
            <a:lvl1pPr marL="457178" indent="-457178">
              <a:buClr>
                <a:schemeClr val="accent1"/>
              </a:buClr>
              <a:buFont typeface="Arial" panose="020B0604020202020204" pitchFamily="34" charset="0"/>
              <a:buChar char="•"/>
              <a:defRPr sz="2133">
                <a:solidFill>
                  <a:srgbClr val="0070C0"/>
                </a:solidFill>
              </a:defRPr>
            </a:lvl1pPr>
            <a:lvl2pPr marL="990550" indent="-380981">
              <a:buClr>
                <a:schemeClr val="accent1"/>
              </a:buClr>
              <a:buFont typeface="Museo Sans 500" pitchFamily="50" charset="0"/>
              <a:buChar char="–"/>
              <a:defRPr sz="2133">
                <a:solidFill>
                  <a:srgbClr val="0070C0"/>
                </a:solidFill>
              </a:defRPr>
            </a:lvl2pPr>
            <a:lvl3pPr marL="1523925" indent="-304784">
              <a:buFont typeface="Arial" panose="020B0604020202020204" pitchFamily="34" charset="0"/>
              <a:buChar char="•"/>
              <a:defRPr sz="2133">
                <a:solidFill>
                  <a:srgbClr val="0070C0"/>
                </a:solidFill>
              </a:defRPr>
            </a:lvl3pPr>
            <a:lvl4pPr marL="2133493" indent="-304784">
              <a:buFont typeface="Arial" panose="020B0604020202020204" pitchFamily="34" charset="0"/>
              <a:buChar char="•"/>
              <a:defRPr sz="2133">
                <a:solidFill>
                  <a:srgbClr val="0070C0"/>
                </a:solidFill>
              </a:defRPr>
            </a:lvl4pPr>
            <a:lvl5pPr marL="2743062" indent="-304784">
              <a:buFont typeface="Arial" panose="020B0604020202020204" pitchFamily="34" charset="0"/>
              <a:buChar char="•"/>
              <a:defRPr sz="2133">
                <a:solidFill>
                  <a:srgbClr val="0070C0"/>
                </a:solidFill>
              </a:defRPr>
            </a:lvl5pPr>
          </a:lstStyle>
          <a:p>
            <a:pPr lvl="0"/>
            <a:r>
              <a:rPr lang="es-ES" dirty="0"/>
              <a:t>Haga clic para modificar el estilo de texto del patrón</a:t>
            </a:r>
          </a:p>
          <a:p>
            <a:pPr lvl="1"/>
            <a:r>
              <a:rPr lang="es-ES" dirty="0"/>
              <a:t>Segundo nivel</a:t>
            </a:r>
          </a:p>
        </p:txBody>
      </p:sp>
      <p:sp>
        <p:nvSpPr>
          <p:cNvPr id="2" name="Marcador de número de diapositiva 5">
            <a:extLst>
              <a:ext uri="{FF2B5EF4-FFF2-40B4-BE49-F238E27FC236}">
                <a16:creationId xmlns:a16="http://schemas.microsoft.com/office/drawing/2014/main" id="{27610B59-B97B-09BA-E969-A3993DBE2962}"/>
              </a:ext>
            </a:extLst>
          </p:cNvPr>
          <p:cNvSpPr>
            <a:spLocks noGrp="1"/>
          </p:cNvSpPr>
          <p:nvPr>
            <p:ph type="sldNum" sz="quarter" idx="11"/>
          </p:nvPr>
        </p:nvSpPr>
        <p:spPr>
          <a:xfrm>
            <a:off x="11695113" y="6381750"/>
            <a:ext cx="479425"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A5B30B19-FE69-4485-8BDA-01F119ACF5E5}" type="slidenum">
              <a:rPr lang="es-ES" altLang="es-PE"/>
              <a:pPr>
                <a:defRPr/>
              </a:pPr>
              <a:t>‹Nº›</a:t>
            </a:fld>
            <a:endParaRPr lang="es-ES" altLang="es-PE"/>
          </a:p>
        </p:txBody>
      </p:sp>
    </p:spTree>
    <p:extLst>
      <p:ext uri="{BB962C8B-B14F-4D97-AF65-F5344CB8AC3E}">
        <p14:creationId xmlns:p14="http://schemas.microsoft.com/office/powerpoint/2010/main" val="15009501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Contenido">
    <p:spTree>
      <p:nvGrpSpPr>
        <p:cNvPr id="1" name=""/>
        <p:cNvGrpSpPr/>
        <p:nvPr/>
      </p:nvGrpSpPr>
      <p:grpSpPr>
        <a:xfrm>
          <a:off x="0" y="0"/>
          <a:ext cx="0" cy="0"/>
          <a:chOff x="0" y="0"/>
          <a:chExt cx="0" cy="0"/>
        </a:xfrm>
      </p:grpSpPr>
      <p:sp>
        <p:nvSpPr>
          <p:cNvPr id="2" name="Marcador de número de diapositiva 5">
            <a:extLst>
              <a:ext uri="{FF2B5EF4-FFF2-40B4-BE49-F238E27FC236}">
                <a16:creationId xmlns:a16="http://schemas.microsoft.com/office/drawing/2014/main" id="{BC5D7EAE-B0D3-ACC1-0E91-8F260CE54527}"/>
              </a:ext>
            </a:extLst>
          </p:cNvPr>
          <p:cNvSpPr>
            <a:spLocks noGrp="1"/>
          </p:cNvSpPr>
          <p:nvPr>
            <p:ph type="sldNum" sz="quarter" idx="10"/>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402A5225-7813-465D-90AA-4938582D4CC7}" type="slidenum">
              <a:rPr lang="es-ES" altLang="es-PE"/>
              <a:pPr>
                <a:defRPr/>
              </a:pPr>
              <a:t>‹Nº›</a:t>
            </a:fld>
            <a:endParaRPr lang="es-ES" altLang="es-PE"/>
          </a:p>
        </p:txBody>
      </p:sp>
    </p:spTree>
    <p:extLst>
      <p:ext uri="{BB962C8B-B14F-4D97-AF65-F5344CB8AC3E}">
        <p14:creationId xmlns:p14="http://schemas.microsoft.com/office/powerpoint/2010/main" val="167007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a:extLst>
              <a:ext uri="{FF2B5EF4-FFF2-40B4-BE49-F238E27FC236}">
                <a16:creationId xmlns:a16="http://schemas.microsoft.com/office/drawing/2014/main" id="{A4D7A3C7-2611-4E70-C561-46748CE27D56}"/>
              </a:ext>
            </a:extLst>
          </p:cNvPr>
          <p:cNvSpPr>
            <a:spLocks noGrp="1"/>
          </p:cNvSpPr>
          <p:nvPr>
            <p:ph type="dt" sz="half" idx="10"/>
          </p:nvPr>
        </p:nvSpPr>
        <p:spPr/>
        <p:txBody>
          <a:bodyPr/>
          <a:lstStyle>
            <a:lvl1pPr defTabSz="1219170">
              <a:defRPr/>
            </a:lvl1pPr>
          </a:lstStyle>
          <a:p>
            <a:pPr>
              <a:defRPr/>
            </a:pPr>
            <a:fld id="{C043087D-59B0-4D70-8079-B31974448F05}" type="datetimeFigureOut">
              <a:rPr lang="es-ES"/>
              <a:pPr>
                <a:defRPr/>
              </a:pPr>
              <a:t>25/06/2026</a:t>
            </a:fld>
            <a:endParaRPr lang="es-ES"/>
          </a:p>
        </p:txBody>
      </p:sp>
      <p:sp>
        <p:nvSpPr>
          <p:cNvPr id="5" name="Marcador de pie de página 4">
            <a:extLst>
              <a:ext uri="{FF2B5EF4-FFF2-40B4-BE49-F238E27FC236}">
                <a16:creationId xmlns:a16="http://schemas.microsoft.com/office/drawing/2014/main" id="{7C05F7BB-5866-4103-E397-8A986BB8AE25}"/>
              </a:ext>
            </a:extLst>
          </p:cNvPr>
          <p:cNvSpPr>
            <a:spLocks noGrp="1"/>
          </p:cNvSpPr>
          <p:nvPr>
            <p:ph type="ftr" sz="quarter" idx="11"/>
          </p:nvPr>
        </p:nvSpPr>
        <p:spPr/>
        <p:txBody>
          <a:bodyPr/>
          <a:lstStyle>
            <a:lvl1pPr defTabSz="1219170">
              <a:defRPr/>
            </a:lvl1pPr>
          </a:lstStyle>
          <a:p>
            <a:pPr>
              <a:defRPr/>
            </a:pPr>
            <a:endParaRPr lang="es-ES"/>
          </a:p>
        </p:txBody>
      </p:sp>
      <p:sp>
        <p:nvSpPr>
          <p:cNvPr id="6" name="Marcador de número de diapositiva 5">
            <a:extLst>
              <a:ext uri="{FF2B5EF4-FFF2-40B4-BE49-F238E27FC236}">
                <a16:creationId xmlns:a16="http://schemas.microsoft.com/office/drawing/2014/main" id="{34F3E2CE-322E-0A95-76B2-EB351151CEE4}"/>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C0E03EB7-B293-42D1-861E-038E89EDDA3C}" type="slidenum">
              <a:rPr lang="es-ES" altLang="es-PE"/>
              <a:pPr>
                <a:defRPr/>
              </a:pPr>
              <a:t>‹Nº›</a:t>
            </a:fld>
            <a:endParaRPr lang="es-ES" altLang="es-PE"/>
          </a:p>
        </p:txBody>
      </p:sp>
    </p:spTree>
    <p:extLst>
      <p:ext uri="{BB962C8B-B14F-4D97-AF65-F5344CB8AC3E}">
        <p14:creationId xmlns:p14="http://schemas.microsoft.com/office/powerpoint/2010/main" val="2983327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a:extLst>
              <a:ext uri="{FF2B5EF4-FFF2-40B4-BE49-F238E27FC236}">
                <a16:creationId xmlns:a16="http://schemas.microsoft.com/office/drawing/2014/main" id="{F26B48DF-44BA-1D6C-C868-D1679520AD4B}"/>
              </a:ext>
            </a:extLst>
          </p:cNvPr>
          <p:cNvSpPr>
            <a:spLocks noGrp="1"/>
          </p:cNvSpPr>
          <p:nvPr>
            <p:ph type="dt" sz="half" idx="10"/>
          </p:nvPr>
        </p:nvSpPr>
        <p:spPr/>
        <p:txBody>
          <a:bodyPr/>
          <a:lstStyle>
            <a:lvl1pPr defTabSz="1219170">
              <a:defRPr/>
            </a:lvl1pPr>
          </a:lstStyle>
          <a:p>
            <a:pPr>
              <a:defRPr/>
            </a:pPr>
            <a:fld id="{BB0E8143-7243-4A12-AA2A-EE3BC10B413D}" type="datetimeFigureOut">
              <a:rPr lang="es-ES"/>
              <a:pPr>
                <a:defRPr/>
              </a:pPr>
              <a:t>25/06/2026</a:t>
            </a:fld>
            <a:endParaRPr lang="es-ES"/>
          </a:p>
        </p:txBody>
      </p:sp>
      <p:sp>
        <p:nvSpPr>
          <p:cNvPr id="5" name="Marcador de pie de página 4">
            <a:extLst>
              <a:ext uri="{FF2B5EF4-FFF2-40B4-BE49-F238E27FC236}">
                <a16:creationId xmlns:a16="http://schemas.microsoft.com/office/drawing/2014/main" id="{563641E9-29AC-DBDE-EAA5-2CA794487E93}"/>
              </a:ext>
            </a:extLst>
          </p:cNvPr>
          <p:cNvSpPr>
            <a:spLocks noGrp="1"/>
          </p:cNvSpPr>
          <p:nvPr>
            <p:ph type="ftr" sz="quarter" idx="11"/>
          </p:nvPr>
        </p:nvSpPr>
        <p:spPr/>
        <p:txBody>
          <a:bodyPr/>
          <a:lstStyle>
            <a:lvl1pPr defTabSz="1219170">
              <a:defRPr/>
            </a:lvl1pPr>
          </a:lstStyle>
          <a:p>
            <a:pPr>
              <a:defRPr/>
            </a:pPr>
            <a:endParaRPr lang="es-ES"/>
          </a:p>
        </p:txBody>
      </p:sp>
      <p:sp>
        <p:nvSpPr>
          <p:cNvPr id="6" name="Marcador de número de diapositiva 5">
            <a:extLst>
              <a:ext uri="{FF2B5EF4-FFF2-40B4-BE49-F238E27FC236}">
                <a16:creationId xmlns:a16="http://schemas.microsoft.com/office/drawing/2014/main" id="{8FAF7854-813E-6857-9AB0-51C6AA4FA19F}"/>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0FC2F7B-54BF-42F6-A390-C3C2C5461333}" type="slidenum">
              <a:rPr lang="es-ES" altLang="es-PE"/>
              <a:pPr>
                <a:defRPr/>
              </a:pPr>
              <a:t>‹Nº›</a:t>
            </a:fld>
            <a:endParaRPr lang="es-ES" altLang="es-PE"/>
          </a:p>
        </p:txBody>
      </p:sp>
    </p:spTree>
    <p:extLst>
      <p:ext uri="{BB962C8B-B14F-4D97-AF65-F5344CB8AC3E}">
        <p14:creationId xmlns:p14="http://schemas.microsoft.com/office/powerpoint/2010/main" val="1623003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ulo">
    <p:spTree>
      <p:nvGrpSpPr>
        <p:cNvPr id="1" name=""/>
        <p:cNvGrpSpPr/>
        <p:nvPr/>
      </p:nvGrpSpPr>
      <p:grpSpPr>
        <a:xfrm>
          <a:off x="0" y="0"/>
          <a:ext cx="0" cy="0"/>
          <a:chOff x="0" y="0"/>
          <a:chExt cx="0" cy="0"/>
        </a:xfrm>
      </p:grpSpPr>
      <p:sp>
        <p:nvSpPr>
          <p:cNvPr id="2" name="1 Título"/>
          <p:cNvSpPr>
            <a:spLocks noGrp="1"/>
          </p:cNvSpPr>
          <p:nvPr>
            <p:ph type="title"/>
          </p:nvPr>
        </p:nvSpPr>
        <p:spPr>
          <a:xfrm>
            <a:off x="2159563" y="2852936"/>
            <a:ext cx="9916683" cy="1143000"/>
          </a:xfrm>
          <a:prstGeom prst="rect">
            <a:avLst/>
          </a:prstGeom>
        </p:spPr>
        <p:txBody>
          <a:bodyPr anchor="ctr"/>
          <a:lstStyle>
            <a:lvl1pPr algn="just">
              <a:defRPr sz="3200" baseline="0">
                <a:solidFill>
                  <a:schemeClr val="bg1"/>
                </a:solidFill>
              </a:defRPr>
            </a:lvl1pPr>
          </a:lstStyle>
          <a:p>
            <a:r>
              <a:rPr lang="es-ES"/>
              <a:t>Haga clic para modificar el estilo de título del patrón</a:t>
            </a:r>
            <a:endParaRPr lang="es-PE" dirty="0"/>
          </a:p>
        </p:txBody>
      </p:sp>
    </p:spTree>
    <p:extLst>
      <p:ext uri="{BB962C8B-B14F-4D97-AF65-F5344CB8AC3E}">
        <p14:creationId xmlns:p14="http://schemas.microsoft.com/office/powerpoint/2010/main" val="24464039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5333"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s-ES_tradnl"/>
              <a:t>Haga clic para modificar el estilo de texto del patrón</a:t>
            </a:r>
          </a:p>
        </p:txBody>
      </p:sp>
      <p:sp>
        <p:nvSpPr>
          <p:cNvPr id="4" name="Marcador de fecha 3">
            <a:extLst>
              <a:ext uri="{FF2B5EF4-FFF2-40B4-BE49-F238E27FC236}">
                <a16:creationId xmlns:a16="http://schemas.microsoft.com/office/drawing/2014/main" id="{E0A4BDEF-0FC1-5AAB-03A8-07DB92A575BA}"/>
              </a:ext>
            </a:extLst>
          </p:cNvPr>
          <p:cNvSpPr>
            <a:spLocks noGrp="1"/>
          </p:cNvSpPr>
          <p:nvPr>
            <p:ph type="dt" sz="half" idx="10"/>
          </p:nvPr>
        </p:nvSpPr>
        <p:spPr/>
        <p:txBody>
          <a:bodyPr/>
          <a:lstStyle>
            <a:lvl1pPr defTabSz="1219170">
              <a:defRPr/>
            </a:lvl1pPr>
          </a:lstStyle>
          <a:p>
            <a:pPr>
              <a:defRPr/>
            </a:pPr>
            <a:fld id="{C3521DB4-A2B8-4E19-A3C5-0EC706683EC1}" type="datetimeFigureOut">
              <a:rPr lang="es-ES"/>
              <a:pPr>
                <a:defRPr/>
              </a:pPr>
              <a:t>25/06/2026</a:t>
            </a:fld>
            <a:endParaRPr lang="es-ES"/>
          </a:p>
        </p:txBody>
      </p:sp>
      <p:sp>
        <p:nvSpPr>
          <p:cNvPr id="5" name="Marcador de pie de página 4">
            <a:extLst>
              <a:ext uri="{FF2B5EF4-FFF2-40B4-BE49-F238E27FC236}">
                <a16:creationId xmlns:a16="http://schemas.microsoft.com/office/drawing/2014/main" id="{4FA1576B-2652-D72C-716D-B1DE76FAF47A}"/>
              </a:ext>
            </a:extLst>
          </p:cNvPr>
          <p:cNvSpPr>
            <a:spLocks noGrp="1"/>
          </p:cNvSpPr>
          <p:nvPr>
            <p:ph type="ftr" sz="quarter" idx="11"/>
          </p:nvPr>
        </p:nvSpPr>
        <p:spPr/>
        <p:txBody>
          <a:bodyPr/>
          <a:lstStyle>
            <a:lvl1pPr defTabSz="1219170">
              <a:defRPr/>
            </a:lvl1pPr>
          </a:lstStyle>
          <a:p>
            <a:pPr>
              <a:defRPr/>
            </a:pPr>
            <a:endParaRPr lang="es-ES"/>
          </a:p>
        </p:txBody>
      </p:sp>
      <p:sp>
        <p:nvSpPr>
          <p:cNvPr id="6" name="Marcador de número de diapositiva 5">
            <a:extLst>
              <a:ext uri="{FF2B5EF4-FFF2-40B4-BE49-F238E27FC236}">
                <a16:creationId xmlns:a16="http://schemas.microsoft.com/office/drawing/2014/main" id="{2A6F30A1-DB6D-74B0-DAB0-D9E55F0BC6B6}"/>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6988F8E-0916-4DDF-A8E7-D7FC472098EE}" type="slidenum">
              <a:rPr lang="es-ES" altLang="es-PE"/>
              <a:pPr>
                <a:defRPr/>
              </a:pPr>
              <a:t>‹Nº›</a:t>
            </a:fld>
            <a:endParaRPr lang="es-ES" altLang="es-PE"/>
          </a:p>
        </p:txBody>
      </p:sp>
    </p:spTree>
    <p:extLst>
      <p:ext uri="{BB962C8B-B14F-4D97-AF65-F5344CB8AC3E}">
        <p14:creationId xmlns:p14="http://schemas.microsoft.com/office/powerpoint/2010/main" val="2694322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a:extLst>
              <a:ext uri="{FF2B5EF4-FFF2-40B4-BE49-F238E27FC236}">
                <a16:creationId xmlns:a16="http://schemas.microsoft.com/office/drawing/2014/main" id="{8C6EDFBE-F074-D9EE-C931-DE57048FCA4A}"/>
              </a:ext>
            </a:extLst>
          </p:cNvPr>
          <p:cNvSpPr>
            <a:spLocks noGrp="1"/>
          </p:cNvSpPr>
          <p:nvPr>
            <p:ph type="dt" sz="half" idx="10"/>
          </p:nvPr>
        </p:nvSpPr>
        <p:spPr/>
        <p:txBody>
          <a:bodyPr/>
          <a:lstStyle>
            <a:lvl1pPr defTabSz="1219170">
              <a:defRPr/>
            </a:lvl1pPr>
          </a:lstStyle>
          <a:p>
            <a:pPr>
              <a:defRPr/>
            </a:pPr>
            <a:fld id="{4057B4BB-C24A-4DA3-B88A-5B505470616E}" type="datetimeFigureOut">
              <a:rPr lang="es-ES"/>
              <a:pPr>
                <a:defRPr/>
              </a:pPr>
              <a:t>25/06/2026</a:t>
            </a:fld>
            <a:endParaRPr lang="es-ES"/>
          </a:p>
        </p:txBody>
      </p:sp>
      <p:sp>
        <p:nvSpPr>
          <p:cNvPr id="6" name="Marcador de pie de página 5">
            <a:extLst>
              <a:ext uri="{FF2B5EF4-FFF2-40B4-BE49-F238E27FC236}">
                <a16:creationId xmlns:a16="http://schemas.microsoft.com/office/drawing/2014/main" id="{401B376A-5E37-BEEF-5354-F757663B7CCB}"/>
              </a:ext>
            </a:extLst>
          </p:cNvPr>
          <p:cNvSpPr>
            <a:spLocks noGrp="1"/>
          </p:cNvSpPr>
          <p:nvPr>
            <p:ph type="ftr" sz="quarter" idx="11"/>
          </p:nvPr>
        </p:nvSpPr>
        <p:spPr/>
        <p:txBody>
          <a:bodyPr/>
          <a:lstStyle>
            <a:lvl1pPr defTabSz="1219170">
              <a:defRPr/>
            </a:lvl1pPr>
          </a:lstStyle>
          <a:p>
            <a:pPr>
              <a:defRPr/>
            </a:pPr>
            <a:endParaRPr lang="es-ES"/>
          </a:p>
        </p:txBody>
      </p:sp>
      <p:sp>
        <p:nvSpPr>
          <p:cNvPr id="7" name="Marcador de número de diapositiva 6">
            <a:extLst>
              <a:ext uri="{FF2B5EF4-FFF2-40B4-BE49-F238E27FC236}">
                <a16:creationId xmlns:a16="http://schemas.microsoft.com/office/drawing/2014/main" id="{DF0BC3FA-E397-2110-82A0-79489A50849E}"/>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32DAC85-5BCE-4ABD-BEAD-CB4783147CF8}" type="slidenum">
              <a:rPr lang="es-ES" altLang="es-PE"/>
              <a:pPr>
                <a:defRPr/>
              </a:pPr>
              <a:t>‹Nº›</a:t>
            </a:fld>
            <a:endParaRPr lang="es-ES" altLang="es-PE"/>
          </a:p>
        </p:txBody>
      </p:sp>
    </p:spTree>
    <p:extLst>
      <p:ext uri="{BB962C8B-B14F-4D97-AF65-F5344CB8AC3E}">
        <p14:creationId xmlns:p14="http://schemas.microsoft.com/office/powerpoint/2010/main" val="3451643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9"/>
            <a:ext cx="10972800" cy="114300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a:extLst>
              <a:ext uri="{FF2B5EF4-FFF2-40B4-BE49-F238E27FC236}">
                <a16:creationId xmlns:a16="http://schemas.microsoft.com/office/drawing/2014/main" id="{F064F0FE-DB7B-AD17-9EEA-EE0CD3BBF230}"/>
              </a:ext>
            </a:extLst>
          </p:cNvPr>
          <p:cNvSpPr>
            <a:spLocks noGrp="1"/>
          </p:cNvSpPr>
          <p:nvPr>
            <p:ph type="dt" sz="half" idx="10"/>
          </p:nvPr>
        </p:nvSpPr>
        <p:spPr/>
        <p:txBody>
          <a:bodyPr/>
          <a:lstStyle>
            <a:lvl1pPr defTabSz="1219170">
              <a:defRPr/>
            </a:lvl1pPr>
          </a:lstStyle>
          <a:p>
            <a:pPr>
              <a:defRPr/>
            </a:pPr>
            <a:fld id="{D83E5A66-22CC-4C16-9F88-8F475A6DBC66}" type="datetimeFigureOut">
              <a:rPr lang="es-ES"/>
              <a:pPr>
                <a:defRPr/>
              </a:pPr>
              <a:t>25/06/2026</a:t>
            </a:fld>
            <a:endParaRPr lang="es-ES"/>
          </a:p>
        </p:txBody>
      </p:sp>
      <p:sp>
        <p:nvSpPr>
          <p:cNvPr id="8" name="Marcador de pie de página 7">
            <a:extLst>
              <a:ext uri="{FF2B5EF4-FFF2-40B4-BE49-F238E27FC236}">
                <a16:creationId xmlns:a16="http://schemas.microsoft.com/office/drawing/2014/main" id="{4D5914C9-479F-E8AB-E3BF-EFEA8C13D6B5}"/>
              </a:ext>
            </a:extLst>
          </p:cNvPr>
          <p:cNvSpPr>
            <a:spLocks noGrp="1"/>
          </p:cNvSpPr>
          <p:nvPr>
            <p:ph type="ftr" sz="quarter" idx="11"/>
          </p:nvPr>
        </p:nvSpPr>
        <p:spPr/>
        <p:txBody>
          <a:bodyPr/>
          <a:lstStyle>
            <a:lvl1pPr defTabSz="1219170">
              <a:defRPr/>
            </a:lvl1pPr>
          </a:lstStyle>
          <a:p>
            <a:pPr>
              <a:defRPr/>
            </a:pPr>
            <a:endParaRPr lang="es-ES"/>
          </a:p>
        </p:txBody>
      </p:sp>
      <p:sp>
        <p:nvSpPr>
          <p:cNvPr id="9" name="Marcador de número de diapositiva 8">
            <a:extLst>
              <a:ext uri="{FF2B5EF4-FFF2-40B4-BE49-F238E27FC236}">
                <a16:creationId xmlns:a16="http://schemas.microsoft.com/office/drawing/2014/main" id="{2A569C61-E23C-1AFA-A0E6-EE9632CBB582}"/>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07FA4656-4D1E-4C97-B2A4-FA1B930264D1}" type="slidenum">
              <a:rPr lang="es-ES" altLang="es-PE"/>
              <a:pPr>
                <a:defRPr/>
              </a:pPr>
              <a:t>‹Nº›</a:t>
            </a:fld>
            <a:endParaRPr lang="es-ES" altLang="es-PE"/>
          </a:p>
        </p:txBody>
      </p:sp>
    </p:spTree>
    <p:extLst>
      <p:ext uri="{BB962C8B-B14F-4D97-AF65-F5344CB8AC3E}">
        <p14:creationId xmlns:p14="http://schemas.microsoft.com/office/powerpoint/2010/main" val="1373195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a:extLst>
              <a:ext uri="{FF2B5EF4-FFF2-40B4-BE49-F238E27FC236}">
                <a16:creationId xmlns:a16="http://schemas.microsoft.com/office/drawing/2014/main" id="{DB1873E6-F09A-FEFC-4A52-3959D9C84C4B}"/>
              </a:ext>
            </a:extLst>
          </p:cNvPr>
          <p:cNvSpPr>
            <a:spLocks noGrp="1"/>
          </p:cNvSpPr>
          <p:nvPr>
            <p:ph type="dt" sz="half" idx="10"/>
          </p:nvPr>
        </p:nvSpPr>
        <p:spPr/>
        <p:txBody>
          <a:bodyPr/>
          <a:lstStyle>
            <a:lvl1pPr defTabSz="1219170">
              <a:defRPr/>
            </a:lvl1pPr>
          </a:lstStyle>
          <a:p>
            <a:pPr>
              <a:defRPr/>
            </a:pPr>
            <a:fld id="{F6CFFD8A-C813-4F14-9459-C7804296D010}" type="datetimeFigureOut">
              <a:rPr lang="es-ES"/>
              <a:pPr>
                <a:defRPr/>
              </a:pPr>
              <a:t>25/06/2026</a:t>
            </a:fld>
            <a:endParaRPr lang="es-ES"/>
          </a:p>
        </p:txBody>
      </p:sp>
      <p:sp>
        <p:nvSpPr>
          <p:cNvPr id="4" name="Marcador de pie de página 3">
            <a:extLst>
              <a:ext uri="{FF2B5EF4-FFF2-40B4-BE49-F238E27FC236}">
                <a16:creationId xmlns:a16="http://schemas.microsoft.com/office/drawing/2014/main" id="{3A900ABA-A097-38BC-A9B8-35E794D56DA0}"/>
              </a:ext>
            </a:extLst>
          </p:cNvPr>
          <p:cNvSpPr>
            <a:spLocks noGrp="1"/>
          </p:cNvSpPr>
          <p:nvPr>
            <p:ph type="ftr" sz="quarter" idx="11"/>
          </p:nvPr>
        </p:nvSpPr>
        <p:spPr/>
        <p:txBody>
          <a:bodyPr/>
          <a:lstStyle>
            <a:lvl1pPr defTabSz="1219170">
              <a:defRPr/>
            </a:lvl1pPr>
          </a:lstStyle>
          <a:p>
            <a:pPr>
              <a:defRPr/>
            </a:pPr>
            <a:endParaRPr lang="es-ES"/>
          </a:p>
        </p:txBody>
      </p:sp>
      <p:sp>
        <p:nvSpPr>
          <p:cNvPr id="5" name="Marcador de número de diapositiva 4">
            <a:extLst>
              <a:ext uri="{FF2B5EF4-FFF2-40B4-BE49-F238E27FC236}">
                <a16:creationId xmlns:a16="http://schemas.microsoft.com/office/drawing/2014/main" id="{5C185738-6212-7FF1-42D2-9FE968DB8E1B}"/>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0D01C3AF-3BB8-45DD-A2F3-C9F3994CD760}" type="slidenum">
              <a:rPr lang="es-ES" altLang="es-PE"/>
              <a:pPr>
                <a:defRPr/>
              </a:pPr>
              <a:t>‹Nº›</a:t>
            </a:fld>
            <a:endParaRPr lang="es-ES" altLang="es-PE"/>
          </a:p>
        </p:txBody>
      </p:sp>
    </p:spTree>
    <p:extLst>
      <p:ext uri="{BB962C8B-B14F-4D97-AF65-F5344CB8AC3E}">
        <p14:creationId xmlns:p14="http://schemas.microsoft.com/office/powerpoint/2010/main" val="120717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4583796-644B-83A0-6343-9756E4D318AC}"/>
              </a:ext>
            </a:extLst>
          </p:cNvPr>
          <p:cNvSpPr>
            <a:spLocks noGrp="1"/>
          </p:cNvSpPr>
          <p:nvPr>
            <p:ph type="dt" sz="half" idx="10"/>
          </p:nvPr>
        </p:nvSpPr>
        <p:spPr/>
        <p:txBody>
          <a:bodyPr/>
          <a:lstStyle>
            <a:lvl1pPr defTabSz="1219170">
              <a:defRPr/>
            </a:lvl1pPr>
          </a:lstStyle>
          <a:p>
            <a:pPr>
              <a:defRPr/>
            </a:pPr>
            <a:fld id="{54C2A79E-58E0-4867-A431-DCD46D5F2FE9}" type="datetimeFigureOut">
              <a:rPr lang="es-ES"/>
              <a:pPr>
                <a:defRPr/>
              </a:pPr>
              <a:t>25/06/2026</a:t>
            </a:fld>
            <a:endParaRPr lang="es-ES"/>
          </a:p>
        </p:txBody>
      </p:sp>
      <p:sp>
        <p:nvSpPr>
          <p:cNvPr id="3" name="Marcador de pie de página 2">
            <a:extLst>
              <a:ext uri="{FF2B5EF4-FFF2-40B4-BE49-F238E27FC236}">
                <a16:creationId xmlns:a16="http://schemas.microsoft.com/office/drawing/2014/main" id="{FED5D8DF-03A6-C4C5-182E-13A25CBA705E}"/>
              </a:ext>
            </a:extLst>
          </p:cNvPr>
          <p:cNvSpPr>
            <a:spLocks noGrp="1"/>
          </p:cNvSpPr>
          <p:nvPr>
            <p:ph type="ftr" sz="quarter" idx="11"/>
          </p:nvPr>
        </p:nvSpPr>
        <p:spPr/>
        <p:txBody>
          <a:bodyPr/>
          <a:lstStyle>
            <a:lvl1pPr defTabSz="1219170">
              <a:defRPr/>
            </a:lvl1pPr>
          </a:lstStyle>
          <a:p>
            <a:pPr>
              <a:defRPr/>
            </a:pPr>
            <a:endParaRPr lang="es-ES"/>
          </a:p>
        </p:txBody>
      </p:sp>
      <p:sp>
        <p:nvSpPr>
          <p:cNvPr id="4" name="Marcador de número de diapositiva 3">
            <a:extLst>
              <a:ext uri="{FF2B5EF4-FFF2-40B4-BE49-F238E27FC236}">
                <a16:creationId xmlns:a16="http://schemas.microsoft.com/office/drawing/2014/main" id="{2D4DA5DE-2919-63B5-E8D8-9E6D4FBE36AA}"/>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0DDBC3E3-0099-45DB-B3BF-10E546F916DB}" type="slidenum">
              <a:rPr lang="es-ES" altLang="es-PE"/>
              <a:pPr>
                <a:defRPr/>
              </a:pPr>
              <a:t>‹Nº›</a:t>
            </a:fld>
            <a:endParaRPr lang="es-ES" altLang="es-PE"/>
          </a:p>
        </p:txBody>
      </p:sp>
    </p:spTree>
    <p:extLst>
      <p:ext uri="{BB962C8B-B14F-4D97-AF65-F5344CB8AC3E}">
        <p14:creationId xmlns:p14="http://schemas.microsoft.com/office/powerpoint/2010/main" val="38002262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2" y="273049"/>
            <a:ext cx="4011084" cy="1162051"/>
          </a:xfrm>
        </p:spPr>
        <p:txBody>
          <a:bodyPr anchor="b"/>
          <a:lstStyle>
            <a:lvl1pPr algn="l">
              <a:defRPr sz="2667" b="1"/>
            </a:lvl1pPr>
          </a:lstStyle>
          <a:p>
            <a:r>
              <a:rPr lang="es-ES_tradnl"/>
              <a:t>Clic para editar título</a:t>
            </a:r>
            <a:endParaRPr lang="es-ES"/>
          </a:p>
        </p:txBody>
      </p:sp>
      <p:sp>
        <p:nvSpPr>
          <p:cNvPr id="3" name="Marcador de contenido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Haga clic para modificar el estilo de texto del patrón</a:t>
            </a:r>
          </a:p>
        </p:txBody>
      </p:sp>
      <p:sp>
        <p:nvSpPr>
          <p:cNvPr id="5" name="Marcador de fecha 4">
            <a:extLst>
              <a:ext uri="{FF2B5EF4-FFF2-40B4-BE49-F238E27FC236}">
                <a16:creationId xmlns:a16="http://schemas.microsoft.com/office/drawing/2014/main" id="{9EAC1BA2-3F54-357E-AEC9-C715DB4FD410}"/>
              </a:ext>
            </a:extLst>
          </p:cNvPr>
          <p:cNvSpPr>
            <a:spLocks noGrp="1"/>
          </p:cNvSpPr>
          <p:nvPr>
            <p:ph type="dt" sz="half" idx="10"/>
          </p:nvPr>
        </p:nvSpPr>
        <p:spPr/>
        <p:txBody>
          <a:bodyPr/>
          <a:lstStyle>
            <a:lvl1pPr defTabSz="1219170">
              <a:defRPr/>
            </a:lvl1pPr>
          </a:lstStyle>
          <a:p>
            <a:pPr>
              <a:defRPr/>
            </a:pPr>
            <a:fld id="{5C08800B-006F-4CA2-A72D-E9DB16B2B86E}" type="datetimeFigureOut">
              <a:rPr lang="es-ES"/>
              <a:pPr>
                <a:defRPr/>
              </a:pPr>
              <a:t>25/06/2026</a:t>
            </a:fld>
            <a:endParaRPr lang="es-ES"/>
          </a:p>
        </p:txBody>
      </p:sp>
      <p:sp>
        <p:nvSpPr>
          <p:cNvPr id="6" name="Marcador de pie de página 5">
            <a:extLst>
              <a:ext uri="{FF2B5EF4-FFF2-40B4-BE49-F238E27FC236}">
                <a16:creationId xmlns:a16="http://schemas.microsoft.com/office/drawing/2014/main" id="{75D99297-90C3-D09B-D258-71C40CCF4AFB}"/>
              </a:ext>
            </a:extLst>
          </p:cNvPr>
          <p:cNvSpPr>
            <a:spLocks noGrp="1"/>
          </p:cNvSpPr>
          <p:nvPr>
            <p:ph type="ftr" sz="quarter" idx="11"/>
          </p:nvPr>
        </p:nvSpPr>
        <p:spPr/>
        <p:txBody>
          <a:bodyPr/>
          <a:lstStyle>
            <a:lvl1pPr defTabSz="1219170">
              <a:defRPr/>
            </a:lvl1pPr>
          </a:lstStyle>
          <a:p>
            <a:pPr>
              <a:defRPr/>
            </a:pPr>
            <a:endParaRPr lang="es-ES"/>
          </a:p>
        </p:txBody>
      </p:sp>
      <p:sp>
        <p:nvSpPr>
          <p:cNvPr id="7" name="Marcador de número de diapositiva 6">
            <a:extLst>
              <a:ext uri="{FF2B5EF4-FFF2-40B4-BE49-F238E27FC236}">
                <a16:creationId xmlns:a16="http://schemas.microsoft.com/office/drawing/2014/main" id="{138F5E5C-552F-A01E-377E-5407FD875647}"/>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BF906644-1DC4-40CB-9B96-212E073FD92F}" type="slidenum">
              <a:rPr lang="es-ES" altLang="es-PE"/>
              <a:pPr>
                <a:defRPr/>
              </a:pPr>
              <a:t>‹Nº›</a:t>
            </a:fld>
            <a:endParaRPr lang="es-ES" altLang="es-PE"/>
          </a:p>
        </p:txBody>
      </p:sp>
    </p:spTree>
    <p:extLst>
      <p:ext uri="{BB962C8B-B14F-4D97-AF65-F5344CB8AC3E}">
        <p14:creationId xmlns:p14="http://schemas.microsoft.com/office/powerpoint/2010/main" val="37658427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9"/>
          </a:xfrm>
        </p:spPr>
        <p:txBody>
          <a:bodyPr anchor="b"/>
          <a:lstStyle>
            <a:lvl1pPr algn="l">
              <a:defRPr sz="2667"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s-ES" noProof="0"/>
          </a:p>
        </p:txBody>
      </p:sp>
      <p:sp>
        <p:nvSpPr>
          <p:cNvPr id="4" name="Marcador de texto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Haga clic para modificar el estilo de texto del patrón</a:t>
            </a:r>
          </a:p>
        </p:txBody>
      </p:sp>
      <p:sp>
        <p:nvSpPr>
          <p:cNvPr id="5" name="Marcador de fecha 4">
            <a:extLst>
              <a:ext uri="{FF2B5EF4-FFF2-40B4-BE49-F238E27FC236}">
                <a16:creationId xmlns:a16="http://schemas.microsoft.com/office/drawing/2014/main" id="{03430F66-D10B-75EC-2326-94A2D529E916}"/>
              </a:ext>
            </a:extLst>
          </p:cNvPr>
          <p:cNvSpPr>
            <a:spLocks noGrp="1"/>
          </p:cNvSpPr>
          <p:nvPr>
            <p:ph type="dt" sz="half" idx="10"/>
          </p:nvPr>
        </p:nvSpPr>
        <p:spPr/>
        <p:txBody>
          <a:bodyPr/>
          <a:lstStyle>
            <a:lvl1pPr defTabSz="1219170">
              <a:defRPr/>
            </a:lvl1pPr>
          </a:lstStyle>
          <a:p>
            <a:pPr>
              <a:defRPr/>
            </a:pPr>
            <a:fld id="{D797BD01-C6FF-4C70-92E4-EE6782B545F6}" type="datetimeFigureOut">
              <a:rPr lang="es-ES"/>
              <a:pPr>
                <a:defRPr/>
              </a:pPr>
              <a:t>25/06/2026</a:t>
            </a:fld>
            <a:endParaRPr lang="es-ES"/>
          </a:p>
        </p:txBody>
      </p:sp>
      <p:sp>
        <p:nvSpPr>
          <p:cNvPr id="6" name="Marcador de pie de página 5">
            <a:extLst>
              <a:ext uri="{FF2B5EF4-FFF2-40B4-BE49-F238E27FC236}">
                <a16:creationId xmlns:a16="http://schemas.microsoft.com/office/drawing/2014/main" id="{53217CE7-6AEC-77D3-BB07-2C84620C31A0}"/>
              </a:ext>
            </a:extLst>
          </p:cNvPr>
          <p:cNvSpPr>
            <a:spLocks noGrp="1"/>
          </p:cNvSpPr>
          <p:nvPr>
            <p:ph type="ftr" sz="quarter" idx="11"/>
          </p:nvPr>
        </p:nvSpPr>
        <p:spPr/>
        <p:txBody>
          <a:bodyPr/>
          <a:lstStyle>
            <a:lvl1pPr defTabSz="1219170">
              <a:defRPr/>
            </a:lvl1pPr>
          </a:lstStyle>
          <a:p>
            <a:pPr>
              <a:defRPr/>
            </a:pPr>
            <a:endParaRPr lang="es-ES"/>
          </a:p>
        </p:txBody>
      </p:sp>
      <p:sp>
        <p:nvSpPr>
          <p:cNvPr id="7" name="Marcador de número de diapositiva 6">
            <a:extLst>
              <a:ext uri="{FF2B5EF4-FFF2-40B4-BE49-F238E27FC236}">
                <a16:creationId xmlns:a16="http://schemas.microsoft.com/office/drawing/2014/main" id="{C4D09BC1-E76E-5E4D-D6C8-FF84C4576E67}"/>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D213980-EAAA-4A61-A14B-73E55853BBE1}" type="slidenum">
              <a:rPr lang="es-ES" altLang="es-PE"/>
              <a:pPr>
                <a:defRPr/>
              </a:pPr>
              <a:t>‹Nº›</a:t>
            </a:fld>
            <a:endParaRPr lang="es-ES" altLang="es-PE"/>
          </a:p>
        </p:txBody>
      </p:sp>
    </p:spTree>
    <p:extLst>
      <p:ext uri="{BB962C8B-B14F-4D97-AF65-F5344CB8AC3E}">
        <p14:creationId xmlns:p14="http://schemas.microsoft.com/office/powerpoint/2010/main" val="24787378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a:extLst>
              <a:ext uri="{FF2B5EF4-FFF2-40B4-BE49-F238E27FC236}">
                <a16:creationId xmlns:a16="http://schemas.microsoft.com/office/drawing/2014/main" id="{08073A05-1475-EC70-4EA2-7089F019D8FF}"/>
              </a:ext>
            </a:extLst>
          </p:cNvPr>
          <p:cNvSpPr>
            <a:spLocks noGrp="1"/>
          </p:cNvSpPr>
          <p:nvPr>
            <p:ph type="dt" sz="half" idx="10"/>
          </p:nvPr>
        </p:nvSpPr>
        <p:spPr/>
        <p:txBody>
          <a:bodyPr/>
          <a:lstStyle>
            <a:lvl1pPr defTabSz="1219170">
              <a:defRPr/>
            </a:lvl1pPr>
          </a:lstStyle>
          <a:p>
            <a:pPr>
              <a:defRPr/>
            </a:pPr>
            <a:fld id="{C4F1C01F-9A95-48BD-9F5B-58E9339BFB55}" type="datetimeFigureOut">
              <a:rPr lang="es-ES"/>
              <a:pPr>
                <a:defRPr/>
              </a:pPr>
              <a:t>25/06/2026</a:t>
            </a:fld>
            <a:endParaRPr lang="es-ES"/>
          </a:p>
        </p:txBody>
      </p:sp>
      <p:sp>
        <p:nvSpPr>
          <p:cNvPr id="5" name="Marcador de pie de página 4">
            <a:extLst>
              <a:ext uri="{FF2B5EF4-FFF2-40B4-BE49-F238E27FC236}">
                <a16:creationId xmlns:a16="http://schemas.microsoft.com/office/drawing/2014/main" id="{79B6F1BC-74DB-FC3E-C4A4-40CE82D629DA}"/>
              </a:ext>
            </a:extLst>
          </p:cNvPr>
          <p:cNvSpPr>
            <a:spLocks noGrp="1"/>
          </p:cNvSpPr>
          <p:nvPr>
            <p:ph type="ftr" sz="quarter" idx="11"/>
          </p:nvPr>
        </p:nvSpPr>
        <p:spPr/>
        <p:txBody>
          <a:bodyPr/>
          <a:lstStyle>
            <a:lvl1pPr defTabSz="1219170">
              <a:defRPr/>
            </a:lvl1pPr>
          </a:lstStyle>
          <a:p>
            <a:pPr>
              <a:defRPr/>
            </a:pPr>
            <a:endParaRPr lang="es-ES"/>
          </a:p>
        </p:txBody>
      </p:sp>
      <p:sp>
        <p:nvSpPr>
          <p:cNvPr id="6" name="Marcador de número de diapositiva 5">
            <a:extLst>
              <a:ext uri="{FF2B5EF4-FFF2-40B4-BE49-F238E27FC236}">
                <a16:creationId xmlns:a16="http://schemas.microsoft.com/office/drawing/2014/main" id="{FD5E2030-28A2-F08A-47A8-1C5D3D50089E}"/>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0714ECC7-0841-4D00-96E2-F79F3B860B13}" type="slidenum">
              <a:rPr lang="es-ES" altLang="es-PE"/>
              <a:pPr>
                <a:defRPr/>
              </a:pPr>
              <a:t>‹Nº›</a:t>
            </a:fld>
            <a:endParaRPr lang="es-ES" altLang="es-PE"/>
          </a:p>
        </p:txBody>
      </p:sp>
    </p:spTree>
    <p:extLst>
      <p:ext uri="{BB962C8B-B14F-4D97-AF65-F5344CB8AC3E}">
        <p14:creationId xmlns:p14="http://schemas.microsoft.com/office/powerpoint/2010/main" val="4008423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06375"/>
            <a:ext cx="2743200" cy="4387851"/>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06375"/>
            <a:ext cx="8026400" cy="4387851"/>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a:extLst>
              <a:ext uri="{FF2B5EF4-FFF2-40B4-BE49-F238E27FC236}">
                <a16:creationId xmlns:a16="http://schemas.microsoft.com/office/drawing/2014/main" id="{7A1E9DD0-35BF-EE1C-3009-9857611B0061}"/>
              </a:ext>
            </a:extLst>
          </p:cNvPr>
          <p:cNvSpPr>
            <a:spLocks noGrp="1"/>
          </p:cNvSpPr>
          <p:nvPr>
            <p:ph type="dt" sz="half" idx="10"/>
          </p:nvPr>
        </p:nvSpPr>
        <p:spPr/>
        <p:txBody>
          <a:bodyPr/>
          <a:lstStyle>
            <a:lvl1pPr defTabSz="1219170">
              <a:defRPr/>
            </a:lvl1pPr>
          </a:lstStyle>
          <a:p>
            <a:pPr>
              <a:defRPr/>
            </a:pPr>
            <a:fld id="{7FAFE84E-F904-445A-B400-2929A521FA35}" type="datetimeFigureOut">
              <a:rPr lang="es-ES"/>
              <a:pPr>
                <a:defRPr/>
              </a:pPr>
              <a:t>25/06/2026</a:t>
            </a:fld>
            <a:endParaRPr lang="es-ES"/>
          </a:p>
        </p:txBody>
      </p:sp>
      <p:sp>
        <p:nvSpPr>
          <p:cNvPr id="5" name="Marcador de pie de página 4">
            <a:extLst>
              <a:ext uri="{FF2B5EF4-FFF2-40B4-BE49-F238E27FC236}">
                <a16:creationId xmlns:a16="http://schemas.microsoft.com/office/drawing/2014/main" id="{8C78E0F2-337C-3C1C-4C37-FCB9B8B839A4}"/>
              </a:ext>
            </a:extLst>
          </p:cNvPr>
          <p:cNvSpPr>
            <a:spLocks noGrp="1"/>
          </p:cNvSpPr>
          <p:nvPr>
            <p:ph type="ftr" sz="quarter" idx="11"/>
          </p:nvPr>
        </p:nvSpPr>
        <p:spPr/>
        <p:txBody>
          <a:bodyPr/>
          <a:lstStyle>
            <a:lvl1pPr defTabSz="1219170">
              <a:defRPr/>
            </a:lvl1pPr>
          </a:lstStyle>
          <a:p>
            <a:pPr>
              <a:defRPr/>
            </a:pPr>
            <a:endParaRPr lang="es-ES"/>
          </a:p>
        </p:txBody>
      </p:sp>
      <p:sp>
        <p:nvSpPr>
          <p:cNvPr id="6" name="Marcador de número de diapositiva 5">
            <a:extLst>
              <a:ext uri="{FF2B5EF4-FFF2-40B4-BE49-F238E27FC236}">
                <a16:creationId xmlns:a16="http://schemas.microsoft.com/office/drawing/2014/main" id="{7AC62FF3-78B9-C332-48F5-BC476EF645B3}"/>
              </a:ext>
            </a:extLst>
          </p:cNvPr>
          <p:cNvSpPr>
            <a:spLocks noGrp="1"/>
          </p:cNvSpPr>
          <p:nvPr>
            <p:ph type="sldNum" sz="quarter" idx="12"/>
          </p:nvPr>
        </p:nvSpPr>
        <p:spPr>
          <a:xfrm>
            <a:off x="11582400" y="6373813"/>
            <a:ext cx="490538"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F92E6FF8-569A-40D2-A99E-74B2381D64CC}" type="slidenum">
              <a:rPr lang="es-ES" altLang="es-PE"/>
              <a:pPr>
                <a:defRPr/>
              </a:pPr>
              <a:t>‹Nº›</a:t>
            </a:fld>
            <a:endParaRPr lang="es-ES" altLang="es-PE"/>
          </a:p>
        </p:txBody>
      </p:sp>
    </p:spTree>
    <p:extLst>
      <p:ext uri="{BB962C8B-B14F-4D97-AF65-F5344CB8AC3E}">
        <p14:creationId xmlns:p14="http://schemas.microsoft.com/office/powerpoint/2010/main" val="1170684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Subtitulo">
    <p:spTree>
      <p:nvGrpSpPr>
        <p:cNvPr id="1" name=""/>
        <p:cNvGrpSpPr/>
        <p:nvPr/>
      </p:nvGrpSpPr>
      <p:grpSpPr>
        <a:xfrm>
          <a:off x="0" y="0"/>
          <a:ext cx="0" cy="0"/>
          <a:chOff x="0" y="0"/>
          <a:chExt cx="0" cy="0"/>
        </a:xfrm>
      </p:grpSpPr>
      <p:sp>
        <p:nvSpPr>
          <p:cNvPr id="2" name="1 Título"/>
          <p:cNvSpPr>
            <a:spLocks noGrp="1"/>
          </p:cNvSpPr>
          <p:nvPr>
            <p:ph type="title"/>
          </p:nvPr>
        </p:nvSpPr>
        <p:spPr>
          <a:xfrm>
            <a:off x="2159564" y="2852936"/>
            <a:ext cx="9916683" cy="1143000"/>
          </a:xfrm>
          <a:prstGeom prst="rect">
            <a:avLst/>
          </a:prstGeom>
        </p:spPr>
        <p:txBody>
          <a:bodyPr/>
          <a:lstStyle>
            <a:lvl1pPr algn="just">
              <a:defRPr sz="3200" baseline="0">
                <a:solidFill>
                  <a:schemeClr val="bg1"/>
                </a:solidFill>
              </a:defRPr>
            </a:lvl1pPr>
          </a:lstStyle>
          <a:p>
            <a:r>
              <a:rPr lang="es-ES"/>
              <a:t>Haga clic para modificar el estilo de título del patrón</a:t>
            </a:r>
            <a:endParaRPr lang="es-PE" dirty="0"/>
          </a:p>
        </p:txBody>
      </p:sp>
    </p:spTree>
    <p:extLst>
      <p:ext uri="{BB962C8B-B14F-4D97-AF65-F5344CB8AC3E}">
        <p14:creationId xmlns:p14="http://schemas.microsoft.com/office/powerpoint/2010/main" val="116652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sp>
        <p:nvSpPr>
          <p:cNvPr id="4" name="1 Título"/>
          <p:cNvSpPr>
            <a:spLocks noGrp="1"/>
          </p:cNvSpPr>
          <p:nvPr>
            <p:ph type="title"/>
          </p:nvPr>
        </p:nvSpPr>
        <p:spPr>
          <a:xfrm>
            <a:off x="143339" y="68627"/>
            <a:ext cx="9916683" cy="672075"/>
          </a:xfrm>
          <a:prstGeom prst="rect">
            <a:avLst/>
          </a:prstGeom>
        </p:spPr>
        <p:txBody>
          <a:bodyPr anchor="ctr"/>
          <a:lstStyle>
            <a:lvl1pPr algn="just">
              <a:defRPr sz="2667" baseline="0">
                <a:solidFill>
                  <a:schemeClr val="bg1"/>
                </a:solidFill>
              </a:defRPr>
            </a:lvl1pPr>
          </a:lstStyle>
          <a:p>
            <a:r>
              <a:rPr lang="es-ES"/>
              <a:t>Haga clic para modificar el estilo de título del patrón</a:t>
            </a:r>
            <a:endParaRPr lang="es-PE" dirty="0"/>
          </a:p>
        </p:txBody>
      </p:sp>
      <p:sp>
        <p:nvSpPr>
          <p:cNvPr id="6" name="5 Marcador de contenido"/>
          <p:cNvSpPr>
            <a:spLocks noGrp="1"/>
          </p:cNvSpPr>
          <p:nvPr>
            <p:ph sz="quarter" idx="10"/>
          </p:nvPr>
        </p:nvSpPr>
        <p:spPr>
          <a:xfrm>
            <a:off x="383118" y="1028700"/>
            <a:ext cx="11425767" cy="4800600"/>
          </a:xfrm>
          <a:prstGeom prst="rect">
            <a:avLst/>
          </a:prstGeom>
        </p:spPr>
        <p:txBody>
          <a:bodyPr/>
          <a:lstStyle>
            <a:lvl1pPr marL="457189" indent="-457189">
              <a:buClr>
                <a:schemeClr val="accent1"/>
              </a:buClr>
              <a:buFont typeface="Arial" panose="020B0604020202020204" pitchFamily="34" charset="0"/>
              <a:buChar char="•"/>
              <a:defRPr sz="2133">
                <a:solidFill>
                  <a:srgbClr val="0070C0"/>
                </a:solidFill>
              </a:defRPr>
            </a:lvl1pPr>
            <a:lvl2pPr marL="990575" indent="-380990">
              <a:buClr>
                <a:schemeClr val="accent1"/>
              </a:buClr>
              <a:buFont typeface="Museo Sans 500" pitchFamily="50" charset="0"/>
              <a:buChar char="–"/>
              <a:defRPr sz="2133">
                <a:solidFill>
                  <a:srgbClr val="0070C0"/>
                </a:solidFill>
              </a:defRPr>
            </a:lvl2pPr>
            <a:lvl3pPr marL="1523962" indent="-304792">
              <a:buFont typeface="Arial" panose="020B0604020202020204" pitchFamily="34" charset="0"/>
              <a:buChar char="•"/>
              <a:defRPr sz="2133">
                <a:solidFill>
                  <a:srgbClr val="0070C0"/>
                </a:solidFill>
              </a:defRPr>
            </a:lvl3pPr>
            <a:lvl4pPr marL="2133547" indent="-304792">
              <a:buFont typeface="Arial" panose="020B0604020202020204" pitchFamily="34" charset="0"/>
              <a:buChar char="•"/>
              <a:defRPr sz="2133">
                <a:solidFill>
                  <a:srgbClr val="0070C0"/>
                </a:solidFill>
              </a:defRPr>
            </a:lvl4pPr>
            <a:lvl5pPr marL="2743131" indent="-304792">
              <a:buFont typeface="Arial" panose="020B0604020202020204" pitchFamily="34" charset="0"/>
              <a:buChar char="•"/>
              <a:defRPr sz="2133">
                <a:solidFill>
                  <a:srgbClr val="0070C0"/>
                </a:solidFill>
              </a:defRPr>
            </a:lvl5pPr>
          </a:lstStyle>
          <a:p>
            <a:pPr lvl="0"/>
            <a:r>
              <a:rPr lang="es-ES"/>
              <a:t>Haga clic para modificar el estilo de texto del patrón</a:t>
            </a:r>
          </a:p>
          <a:p>
            <a:pPr lvl="1"/>
            <a:r>
              <a:rPr lang="es-ES"/>
              <a:t>Segundo nivel</a:t>
            </a:r>
          </a:p>
        </p:txBody>
      </p:sp>
      <p:sp>
        <p:nvSpPr>
          <p:cNvPr id="2" name="Marcador de número de diapositiva 5">
            <a:extLst>
              <a:ext uri="{FF2B5EF4-FFF2-40B4-BE49-F238E27FC236}">
                <a16:creationId xmlns:a16="http://schemas.microsoft.com/office/drawing/2014/main" id="{D0A0B2D9-1B25-01A2-F016-06F3C436BE16}"/>
              </a:ext>
            </a:extLst>
          </p:cNvPr>
          <p:cNvSpPr>
            <a:spLocks noGrp="1"/>
          </p:cNvSpPr>
          <p:nvPr>
            <p:ph type="sldNum" sz="quarter" idx="11"/>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defRPr>
            </a:lvl1pPr>
          </a:lstStyle>
          <a:p>
            <a:pPr>
              <a:defRPr/>
            </a:pPr>
            <a:fld id="{2D52F101-80CA-49B6-8748-9490B7CE5728}" type="slidenum">
              <a:rPr lang="es-ES" altLang="es-PE"/>
              <a:pPr>
                <a:defRPr/>
              </a:pPr>
              <a:t>‹Nº›</a:t>
            </a:fld>
            <a:endParaRPr lang="es-ES" altLang="es-PE"/>
          </a:p>
        </p:txBody>
      </p:sp>
    </p:spTree>
    <p:extLst>
      <p:ext uri="{BB962C8B-B14F-4D97-AF65-F5344CB8AC3E}">
        <p14:creationId xmlns:p14="http://schemas.microsoft.com/office/powerpoint/2010/main" val="734873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Indice">
    <p:spTree>
      <p:nvGrpSpPr>
        <p:cNvPr id="1" name=""/>
        <p:cNvGrpSpPr/>
        <p:nvPr/>
      </p:nvGrpSpPr>
      <p:grpSpPr>
        <a:xfrm>
          <a:off x="0" y="0"/>
          <a:ext cx="0" cy="0"/>
          <a:chOff x="0" y="0"/>
          <a:chExt cx="0" cy="0"/>
        </a:xfrm>
      </p:grpSpPr>
      <p:sp>
        <p:nvSpPr>
          <p:cNvPr id="4" name="3 Marcador de texto"/>
          <p:cNvSpPr>
            <a:spLocks noGrp="1"/>
          </p:cNvSpPr>
          <p:nvPr>
            <p:ph type="body" sz="quarter" idx="10"/>
          </p:nvPr>
        </p:nvSpPr>
        <p:spPr>
          <a:xfrm>
            <a:off x="814919" y="1604435"/>
            <a:ext cx="4320116" cy="4129617"/>
          </a:xfrm>
          <a:prstGeom prst="rect">
            <a:avLst/>
          </a:prstGeom>
        </p:spPr>
        <p:txBody>
          <a:bodyPr/>
          <a:lstStyle>
            <a:lvl1pPr>
              <a:defRPr sz="2667" baseline="0">
                <a:solidFill>
                  <a:schemeClr val="bg1"/>
                </a:solidFill>
              </a:defRPr>
            </a:lvl1pPr>
          </a:lstStyle>
          <a:p>
            <a:pPr lvl="0"/>
            <a:r>
              <a:rPr lang="es-ES"/>
              <a:t>Haga clic para modificar los estilos de texto del patrón</a:t>
            </a:r>
          </a:p>
        </p:txBody>
      </p:sp>
    </p:spTree>
    <p:extLst>
      <p:ext uri="{BB962C8B-B14F-4D97-AF65-F5344CB8AC3E}">
        <p14:creationId xmlns:p14="http://schemas.microsoft.com/office/powerpoint/2010/main" val="22619262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Subtitulo">
    <p:spTree>
      <p:nvGrpSpPr>
        <p:cNvPr id="1" name=""/>
        <p:cNvGrpSpPr/>
        <p:nvPr/>
      </p:nvGrpSpPr>
      <p:grpSpPr>
        <a:xfrm>
          <a:off x="0" y="0"/>
          <a:ext cx="0" cy="0"/>
          <a:chOff x="0" y="0"/>
          <a:chExt cx="0" cy="0"/>
        </a:xfrm>
      </p:grpSpPr>
      <p:sp>
        <p:nvSpPr>
          <p:cNvPr id="2" name="1 Título"/>
          <p:cNvSpPr>
            <a:spLocks noGrp="1"/>
          </p:cNvSpPr>
          <p:nvPr>
            <p:ph type="title"/>
          </p:nvPr>
        </p:nvSpPr>
        <p:spPr>
          <a:xfrm>
            <a:off x="2159564" y="2852936"/>
            <a:ext cx="9916683" cy="1143000"/>
          </a:xfrm>
          <a:prstGeom prst="rect">
            <a:avLst/>
          </a:prstGeom>
        </p:spPr>
        <p:txBody>
          <a:bodyPr/>
          <a:lstStyle>
            <a:lvl1pPr algn="just">
              <a:defRPr sz="3200" baseline="0">
                <a:solidFill>
                  <a:schemeClr val="bg1"/>
                </a:solidFill>
              </a:defRPr>
            </a:lvl1pPr>
          </a:lstStyle>
          <a:p>
            <a:r>
              <a:rPr lang="es-ES"/>
              <a:t>Haga clic para modificar el estilo de título del patrón</a:t>
            </a:r>
            <a:endParaRPr lang="es-PE" dirty="0"/>
          </a:p>
        </p:txBody>
      </p:sp>
    </p:spTree>
    <p:extLst>
      <p:ext uri="{BB962C8B-B14F-4D97-AF65-F5344CB8AC3E}">
        <p14:creationId xmlns:p14="http://schemas.microsoft.com/office/powerpoint/2010/main" val="31305359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Indice">
    <p:spTree>
      <p:nvGrpSpPr>
        <p:cNvPr id="1" name=""/>
        <p:cNvGrpSpPr/>
        <p:nvPr/>
      </p:nvGrpSpPr>
      <p:grpSpPr>
        <a:xfrm>
          <a:off x="0" y="0"/>
          <a:ext cx="0" cy="0"/>
          <a:chOff x="0" y="0"/>
          <a:chExt cx="0" cy="0"/>
        </a:xfrm>
      </p:grpSpPr>
      <p:sp>
        <p:nvSpPr>
          <p:cNvPr id="4" name="3 Marcador de texto"/>
          <p:cNvSpPr>
            <a:spLocks noGrp="1"/>
          </p:cNvSpPr>
          <p:nvPr>
            <p:ph type="body" sz="quarter" idx="10"/>
          </p:nvPr>
        </p:nvSpPr>
        <p:spPr>
          <a:xfrm>
            <a:off x="814919" y="1604435"/>
            <a:ext cx="4320116" cy="4129617"/>
          </a:xfrm>
          <a:prstGeom prst="rect">
            <a:avLst/>
          </a:prstGeom>
        </p:spPr>
        <p:txBody>
          <a:bodyPr/>
          <a:lstStyle>
            <a:lvl1pPr>
              <a:defRPr sz="2667" baseline="0">
                <a:solidFill>
                  <a:schemeClr val="bg1"/>
                </a:solidFill>
              </a:defRPr>
            </a:lvl1pPr>
          </a:lstStyle>
          <a:p>
            <a:pPr lvl="0"/>
            <a:r>
              <a:rPr lang="es-ES"/>
              <a:t>Haga clic para modificar los estilos de texto del patrón</a:t>
            </a:r>
          </a:p>
        </p:txBody>
      </p:sp>
      <p:sp>
        <p:nvSpPr>
          <p:cNvPr id="2" name="Marcador de número de diapositiva 5">
            <a:extLst>
              <a:ext uri="{FF2B5EF4-FFF2-40B4-BE49-F238E27FC236}">
                <a16:creationId xmlns:a16="http://schemas.microsoft.com/office/drawing/2014/main" id="{64FF96D3-F3EA-FF27-2CB7-88BBD1A0E556}"/>
              </a:ext>
            </a:extLst>
          </p:cNvPr>
          <p:cNvSpPr>
            <a:spLocks noGrp="1"/>
          </p:cNvSpPr>
          <p:nvPr>
            <p:ph type="sldNum" sz="quarter" idx="11"/>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8BF10FC5-1D67-4667-A24A-97D42A5AFAC4}" type="slidenum">
              <a:rPr lang="es-ES" altLang="es-PE"/>
              <a:pPr>
                <a:defRPr/>
              </a:pPr>
              <a:t>‹Nº›</a:t>
            </a:fld>
            <a:endParaRPr lang="es-ES" altLang="es-PE"/>
          </a:p>
        </p:txBody>
      </p:sp>
    </p:spTree>
    <p:extLst>
      <p:ext uri="{BB962C8B-B14F-4D97-AF65-F5344CB8AC3E}">
        <p14:creationId xmlns:p14="http://schemas.microsoft.com/office/powerpoint/2010/main" val="3212083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Indice">
    <p:spTree>
      <p:nvGrpSpPr>
        <p:cNvPr id="1" name=""/>
        <p:cNvGrpSpPr/>
        <p:nvPr/>
      </p:nvGrpSpPr>
      <p:grpSpPr>
        <a:xfrm>
          <a:off x="0" y="0"/>
          <a:ext cx="0" cy="0"/>
          <a:chOff x="0" y="0"/>
          <a:chExt cx="0" cy="0"/>
        </a:xfrm>
      </p:grpSpPr>
      <p:sp>
        <p:nvSpPr>
          <p:cNvPr id="4" name="3 Marcador de texto"/>
          <p:cNvSpPr>
            <a:spLocks noGrp="1"/>
          </p:cNvSpPr>
          <p:nvPr>
            <p:ph type="body" sz="quarter" idx="10"/>
          </p:nvPr>
        </p:nvSpPr>
        <p:spPr>
          <a:xfrm>
            <a:off x="814919" y="1604435"/>
            <a:ext cx="4320116" cy="4129617"/>
          </a:xfrm>
          <a:prstGeom prst="rect">
            <a:avLst/>
          </a:prstGeom>
        </p:spPr>
        <p:txBody>
          <a:bodyPr/>
          <a:lstStyle>
            <a:lvl1pPr>
              <a:defRPr sz="2667" baseline="0">
                <a:solidFill>
                  <a:schemeClr val="bg1"/>
                </a:solidFill>
              </a:defRPr>
            </a:lvl1pPr>
          </a:lstStyle>
          <a:p>
            <a:pPr lvl="0"/>
            <a:r>
              <a:rPr lang="es-ES"/>
              <a:t>Haga clic para modificar los estilos de texto del patrón</a:t>
            </a:r>
          </a:p>
        </p:txBody>
      </p:sp>
      <p:sp>
        <p:nvSpPr>
          <p:cNvPr id="2" name="Marcador de número de diapositiva 5">
            <a:extLst>
              <a:ext uri="{FF2B5EF4-FFF2-40B4-BE49-F238E27FC236}">
                <a16:creationId xmlns:a16="http://schemas.microsoft.com/office/drawing/2014/main" id="{E973D723-6461-6107-056A-EF3762F4CD4A}"/>
              </a:ext>
            </a:extLst>
          </p:cNvPr>
          <p:cNvSpPr>
            <a:spLocks noGrp="1"/>
          </p:cNvSpPr>
          <p:nvPr>
            <p:ph type="sldNum" sz="quarter" idx="11"/>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EAC63C13-D664-477E-803A-7337B55B3C78}" type="slidenum">
              <a:rPr lang="es-ES" altLang="es-PE"/>
              <a:pPr>
                <a:defRPr/>
              </a:pPr>
              <a:t>‹Nº›</a:t>
            </a:fld>
            <a:endParaRPr lang="es-ES" altLang="es-PE"/>
          </a:p>
        </p:txBody>
      </p:sp>
    </p:spTree>
    <p:extLst>
      <p:ext uri="{BB962C8B-B14F-4D97-AF65-F5344CB8AC3E}">
        <p14:creationId xmlns:p14="http://schemas.microsoft.com/office/powerpoint/2010/main" val="16909061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ortada Principal">
    <p:spTree>
      <p:nvGrpSpPr>
        <p:cNvPr id="1" name=""/>
        <p:cNvGrpSpPr/>
        <p:nvPr/>
      </p:nvGrpSpPr>
      <p:grpSpPr>
        <a:xfrm>
          <a:off x="0" y="0"/>
          <a:ext cx="0" cy="0"/>
          <a:chOff x="0" y="0"/>
          <a:chExt cx="0" cy="0"/>
        </a:xfrm>
      </p:grpSpPr>
      <p:sp>
        <p:nvSpPr>
          <p:cNvPr id="2" name="Marcador de número de diapositiva 5">
            <a:extLst>
              <a:ext uri="{FF2B5EF4-FFF2-40B4-BE49-F238E27FC236}">
                <a16:creationId xmlns:a16="http://schemas.microsoft.com/office/drawing/2014/main" id="{02855670-A4B9-140C-43F7-D71E62C2A411}"/>
              </a:ext>
            </a:extLst>
          </p:cNvPr>
          <p:cNvSpPr>
            <a:spLocks noGrp="1"/>
          </p:cNvSpPr>
          <p:nvPr>
            <p:ph type="sldNum" sz="quarter" idx="10"/>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E2816624-BADB-4369-AFE0-62ACFE02AA8B}" type="slidenum">
              <a:rPr lang="es-ES" altLang="es-PE"/>
              <a:pPr>
                <a:defRPr/>
              </a:pPr>
              <a:t>‹Nº›</a:t>
            </a:fld>
            <a:endParaRPr lang="es-ES" altLang="es-PE"/>
          </a:p>
        </p:txBody>
      </p:sp>
    </p:spTree>
    <p:extLst>
      <p:ext uri="{BB962C8B-B14F-4D97-AF65-F5344CB8AC3E}">
        <p14:creationId xmlns:p14="http://schemas.microsoft.com/office/powerpoint/2010/main" val="27236769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Indice">
    <p:spTree>
      <p:nvGrpSpPr>
        <p:cNvPr id="1" name=""/>
        <p:cNvGrpSpPr/>
        <p:nvPr/>
      </p:nvGrpSpPr>
      <p:grpSpPr>
        <a:xfrm>
          <a:off x="0" y="0"/>
          <a:ext cx="0" cy="0"/>
          <a:chOff x="0" y="0"/>
          <a:chExt cx="0" cy="0"/>
        </a:xfrm>
      </p:grpSpPr>
      <p:sp>
        <p:nvSpPr>
          <p:cNvPr id="4" name="3 Marcador de texto"/>
          <p:cNvSpPr>
            <a:spLocks noGrp="1"/>
          </p:cNvSpPr>
          <p:nvPr>
            <p:ph type="body" sz="quarter" idx="10"/>
          </p:nvPr>
        </p:nvSpPr>
        <p:spPr>
          <a:xfrm>
            <a:off x="814918" y="1604434"/>
            <a:ext cx="4320116" cy="4129617"/>
          </a:xfrm>
          <a:prstGeom prst="rect">
            <a:avLst/>
          </a:prstGeom>
        </p:spPr>
        <p:txBody>
          <a:bodyPr/>
          <a:lstStyle>
            <a:lvl1pPr>
              <a:defRPr sz="2667" baseline="0">
                <a:solidFill>
                  <a:schemeClr val="bg1"/>
                </a:solidFill>
              </a:defRPr>
            </a:lvl1pPr>
          </a:lstStyle>
          <a:p>
            <a:pPr lvl="0"/>
            <a:r>
              <a:rPr lang="es-ES"/>
              <a:t>Haga clic para modificar los estilos de texto del patrón</a:t>
            </a:r>
          </a:p>
        </p:txBody>
      </p:sp>
      <p:sp>
        <p:nvSpPr>
          <p:cNvPr id="2" name="Marcador de número de diapositiva 5">
            <a:extLst>
              <a:ext uri="{FF2B5EF4-FFF2-40B4-BE49-F238E27FC236}">
                <a16:creationId xmlns:a16="http://schemas.microsoft.com/office/drawing/2014/main" id="{8B050404-D7FC-2096-D96E-4C8658FD1251}"/>
              </a:ext>
            </a:extLst>
          </p:cNvPr>
          <p:cNvSpPr>
            <a:spLocks noGrp="1"/>
          </p:cNvSpPr>
          <p:nvPr>
            <p:ph type="sldNum" sz="quarter" idx="11"/>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878457EC-BC33-43F3-82E2-E5074C3C4D67}" type="slidenum">
              <a:rPr lang="es-ES" altLang="es-PE"/>
              <a:pPr>
                <a:defRPr/>
              </a:pPr>
              <a:t>‹Nº›</a:t>
            </a:fld>
            <a:endParaRPr lang="es-ES" altLang="es-PE"/>
          </a:p>
        </p:txBody>
      </p:sp>
    </p:spTree>
    <p:extLst>
      <p:ext uri="{BB962C8B-B14F-4D97-AF65-F5344CB8AC3E}">
        <p14:creationId xmlns:p14="http://schemas.microsoft.com/office/powerpoint/2010/main" val="24476918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ub titulos">
    <p:spTree>
      <p:nvGrpSpPr>
        <p:cNvPr id="1" name=""/>
        <p:cNvGrpSpPr/>
        <p:nvPr/>
      </p:nvGrpSpPr>
      <p:grpSpPr>
        <a:xfrm>
          <a:off x="0" y="0"/>
          <a:ext cx="0" cy="0"/>
          <a:chOff x="0" y="0"/>
          <a:chExt cx="0" cy="0"/>
        </a:xfrm>
      </p:grpSpPr>
      <p:sp>
        <p:nvSpPr>
          <p:cNvPr id="3" name="2 Título"/>
          <p:cNvSpPr>
            <a:spLocks noGrp="1"/>
          </p:cNvSpPr>
          <p:nvPr>
            <p:ph type="title"/>
          </p:nvPr>
        </p:nvSpPr>
        <p:spPr>
          <a:xfrm>
            <a:off x="2063552" y="2852936"/>
            <a:ext cx="10012693" cy="1143000"/>
          </a:xfrm>
          <a:prstGeom prst="rect">
            <a:avLst/>
          </a:prstGeom>
        </p:spPr>
        <p:txBody>
          <a:bodyPr/>
          <a:lstStyle>
            <a:lvl1pPr algn="just">
              <a:defRPr sz="3733">
                <a:solidFill>
                  <a:schemeClr val="bg1"/>
                </a:solidFill>
                <a:latin typeface="Museo Sans 500" pitchFamily="50" charset="0"/>
              </a:defRPr>
            </a:lvl1pPr>
          </a:lstStyle>
          <a:p>
            <a:r>
              <a:rPr lang="es-ES" dirty="0"/>
              <a:t>Haga clic para modificar el estilo de título del patrón</a:t>
            </a:r>
            <a:endParaRPr lang="es-PE" dirty="0"/>
          </a:p>
        </p:txBody>
      </p:sp>
      <p:sp>
        <p:nvSpPr>
          <p:cNvPr id="2" name="Marcador de número de diapositiva 5">
            <a:extLst>
              <a:ext uri="{FF2B5EF4-FFF2-40B4-BE49-F238E27FC236}">
                <a16:creationId xmlns:a16="http://schemas.microsoft.com/office/drawing/2014/main" id="{1BC8C697-3BCD-9ABF-D56E-B408D13E4A0C}"/>
              </a:ext>
            </a:extLst>
          </p:cNvPr>
          <p:cNvSpPr>
            <a:spLocks noGrp="1"/>
          </p:cNvSpPr>
          <p:nvPr>
            <p:ph type="sldNum" sz="quarter" idx="10"/>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12304716-47BE-48E8-893A-0FA90A6D0AD0}" type="slidenum">
              <a:rPr lang="es-ES" altLang="es-PE"/>
              <a:pPr>
                <a:defRPr/>
              </a:pPr>
              <a:t>‹Nº›</a:t>
            </a:fld>
            <a:endParaRPr lang="es-ES" altLang="es-PE"/>
          </a:p>
        </p:txBody>
      </p:sp>
    </p:spTree>
    <p:extLst>
      <p:ext uri="{BB962C8B-B14F-4D97-AF65-F5344CB8AC3E}">
        <p14:creationId xmlns:p14="http://schemas.microsoft.com/office/powerpoint/2010/main" val="14428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ido">
    <p:spTree>
      <p:nvGrpSpPr>
        <p:cNvPr id="1" name=""/>
        <p:cNvGrpSpPr/>
        <p:nvPr/>
      </p:nvGrpSpPr>
      <p:grpSpPr>
        <a:xfrm>
          <a:off x="0" y="0"/>
          <a:ext cx="0" cy="0"/>
          <a:chOff x="0" y="0"/>
          <a:chExt cx="0" cy="0"/>
        </a:xfrm>
      </p:grpSpPr>
      <p:sp>
        <p:nvSpPr>
          <p:cNvPr id="3" name="2 Título"/>
          <p:cNvSpPr>
            <a:spLocks noGrp="1"/>
          </p:cNvSpPr>
          <p:nvPr>
            <p:ph type="title"/>
          </p:nvPr>
        </p:nvSpPr>
        <p:spPr>
          <a:xfrm>
            <a:off x="143339" y="68627"/>
            <a:ext cx="10972800" cy="672075"/>
          </a:xfrm>
          <a:prstGeom prst="rect">
            <a:avLst/>
          </a:prstGeom>
        </p:spPr>
        <p:txBody>
          <a:bodyPr/>
          <a:lstStyle>
            <a:lvl1pPr algn="just">
              <a:defRPr sz="3200">
                <a:solidFill>
                  <a:schemeClr val="bg1"/>
                </a:solidFill>
                <a:latin typeface="Museo Sans 500" pitchFamily="50" charset="0"/>
              </a:defRPr>
            </a:lvl1pPr>
          </a:lstStyle>
          <a:p>
            <a:r>
              <a:rPr lang="es-ES" dirty="0"/>
              <a:t>Haga clic para modificar el estilo de título del patrón</a:t>
            </a:r>
            <a:endParaRPr lang="es-PE" dirty="0"/>
          </a:p>
        </p:txBody>
      </p:sp>
      <p:sp>
        <p:nvSpPr>
          <p:cNvPr id="7" name="6 Marcador de contenido"/>
          <p:cNvSpPr>
            <a:spLocks noGrp="1"/>
          </p:cNvSpPr>
          <p:nvPr>
            <p:ph sz="quarter" idx="10"/>
          </p:nvPr>
        </p:nvSpPr>
        <p:spPr>
          <a:xfrm>
            <a:off x="335360" y="1028701"/>
            <a:ext cx="11521280" cy="4705351"/>
          </a:xfrm>
          <a:prstGeom prst="rect">
            <a:avLst/>
          </a:prstGeom>
        </p:spPr>
        <p:txBody>
          <a:bodyPr/>
          <a:lstStyle>
            <a:lvl1pPr marL="457189" indent="-457189">
              <a:buFont typeface="Arial" panose="020B0604020202020204" pitchFamily="34" charset="0"/>
              <a:buChar char="•"/>
              <a:defRPr>
                <a:solidFill>
                  <a:schemeClr val="accent1">
                    <a:lumMod val="75000"/>
                  </a:schemeClr>
                </a:solidFill>
              </a:defRPr>
            </a:lvl1pPr>
            <a:lvl2pPr marL="990575" indent="-380990">
              <a:buFont typeface="Arial" panose="020B0604020202020204" pitchFamily="34" charset="0"/>
              <a:buChar char="•"/>
              <a:defRPr>
                <a:solidFill>
                  <a:schemeClr val="accent1">
                    <a:lumMod val="75000"/>
                  </a:schemeClr>
                </a:solidFill>
              </a:defRPr>
            </a:lvl2pPr>
            <a:lvl3pPr marL="1523962" indent="-304792">
              <a:buFont typeface="Arial" panose="020B0604020202020204" pitchFamily="34" charset="0"/>
              <a:buChar char="•"/>
              <a:defRPr>
                <a:solidFill>
                  <a:schemeClr val="accent1">
                    <a:lumMod val="75000"/>
                  </a:schemeClr>
                </a:solidFill>
              </a:defRPr>
            </a:lvl3pPr>
            <a:lvl4pPr marL="2133547" indent="-304792">
              <a:buFont typeface="Arial" panose="020B0604020202020204" pitchFamily="34" charset="0"/>
              <a:buChar char="•"/>
              <a:defRPr>
                <a:solidFill>
                  <a:schemeClr val="accent1">
                    <a:lumMod val="75000"/>
                  </a:schemeClr>
                </a:solidFill>
              </a:defRPr>
            </a:lvl4pPr>
            <a:lvl5pPr marL="2743131" indent="-304792">
              <a:buFont typeface="Arial" panose="020B0604020202020204" pitchFamily="34" charset="0"/>
              <a:buChar char="•"/>
              <a:defRPr>
                <a:solidFill>
                  <a:schemeClr val="accent1">
                    <a:lumMod val="75000"/>
                  </a:schemeClr>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2" name="Marcador de número de diapositiva 5">
            <a:extLst>
              <a:ext uri="{FF2B5EF4-FFF2-40B4-BE49-F238E27FC236}">
                <a16:creationId xmlns:a16="http://schemas.microsoft.com/office/drawing/2014/main" id="{D65F42AE-A77B-28D9-27A1-E6B8C90DF8B3}"/>
              </a:ext>
            </a:extLst>
          </p:cNvPr>
          <p:cNvSpPr>
            <a:spLocks noGrp="1"/>
          </p:cNvSpPr>
          <p:nvPr>
            <p:ph type="sldNum" sz="quarter" idx="11"/>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A8484ECF-8E77-4B4E-A227-BC0E831EAF0F}" type="slidenum">
              <a:rPr lang="es-ES" altLang="es-PE"/>
              <a:pPr>
                <a:defRPr/>
              </a:pPr>
              <a:t>‹Nº›</a:t>
            </a:fld>
            <a:endParaRPr lang="es-ES" altLang="es-PE"/>
          </a:p>
        </p:txBody>
      </p:sp>
    </p:spTree>
    <p:extLst>
      <p:ext uri="{BB962C8B-B14F-4D97-AF65-F5344CB8AC3E}">
        <p14:creationId xmlns:p14="http://schemas.microsoft.com/office/powerpoint/2010/main" val="23967638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acias">
    <p:spTree>
      <p:nvGrpSpPr>
        <p:cNvPr id="1" name=""/>
        <p:cNvGrpSpPr/>
        <p:nvPr/>
      </p:nvGrpSpPr>
      <p:grpSpPr>
        <a:xfrm>
          <a:off x="0" y="0"/>
          <a:ext cx="0" cy="0"/>
          <a:chOff x="0" y="0"/>
          <a:chExt cx="0" cy="0"/>
        </a:xfrm>
      </p:grpSpPr>
      <p:sp>
        <p:nvSpPr>
          <p:cNvPr id="2" name="Marcador de número de diapositiva 5">
            <a:extLst>
              <a:ext uri="{FF2B5EF4-FFF2-40B4-BE49-F238E27FC236}">
                <a16:creationId xmlns:a16="http://schemas.microsoft.com/office/drawing/2014/main" id="{26F44FF7-45EF-95A0-A39C-348A4F07B731}"/>
              </a:ext>
            </a:extLst>
          </p:cNvPr>
          <p:cNvSpPr>
            <a:spLocks noGrp="1"/>
          </p:cNvSpPr>
          <p:nvPr>
            <p:ph type="sldNum" sz="quarter" idx="10"/>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6F685903-FF6A-48BF-991E-70EB55C86096}" type="slidenum">
              <a:rPr lang="es-ES" altLang="es-PE"/>
              <a:pPr>
                <a:defRPr/>
              </a:pPr>
              <a:t>‹Nº›</a:t>
            </a:fld>
            <a:endParaRPr lang="es-ES" altLang="es-PE"/>
          </a:p>
        </p:txBody>
      </p:sp>
    </p:spTree>
    <p:extLst>
      <p:ext uri="{BB962C8B-B14F-4D97-AF65-F5344CB8AC3E}">
        <p14:creationId xmlns:p14="http://schemas.microsoft.com/office/powerpoint/2010/main" val="31385776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ntilla Final">
    <p:spTree>
      <p:nvGrpSpPr>
        <p:cNvPr id="1" name=""/>
        <p:cNvGrpSpPr/>
        <p:nvPr/>
      </p:nvGrpSpPr>
      <p:grpSpPr>
        <a:xfrm>
          <a:off x="0" y="0"/>
          <a:ext cx="0" cy="0"/>
          <a:chOff x="0" y="0"/>
          <a:chExt cx="0" cy="0"/>
        </a:xfrm>
      </p:grpSpPr>
      <p:sp>
        <p:nvSpPr>
          <p:cNvPr id="2" name="Marcador de número de diapositiva 5">
            <a:extLst>
              <a:ext uri="{FF2B5EF4-FFF2-40B4-BE49-F238E27FC236}">
                <a16:creationId xmlns:a16="http://schemas.microsoft.com/office/drawing/2014/main" id="{5937E2D4-DC4B-0485-B45F-0009DB480A8F}"/>
              </a:ext>
            </a:extLst>
          </p:cNvPr>
          <p:cNvSpPr>
            <a:spLocks noGrp="1"/>
          </p:cNvSpPr>
          <p:nvPr>
            <p:ph type="sldNum" sz="quarter" idx="10"/>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4BA9B753-246B-466C-8BB5-0BDCDAF129A0}" type="slidenum">
              <a:rPr lang="es-ES" altLang="es-PE"/>
              <a:pPr>
                <a:defRPr/>
              </a:pPr>
              <a:t>‹Nº›</a:t>
            </a:fld>
            <a:endParaRPr lang="es-ES" altLang="es-PE"/>
          </a:p>
        </p:txBody>
      </p:sp>
    </p:spTree>
    <p:extLst>
      <p:ext uri="{BB962C8B-B14F-4D97-AF65-F5344CB8AC3E}">
        <p14:creationId xmlns:p14="http://schemas.microsoft.com/office/powerpoint/2010/main" val="44968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radecimien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4959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Subtitulo">
    <p:spTree>
      <p:nvGrpSpPr>
        <p:cNvPr id="1" name=""/>
        <p:cNvGrpSpPr/>
        <p:nvPr/>
      </p:nvGrpSpPr>
      <p:grpSpPr>
        <a:xfrm>
          <a:off x="0" y="0"/>
          <a:ext cx="0" cy="0"/>
          <a:chOff x="0" y="0"/>
          <a:chExt cx="0" cy="0"/>
        </a:xfrm>
      </p:grpSpPr>
      <p:sp>
        <p:nvSpPr>
          <p:cNvPr id="2" name="1 Título"/>
          <p:cNvSpPr>
            <a:spLocks noGrp="1"/>
          </p:cNvSpPr>
          <p:nvPr>
            <p:ph type="title"/>
          </p:nvPr>
        </p:nvSpPr>
        <p:spPr>
          <a:xfrm>
            <a:off x="2159564" y="2852936"/>
            <a:ext cx="9916683" cy="1143000"/>
          </a:xfrm>
          <a:prstGeom prst="rect">
            <a:avLst/>
          </a:prstGeom>
        </p:spPr>
        <p:txBody>
          <a:bodyPr/>
          <a:lstStyle>
            <a:lvl1pPr algn="just">
              <a:defRPr sz="3200" baseline="0">
                <a:solidFill>
                  <a:schemeClr val="bg1"/>
                </a:solidFill>
              </a:defRPr>
            </a:lvl1pPr>
          </a:lstStyle>
          <a:p>
            <a:r>
              <a:rPr lang="es-ES"/>
              <a:t>Haga clic para modificar el estilo de título del patrón</a:t>
            </a:r>
            <a:endParaRPr lang="es-PE" dirty="0"/>
          </a:p>
        </p:txBody>
      </p:sp>
      <p:sp>
        <p:nvSpPr>
          <p:cNvPr id="3" name="Marcador de número de diapositiva 5">
            <a:extLst>
              <a:ext uri="{FF2B5EF4-FFF2-40B4-BE49-F238E27FC236}">
                <a16:creationId xmlns:a16="http://schemas.microsoft.com/office/drawing/2014/main" id="{6BBD0F76-9C6C-81CB-21BA-37E33C94FB6A}"/>
              </a:ext>
            </a:extLst>
          </p:cNvPr>
          <p:cNvSpPr>
            <a:spLocks noGrp="1"/>
          </p:cNvSpPr>
          <p:nvPr>
            <p:ph type="sldNum" sz="quarter" idx="10"/>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D3F24BCF-B955-4228-A2DC-87B3081A9154}" type="slidenum">
              <a:rPr lang="es-ES" altLang="es-PE"/>
              <a:pPr>
                <a:defRPr/>
              </a:pPr>
              <a:t>‹Nº›</a:t>
            </a:fld>
            <a:endParaRPr lang="es-ES" altLang="es-PE"/>
          </a:p>
        </p:txBody>
      </p:sp>
    </p:spTree>
    <p:extLst>
      <p:ext uri="{BB962C8B-B14F-4D97-AF65-F5344CB8AC3E}">
        <p14:creationId xmlns:p14="http://schemas.microsoft.com/office/powerpoint/2010/main" val="3469629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ntenido">
    <p:spTree>
      <p:nvGrpSpPr>
        <p:cNvPr id="1" name=""/>
        <p:cNvGrpSpPr/>
        <p:nvPr/>
      </p:nvGrpSpPr>
      <p:grpSpPr>
        <a:xfrm>
          <a:off x="0" y="0"/>
          <a:ext cx="0" cy="0"/>
          <a:chOff x="0" y="0"/>
          <a:chExt cx="0" cy="0"/>
        </a:xfrm>
      </p:grpSpPr>
      <p:sp>
        <p:nvSpPr>
          <p:cNvPr id="4" name="1 Título"/>
          <p:cNvSpPr>
            <a:spLocks noGrp="1"/>
          </p:cNvSpPr>
          <p:nvPr>
            <p:ph type="title"/>
          </p:nvPr>
        </p:nvSpPr>
        <p:spPr>
          <a:xfrm>
            <a:off x="143340" y="68628"/>
            <a:ext cx="9916683" cy="672075"/>
          </a:xfrm>
          <a:prstGeom prst="rect">
            <a:avLst/>
          </a:prstGeom>
        </p:spPr>
        <p:txBody>
          <a:bodyPr/>
          <a:lstStyle>
            <a:lvl1pPr algn="just">
              <a:defRPr sz="2667" baseline="0">
                <a:solidFill>
                  <a:schemeClr val="bg1"/>
                </a:solidFill>
              </a:defRPr>
            </a:lvl1pPr>
          </a:lstStyle>
          <a:p>
            <a:r>
              <a:rPr lang="es-ES"/>
              <a:t>Haga clic para modificar el estilo de título del patrón</a:t>
            </a:r>
            <a:endParaRPr lang="es-PE" dirty="0"/>
          </a:p>
        </p:txBody>
      </p:sp>
      <p:sp>
        <p:nvSpPr>
          <p:cNvPr id="6" name="5 Marcador de contenido"/>
          <p:cNvSpPr>
            <a:spLocks noGrp="1"/>
          </p:cNvSpPr>
          <p:nvPr>
            <p:ph sz="quarter" idx="10"/>
          </p:nvPr>
        </p:nvSpPr>
        <p:spPr>
          <a:xfrm>
            <a:off x="383119" y="1028700"/>
            <a:ext cx="11425767" cy="4800600"/>
          </a:xfrm>
          <a:prstGeom prst="rect">
            <a:avLst/>
          </a:prstGeom>
        </p:spPr>
        <p:txBody>
          <a:bodyPr/>
          <a:lstStyle>
            <a:lvl1pPr marL="457178" indent="-457178">
              <a:buClr>
                <a:schemeClr val="accent1"/>
              </a:buClr>
              <a:buFont typeface="Arial" panose="020B0604020202020204" pitchFamily="34" charset="0"/>
              <a:buChar char="•"/>
              <a:defRPr sz="2133">
                <a:solidFill>
                  <a:srgbClr val="0070C0"/>
                </a:solidFill>
              </a:defRPr>
            </a:lvl1pPr>
            <a:lvl2pPr marL="990550" indent="-380981">
              <a:buClr>
                <a:schemeClr val="accent1"/>
              </a:buClr>
              <a:buFont typeface="Museo Sans 500" pitchFamily="50" charset="0"/>
              <a:buChar char="–"/>
              <a:defRPr sz="2133">
                <a:solidFill>
                  <a:srgbClr val="0070C0"/>
                </a:solidFill>
              </a:defRPr>
            </a:lvl2pPr>
            <a:lvl3pPr marL="1523925" indent="-304784">
              <a:buFont typeface="Arial" panose="020B0604020202020204" pitchFamily="34" charset="0"/>
              <a:buChar char="•"/>
              <a:defRPr sz="2133">
                <a:solidFill>
                  <a:srgbClr val="0070C0"/>
                </a:solidFill>
              </a:defRPr>
            </a:lvl3pPr>
            <a:lvl4pPr marL="2133493" indent="-304784">
              <a:buFont typeface="Arial" panose="020B0604020202020204" pitchFamily="34" charset="0"/>
              <a:buChar char="•"/>
              <a:defRPr sz="2133">
                <a:solidFill>
                  <a:srgbClr val="0070C0"/>
                </a:solidFill>
              </a:defRPr>
            </a:lvl4pPr>
            <a:lvl5pPr marL="2743062" indent="-304784">
              <a:buFont typeface="Arial" panose="020B0604020202020204" pitchFamily="34" charset="0"/>
              <a:buChar char="•"/>
              <a:defRPr sz="2133">
                <a:solidFill>
                  <a:srgbClr val="0070C0"/>
                </a:solidFill>
              </a:defRPr>
            </a:lvl5pPr>
          </a:lstStyle>
          <a:p>
            <a:pPr lvl="0"/>
            <a:r>
              <a:rPr lang="es-ES"/>
              <a:t>Haga clic para modificar el estilo de texto del patrón</a:t>
            </a:r>
          </a:p>
          <a:p>
            <a:pPr lvl="1"/>
            <a:r>
              <a:rPr lang="es-ES"/>
              <a:t>Segundo nivel</a:t>
            </a:r>
          </a:p>
        </p:txBody>
      </p:sp>
      <p:sp>
        <p:nvSpPr>
          <p:cNvPr id="2" name="Marcador de número de diapositiva 5">
            <a:extLst>
              <a:ext uri="{FF2B5EF4-FFF2-40B4-BE49-F238E27FC236}">
                <a16:creationId xmlns:a16="http://schemas.microsoft.com/office/drawing/2014/main" id="{E3E37C1B-72B2-2650-03A2-ADB370383E5D}"/>
              </a:ext>
            </a:extLst>
          </p:cNvPr>
          <p:cNvSpPr>
            <a:spLocks noGrp="1"/>
          </p:cNvSpPr>
          <p:nvPr>
            <p:ph type="sldNum" sz="quarter" idx="11"/>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latin typeface="Calibri" panose="020F0502020204030204" pitchFamily="34" charset="0"/>
              </a:defRPr>
            </a:lvl1pPr>
          </a:lstStyle>
          <a:p>
            <a:pPr>
              <a:defRPr/>
            </a:pPr>
            <a:fld id="{21C9BF49-8F90-4648-97F2-3DA0E7E99D22}" type="slidenum">
              <a:rPr lang="es-ES" altLang="es-PE"/>
              <a:pPr>
                <a:defRPr/>
              </a:pPr>
              <a:t>‹Nº›</a:t>
            </a:fld>
            <a:endParaRPr lang="es-ES" altLang="es-PE"/>
          </a:p>
        </p:txBody>
      </p:sp>
    </p:spTree>
    <p:extLst>
      <p:ext uri="{BB962C8B-B14F-4D97-AF65-F5344CB8AC3E}">
        <p14:creationId xmlns:p14="http://schemas.microsoft.com/office/powerpoint/2010/main" val="8033456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14333787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2168558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5797324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34503640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extLst>
      <p:ext uri="{BB962C8B-B14F-4D97-AF65-F5344CB8AC3E}">
        <p14:creationId xmlns:p14="http://schemas.microsoft.com/office/powerpoint/2010/main" val="16288009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0_Hoja - Título">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761999" y="552450"/>
            <a:ext cx="10590213" cy="614363"/>
          </a:xfrm>
        </p:spPr>
        <p:txBody>
          <a:bodyPr anchor="ctr"/>
          <a:lstStyle>
            <a:lvl1pPr marL="0" indent="0">
              <a:buNone/>
              <a:defRPr sz="2800" b="1" baseline="0">
                <a:solidFill>
                  <a:schemeClr val="tx2"/>
                </a:solidFill>
                <a:latin typeface="Calibri" panose="020F0502020204030204" pitchFamily="34" charset="0"/>
                <a:cs typeface="Calibri" panose="020F0502020204030204" pitchFamily="34" charset="0"/>
              </a:defRPr>
            </a:lvl1pPr>
          </a:lstStyle>
          <a:p>
            <a:pPr lvl="0"/>
            <a:r>
              <a:rPr lang="es-ES"/>
              <a:t>Haga clic para modificar los estilos de texto del patrón</a:t>
            </a:r>
          </a:p>
        </p:txBody>
      </p:sp>
    </p:spTree>
    <p:extLst>
      <p:ext uri="{BB962C8B-B14F-4D97-AF65-F5344CB8AC3E}">
        <p14:creationId xmlns:p14="http://schemas.microsoft.com/office/powerpoint/2010/main" val="40935291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Cier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35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ntenido">
    <p:spTree>
      <p:nvGrpSpPr>
        <p:cNvPr id="1" name=""/>
        <p:cNvGrpSpPr/>
        <p:nvPr/>
      </p:nvGrpSpPr>
      <p:grpSpPr>
        <a:xfrm>
          <a:off x="0" y="0"/>
          <a:ext cx="0" cy="0"/>
          <a:chOff x="0" y="0"/>
          <a:chExt cx="0" cy="0"/>
        </a:xfrm>
      </p:grpSpPr>
      <p:sp>
        <p:nvSpPr>
          <p:cNvPr id="4" name="1 Título"/>
          <p:cNvSpPr>
            <a:spLocks noGrp="1"/>
          </p:cNvSpPr>
          <p:nvPr>
            <p:ph type="title"/>
          </p:nvPr>
        </p:nvSpPr>
        <p:spPr>
          <a:xfrm>
            <a:off x="143340" y="68628"/>
            <a:ext cx="9916683" cy="672075"/>
          </a:xfrm>
          <a:prstGeom prst="rect">
            <a:avLst/>
          </a:prstGeom>
        </p:spPr>
        <p:txBody>
          <a:bodyPr anchor="ctr"/>
          <a:lstStyle>
            <a:lvl1pPr algn="just">
              <a:defRPr sz="2667" baseline="0">
                <a:solidFill>
                  <a:schemeClr val="bg1"/>
                </a:solidFill>
              </a:defRPr>
            </a:lvl1pPr>
          </a:lstStyle>
          <a:p>
            <a:r>
              <a:rPr lang="es-ES"/>
              <a:t>Haga clic para modificar el estilo de título del patrón</a:t>
            </a:r>
            <a:endParaRPr lang="es-PE" dirty="0"/>
          </a:p>
        </p:txBody>
      </p:sp>
      <p:sp>
        <p:nvSpPr>
          <p:cNvPr id="6" name="5 Marcador de contenido"/>
          <p:cNvSpPr>
            <a:spLocks noGrp="1"/>
          </p:cNvSpPr>
          <p:nvPr>
            <p:ph sz="quarter" idx="10"/>
          </p:nvPr>
        </p:nvSpPr>
        <p:spPr>
          <a:xfrm>
            <a:off x="383119" y="1028700"/>
            <a:ext cx="11425767" cy="4800600"/>
          </a:xfrm>
          <a:prstGeom prst="rect">
            <a:avLst/>
          </a:prstGeom>
        </p:spPr>
        <p:txBody>
          <a:bodyPr/>
          <a:lstStyle>
            <a:lvl1pPr marL="457178" indent="-457178">
              <a:buClr>
                <a:schemeClr val="accent1"/>
              </a:buClr>
              <a:buFont typeface="Arial" panose="020B0604020202020204" pitchFamily="34" charset="0"/>
              <a:buChar char="•"/>
              <a:defRPr sz="2133">
                <a:solidFill>
                  <a:srgbClr val="0070C0"/>
                </a:solidFill>
              </a:defRPr>
            </a:lvl1pPr>
            <a:lvl2pPr marL="990550" indent="-380981">
              <a:buClr>
                <a:schemeClr val="accent1"/>
              </a:buClr>
              <a:buFont typeface="Museo Sans 500" pitchFamily="50" charset="0"/>
              <a:buChar char="–"/>
              <a:defRPr sz="2133">
                <a:solidFill>
                  <a:srgbClr val="0070C0"/>
                </a:solidFill>
              </a:defRPr>
            </a:lvl2pPr>
            <a:lvl3pPr marL="1523925" indent="-304784">
              <a:buFont typeface="Arial" panose="020B0604020202020204" pitchFamily="34" charset="0"/>
              <a:buChar char="•"/>
              <a:defRPr sz="2133">
                <a:solidFill>
                  <a:srgbClr val="0070C0"/>
                </a:solidFill>
              </a:defRPr>
            </a:lvl3pPr>
            <a:lvl4pPr marL="2133493" indent="-304784">
              <a:buFont typeface="Arial" panose="020B0604020202020204" pitchFamily="34" charset="0"/>
              <a:buChar char="•"/>
              <a:defRPr sz="2133">
                <a:solidFill>
                  <a:srgbClr val="0070C0"/>
                </a:solidFill>
              </a:defRPr>
            </a:lvl4pPr>
            <a:lvl5pPr marL="2743062" indent="-304784">
              <a:buFont typeface="Arial" panose="020B0604020202020204" pitchFamily="34" charset="0"/>
              <a:buChar char="•"/>
              <a:defRPr sz="2133">
                <a:solidFill>
                  <a:srgbClr val="0070C0"/>
                </a:solidFill>
              </a:defRPr>
            </a:lvl5pPr>
          </a:lstStyle>
          <a:p>
            <a:pPr lvl="0"/>
            <a:r>
              <a:rPr lang="es-ES"/>
              <a:t>Haga clic para modificar el estilo de texto del patrón</a:t>
            </a:r>
          </a:p>
          <a:p>
            <a:pPr lvl="1"/>
            <a:r>
              <a:rPr lang="es-ES"/>
              <a:t>Segundo nivel</a:t>
            </a:r>
          </a:p>
        </p:txBody>
      </p:sp>
      <p:sp>
        <p:nvSpPr>
          <p:cNvPr id="2" name="Marcador de número de diapositiva 5">
            <a:extLst>
              <a:ext uri="{FF2B5EF4-FFF2-40B4-BE49-F238E27FC236}">
                <a16:creationId xmlns:a16="http://schemas.microsoft.com/office/drawing/2014/main" id="{82153318-A6BD-C632-6BF1-7AABE1A84ACC}"/>
              </a:ext>
            </a:extLst>
          </p:cNvPr>
          <p:cNvSpPr>
            <a:spLocks noGrp="1"/>
          </p:cNvSpPr>
          <p:nvPr>
            <p:ph type="sldNum" sz="quarter" idx="11"/>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defRPr>
            </a:lvl1pPr>
          </a:lstStyle>
          <a:p>
            <a:pPr>
              <a:defRPr/>
            </a:pPr>
            <a:fld id="{EB140FB8-4254-4B26-B8D5-5C1659EB5B64}" type="slidenum">
              <a:rPr lang="es-ES" altLang="es-PE"/>
              <a:pPr>
                <a:defRPr/>
              </a:pPr>
              <a:t>‹Nº›</a:t>
            </a:fld>
            <a:endParaRPr lang="es-ES" altLang="es-PE"/>
          </a:p>
        </p:txBody>
      </p:sp>
    </p:spTree>
    <p:extLst>
      <p:ext uri="{BB962C8B-B14F-4D97-AF65-F5344CB8AC3E}">
        <p14:creationId xmlns:p14="http://schemas.microsoft.com/office/powerpoint/2010/main" val="2201660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ortada Princip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301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ndice">
    <p:spTree>
      <p:nvGrpSpPr>
        <p:cNvPr id="1" name=""/>
        <p:cNvGrpSpPr/>
        <p:nvPr/>
      </p:nvGrpSpPr>
      <p:grpSpPr>
        <a:xfrm>
          <a:off x="0" y="0"/>
          <a:ext cx="0" cy="0"/>
          <a:chOff x="0" y="0"/>
          <a:chExt cx="0" cy="0"/>
        </a:xfrm>
      </p:grpSpPr>
      <p:sp>
        <p:nvSpPr>
          <p:cNvPr id="4" name="3 Marcador de texto"/>
          <p:cNvSpPr>
            <a:spLocks noGrp="1"/>
          </p:cNvSpPr>
          <p:nvPr>
            <p:ph type="body" sz="quarter" idx="10"/>
          </p:nvPr>
        </p:nvSpPr>
        <p:spPr>
          <a:xfrm>
            <a:off x="719404" y="1508789"/>
            <a:ext cx="4512997" cy="4513131"/>
          </a:xfrm>
          <a:prstGeom prst="rect">
            <a:avLst/>
          </a:prstGeom>
        </p:spPr>
        <p:txBody>
          <a:bodyPr/>
          <a:lstStyle>
            <a:lvl1pPr marL="241289" indent="-241289">
              <a:buFont typeface="+mj-lt"/>
              <a:buAutoNum type="arabicPeriod"/>
              <a:defRPr sz="1867" baseline="0">
                <a:solidFill>
                  <a:schemeClr val="bg1"/>
                </a:solidFill>
              </a:defRPr>
            </a:lvl1pPr>
            <a:lvl2pPr marL="476227" indent="-234939">
              <a:buFont typeface="Arial" panose="020B0604020202020204" pitchFamily="34" charset="0"/>
              <a:buChar char="•"/>
              <a:defRPr sz="1867">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p:txBody>
      </p:sp>
      <p:sp>
        <p:nvSpPr>
          <p:cNvPr id="2" name="Marcador de número de diapositiva 5">
            <a:extLst>
              <a:ext uri="{FF2B5EF4-FFF2-40B4-BE49-F238E27FC236}">
                <a16:creationId xmlns:a16="http://schemas.microsoft.com/office/drawing/2014/main" id="{1DC26E49-765D-5FB3-3B61-40179F4375B3}"/>
              </a:ext>
            </a:extLst>
          </p:cNvPr>
          <p:cNvSpPr>
            <a:spLocks noGrp="1"/>
          </p:cNvSpPr>
          <p:nvPr>
            <p:ph type="sldNum" sz="quarter" idx="11"/>
          </p:nvPr>
        </p:nvSpPr>
        <p:spPr>
          <a:xfrm>
            <a:off x="11582400" y="6373813"/>
            <a:ext cx="490538" cy="365125"/>
          </a:xfrm>
          <a:prstGeom prst="rect">
            <a:avLst/>
          </a:prstGeom>
        </p:spPr>
        <p:txBody>
          <a:bodyPr vert="horz" wrap="square" lIns="91440" tIns="45720" rIns="91440" bIns="45720" numCol="1" anchor="ctr" anchorCtr="0" compatLnSpc="1">
            <a:prstTxWarp prst="textNoShape">
              <a:avLst/>
            </a:prstTxWarp>
          </a:bodyPr>
          <a:lstStyle>
            <a:lvl1pPr algn="r" defTabSz="608013" eaLnBrk="1" hangingPunct="1">
              <a:defRPr sz="1200" smtClean="0">
                <a:solidFill>
                  <a:srgbClr val="898989"/>
                </a:solidFill>
              </a:defRPr>
            </a:lvl1pPr>
          </a:lstStyle>
          <a:p>
            <a:pPr>
              <a:defRPr/>
            </a:pPr>
            <a:fld id="{C10AD0E3-C2A0-4AC6-B832-5725A67854AD}" type="slidenum">
              <a:rPr lang="es-ES" altLang="es-PE"/>
              <a:pPr>
                <a:defRPr/>
              </a:pPr>
              <a:t>‹Nº›</a:t>
            </a:fld>
            <a:endParaRPr lang="es-ES" altLang="es-PE"/>
          </a:p>
        </p:txBody>
      </p:sp>
    </p:spTree>
    <p:extLst>
      <p:ext uri="{BB962C8B-B14F-4D97-AF65-F5344CB8AC3E}">
        <p14:creationId xmlns:p14="http://schemas.microsoft.com/office/powerpoint/2010/main" val="58574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image" Target="../media/image1.pn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299" r:id="rId1"/>
    <p:sldLayoutId id="2147487304" r:id="rId2"/>
    <p:sldLayoutId id="2147487300" r:id="rId3"/>
    <p:sldLayoutId id="2147487305" r:id="rId4"/>
    <p:sldLayoutId id="2147487301" r:id="rId5"/>
    <p:sldLayoutId id="2147487302" r:id="rId6"/>
    <p:sldLayoutId id="2147487306" r:id="rId7"/>
    <p:sldLayoutId id="2147487303" r:id="rId8"/>
    <p:sldLayoutId id="2147487307" r:id="rId9"/>
    <p:sldLayoutId id="2147487308" r:id="rId10"/>
    <p:sldLayoutId id="2147487309" r:id="rId11"/>
    <p:sldLayoutId id="2147487310" r:id="rId12"/>
    <p:sldLayoutId id="2147487311" r:id="rId13"/>
  </p:sldLayoutIdLst>
  <p:txStyles>
    <p:titleStyle>
      <a:lvl1pPr algn="ctr" defTabSz="1217613" rtl="0" eaLnBrk="0" fontAlgn="base" hangingPunct="0">
        <a:spcBef>
          <a:spcPct val="0"/>
        </a:spcBef>
        <a:spcAft>
          <a:spcPct val="0"/>
        </a:spcAft>
        <a:defRPr sz="5800" kern="12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Gill Sans MT" panose="020B0802020104020203" pitchFamily="34" charset="0"/>
        </a:defRPr>
      </a:lvl2pPr>
      <a:lvl3pPr algn="ctr" defTabSz="1217613" rtl="0" eaLnBrk="0" fontAlgn="base" hangingPunct="0">
        <a:spcBef>
          <a:spcPct val="0"/>
        </a:spcBef>
        <a:spcAft>
          <a:spcPct val="0"/>
        </a:spcAft>
        <a:defRPr sz="5800">
          <a:solidFill>
            <a:schemeClr val="tx1"/>
          </a:solidFill>
          <a:latin typeface="Gill Sans MT" panose="020B0802020104020203" pitchFamily="34" charset="0"/>
        </a:defRPr>
      </a:lvl3pPr>
      <a:lvl4pPr algn="ctr" defTabSz="1217613" rtl="0" eaLnBrk="0" fontAlgn="base" hangingPunct="0">
        <a:spcBef>
          <a:spcPct val="0"/>
        </a:spcBef>
        <a:spcAft>
          <a:spcPct val="0"/>
        </a:spcAft>
        <a:defRPr sz="5800">
          <a:solidFill>
            <a:schemeClr val="tx1"/>
          </a:solidFill>
          <a:latin typeface="Gill Sans MT" panose="020B0802020104020203" pitchFamily="34" charset="0"/>
        </a:defRPr>
      </a:lvl4pPr>
      <a:lvl5pPr algn="ctr" defTabSz="1217613" rtl="0" eaLnBrk="0" fontAlgn="base" hangingPunct="0">
        <a:spcBef>
          <a:spcPct val="0"/>
        </a:spcBef>
        <a:spcAft>
          <a:spcPct val="0"/>
        </a:spcAft>
        <a:defRPr sz="5800">
          <a:solidFill>
            <a:schemeClr val="tx1"/>
          </a:solidFill>
          <a:latin typeface="Gill Sans MT" panose="020B0802020104020203" pitchFamily="34" charset="0"/>
        </a:defRPr>
      </a:lvl5pPr>
      <a:lvl6pPr marL="457200" algn="ctr" defTabSz="1217613" rtl="0" fontAlgn="base">
        <a:spcBef>
          <a:spcPct val="0"/>
        </a:spcBef>
        <a:spcAft>
          <a:spcPct val="0"/>
        </a:spcAft>
        <a:defRPr sz="5800">
          <a:solidFill>
            <a:schemeClr val="tx1"/>
          </a:solidFill>
          <a:latin typeface="Gill Sans MT" panose="020B0802020104020203" pitchFamily="34" charset="0"/>
        </a:defRPr>
      </a:lvl6pPr>
      <a:lvl7pPr marL="914400" algn="ctr" defTabSz="1217613" rtl="0" fontAlgn="base">
        <a:spcBef>
          <a:spcPct val="0"/>
        </a:spcBef>
        <a:spcAft>
          <a:spcPct val="0"/>
        </a:spcAft>
        <a:defRPr sz="5800">
          <a:solidFill>
            <a:schemeClr val="tx1"/>
          </a:solidFill>
          <a:latin typeface="Gill Sans MT" panose="020B0802020104020203" pitchFamily="34" charset="0"/>
        </a:defRPr>
      </a:lvl7pPr>
      <a:lvl8pPr marL="1371600" algn="ctr" defTabSz="1217613" rtl="0" fontAlgn="base">
        <a:spcBef>
          <a:spcPct val="0"/>
        </a:spcBef>
        <a:spcAft>
          <a:spcPct val="0"/>
        </a:spcAft>
        <a:defRPr sz="5800">
          <a:solidFill>
            <a:schemeClr val="tx1"/>
          </a:solidFill>
          <a:latin typeface="Gill Sans MT" panose="020B0802020104020203" pitchFamily="34" charset="0"/>
        </a:defRPr>
      </a:lvl8pPr>
      <a:lvl9pPr marL="1828800" algn="ctr" defTabSz="1217613" rtl="0" fontAlgn="base">
        <a:spcBef>
          <a:spcPct val="0"/>
        </a:spcBef>
        <a:spcAft>
          <a:spcPct val="0"/>
        </a:spcAft>
        <a:defRPr sz="5800">
          <a:solidFill>
            <a:schemeClr val="tx1"/>
          </a:solidFill>
          <a:latin typeface="Gill Sans MT" panose="020B0802020104020203" pitchFamily="34" charset="0"/>
        </a:defRPr>
      </a:lvl9pPr>
    </p:titleStyle>
    <p:bodyStyle>
      <a:lvl1pPr marL="455613" indent="-455613" algn="l" defTabSz="12176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1217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s-P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312" r:id="rId1"/>
    <p:sldLayoutId id="2147487313" r:id="rId2"/>
    <p:sldLayoutId id="2147487314" r:id="rId3"/>
    <p:sldLayoutId id="2147487315" r:id="rId4"/>
    <p:sldLayoutId id="2147487316" r:id="rId5"/>
    <p:sldLayoutId id="2147487317" r:id="rId6"/>
    <p:sldLayoutId id="2147487318" r:id="rId7"/>
    <p:sldLayoutId id="2147487319" r:id="rId8"/>
    <p:sldLayoutId id="2147487320" r:id="rId9"/>
    <p:sldLayoutId id="2147487321" r:id="rId10"/>
    <p:sldLayoutId id="2147487322" r:id="rId11"/>
    <p:sldLayoutId id="2147487323" r:id="rId12"/>
    <p:sldLayoutId id="2147487324" r:id="rId13"/>
    <p:sldLayoutId id="2147487325" r:id="rId14"/>
  </p:sldLayoutIdLst>
  <p:txStyles>
    <p:titleStyle>
      <a:lvl1pPr algn="ctr" defTabSz="608013" rtl="0" eaLnBrk="0" fontAlgn="base" hangingPunct="0">
        <a:spcBef>
          <a:spcPct val="0"/>
        </a:spcBef>
        <a:spcAft>
          <a:spcPct val="0"/>
        </a:spcAft>
        <a:defRPr sz="5800" kern="1200">
          <a:solidFill>
            <a:schemeClr val="tx1"/>
          </a:solidFill>
          <a:latin typeface="+mj-lt"/>
          <a:ea typeface="+mj-ea"/>
          <a:cs typeface="+mj-cs"/>
        </a:defRPr>
      </a:lvl1pPr>
      <a:lvl2pPr algn="ctr" defTabSz="608013" rtl="0" eaLnBrk="0" fontAlgn="base" hangingPunct="0">
        <a:spcBef>
          <a:spcPct val="0"/>
        </a:spcBef>
        <a:spcAft>
          <a:spcPct val="0"/>
        </a:spcAft>
        <a:defRPr sz="5800">
          <a:solidFill>
            <a:schemeClr val="tx1"/>
          </a:solidFill>
          <a:latin typeface="Calibri" panose="020F0502020204030204" pitchFamily="34" charset="0"/>
        </a:defRPr>
      </a:lvl2pPr>
      <a:lvl3pPr algn="ctr" defTabSz="608013" rtl="0" eaLnBrk="0" fontAlgn="base" hangingPunct="0">
        <a:spcBef>
          <a:spcPct val="0"/>
        </a:spcBef>
        <a:spcAft>
          <a:spcPct val="0"/>
        </a:spcAft>
        <a:defRPr sz="5800">
          <a:solidFill>
            <a:schemeClr val="tx1"/>
          </a:solidFill>
          <a:latin typeface="Calibri" panose="020F0502020204030204" pitchFamily="34" charset="0"/>
        </a:defRPr>
      </a:lvl3pPr>
      <a:lvl4pPr algn="ctr" defTabSz="608013" rtl="0" eaLnBrk="0" fontAlgn="base" hangingPunct="0">
        <a:spcBef>
          <a:spcPct val="0"/>
        </a:spcBef>
        <a:spcAft>
          <a:spcPct val="0"/>
        </a:spcAft>
        <a:defRPr sz="5800">
          <a:solidFill>
            <a:schemeClr val="tx1"/>
          </a:solidFill>
          <a:latin typeface="Calibri" panose="020F0502020204030204" pitchFamily="34" charset="0"/>
        </a:defRPr>
      </a:lvl4pPr>
      <a:lvl5pPr algn="ctr" defTabSz="608013" rtl="0" eaLnBrk="0" fontAlgn="base" hangingPunct="0">
        <a:spcBef>
          <a:spcPct val="0"/>
        </a:spcBef>
        <a:spcAft>
          <a:spcPct val="0"/>
        </a:spcAft>
        <a:defRPr sz="5800">
          <a:solidFill>
            <a:schemeClr val="tx1"/>
          </a:solidFill>
          <a:latin typeface="Calibri" panose="020F0502020204030204" pitchFamily="34" charset="0"/>
        </a:defRPr>
      </a:lvl5pPr>
      <a:lvl6pPr marL="457200" algn="ctr" defTabSz="608013" rtl="0" fontAlgn="base">
        <a:spcBef>
          <a:spcPct val="0"/>
        </a:spcBef>
        <a:spcAft>
          <a:spcPct val="0"/>
        </a:spcAft>
        <a:defRPr sz="5800">
          <a:solidFill>
            <a:schemeClr val="tx1"/>
          </a:solidFill>
          <a:latin typeface="Calibri" panose="020F0502020204030204" pitchFamily="34" charset="0"/>
        </a:defRPr>
      </a:lvl6pPr>
      <a:lvl7pPr marL="914400" algn="ctr" defTabSz="608013" rtl="0" fontAlgn="base">
        <a:spcBef>
          <a:spcPct val="0"/>
        </a:spcBef>
        <a:spcAft>
          <a:spcPct val="0"/>
        </a:spcAft>
        <a:defRPr sz="5800">
          <a:solidFill>
            <a:schemeClr val="tx1"/>
          </a:solidFill>
          <a:latin typeface="Calibri" panose="020F0502020204030204" pitchFamily="34" charset="0"/>
        </a:defRPr>
      </a:lvl7pPr>
      <a:lvl8pPr marL="1371600" algn="ctr" defTabSz="608013" rtl="0" fontAlgn="base">
        <a:spcBef>
          <a:spcPct val="0"/>
        </a:spcBef>
        <a:spcAft>
          <a:spcPct val="0"/>
        </a:spcAft>
        <a:defRPr sz="5800">
          <a:solidFill>
            <a:schemeClr val="tx1"/>
          </a:solidFill>
          <a:latin typeface="Calibri" panose="020F0502020204030204" pitchFamily="34" charset="0"/>
        </a:defRPr>
      </a:lvl8pPr>
      <a:lvl9pPr marL="1828800" algn="ctr" defTabSz="608013" rtl="0" fontAlgn="base">
        <a:spcBef>
          <a:spcPct val="0"/>
        </a:spcBef>
        <a:spcAft>
          <a:spcPct val="0"/>
        </a:spcAft>
        <a:defRPr sz="5800">
          <a:solidFill>
            <a:schemeClr val="tx1"/>
          </a:solidFill>
          <a:latin typeface="Calibri" panose="020F0502020204030204" pitchFamily="34" charset="0"/>
        </a:defRPr>
      </a:lvl9pPr>
    </p:titleStyle>
    <p:bodyStyle>
      <a:lvl1pPr marL="455613" indent="-455613" algn="l" defTabSz="6080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2"/>
          <a:srcRect/>
          <a:stretch>
            <a:fillRect/>
          </a:stretch>
        </a:blip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17ED35E7-A470-C272-0996-EBA507B5CAF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PE"/>
              <a:t>Clic para editar título</a:t>
            </a:r>
            <a:endParaRPr lang="es-ES" altLang="es-PE"/>
          </a:p>
        </p:txBody>
      </p:sp>
      <p:sp>
        <p:nvSpPr>
          <p:cNvPr id="1027" name="Marcador de texto 2">
            <a:extLst>
              <a:ext uri="{FF2B5EF4-FFF2-40B4-BE49-F238E27FC236}">
                <a16:creationId xmlns:a16="http://schemas.microsoft.com/office/drawing/2014/main" id="{D22C2116-8824-0179-0BC9-086FF4019E0C}"/>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PE"/>
              <a:t>Haga clic para modificar el estilo de texto del patrón</a:t>
            </a:r>
          </a:p>
          <a:p>
            <a:pPr lvl="1"/>
            <a:r>
              <a:rPr lang="es-ES_tradnl" altLang="es-PE"/>
              <a:t>Segundo nivel</a:t>
            </a:r>
          </a:p>
          <a:p>
            <a:pPr lvl="2"/>
            <a:r>
              <a:rPr lang="es-ES_tradnl" altLang="es-PE"/>
              <a:t>Tercer nivel</a:t>
            </a:r>
          </a:p>
          <a:p>
            <a:pPr lvl="3"/>
            <a:r>
              <a:rPr lang="es-ES_tradnl" altLang="es-PE"/>
              <a:t>Cuarto nivel</a:t>
            </a:r>
          </a:p>
          <a:p>
            <a:pPr lvl="4"/>
            <a:r>
              <a:rPr lang="es-ES_tradnl" altLang="es-PE"/>
              <a:t>Quinto nivel</a:t>
            </a:r>
            <a:endParaRPr lang="es-ES" altLang="es-PE"/>
          </a:p>
        </p:txBody>
      </p:sp>
      <p:sp>
        <p:nvSpPr>
          <p:cNvPr id="4" name="Marcador de fecha 3">
            <a:extLst>
              <a:ext uri="{FF2B5EF4-FFF2-40B4-BE49-F238E27FC236}">
                <a16:creationId xmlns:a16="http://schemas.microsoft.com/office/drawing/2014/main" id="{58F5EA8F-1E93-B038-3381-5087772A085F}"/>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609585" eaLnBrk="1" fontAlgn="auto" hangingPunct="1">
              <a:spcBef>
                <a:spcPts val="0"/>
              </a:spcBef>
              <a:spcAft>
                <a:spcPts val="0"/>
              </a:spcAft>
              <a:defRPr sz="1600">
                <a:solidFill>
                  <a:prstClr val="black">
                    <a:tint val="75000"/>
                  </a:prstClr>
                </a:solidFill>
                <a:latin typeface="Calibri"/>
              </a:defRPr>
            </a:lvl1pPr>
          </a:lstStyle>
          <a:p>
            <a:pPr>
              <a:defRPr/>
            </a:pPr>
            <a:fld id="{08063B65-7A08-4A31-BD8F-80BA2475BC67}" type="datetimeFigureOut">
              <a:rPr lang="es-ES"/>
              <a:pPr>
                <a:defRPr/>
              </a:pPr>
              <a:t>25/06/2026</a:t>
            </a:fld>
            <a:endParaRPr lang="es-ES"/>
          </a:p>
        </p:txBody>
      </p:sp>
      <p:sp>
        <p:nvSpPr>
          <p:cNvPr id="5" name="Marcador de pie de página 4">
            <a:extLst>
              <a:ext uri="{FF2B5EF4-FFF2-40B4-BE49-F238E27FC236}">
                <a16:creationId xmlns:a16="http://schemas.microsoft.com/office/drawing/2014/main" id="{943F41C9-3102-787E-AF5C-64323EECC768}"/>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609585" eaLnBrk="1" fontAlgn="auto" hangingPunct="1">
              <a:spcBef>
                <a:spcPts val="0"/>
              </a:spcBef>
              <a:spcAft>
                <a:spcPts val="0"/>
              </a:spcAft>
              <a:defRPr sz="1600">
                <a:solidFill>
                  <a:prstClr val="black">
                    <a:tint val="75000"/>
                  </a:prstClr>
                </a:solidFill>
                <a:latin typeface="Calibri"/>
              </a:defRPr>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7326" r:id="rId1"/>
    <p:sldLayoutId id="2147487327" r:id="rId2"/>
    <p:sldLayoutId id="2147487328" r:id="rId3"/>
    <p:sldLayoutId id="2147487329" r:id="rId4"/>
    <p:sldLayoutId id="2147487330" r:id="rId5"/>
    <p:sldLayoutId id="2147487331" r:id="rId6"/>
    <p:sldLayoutId id="2147487332" r:id="rId7"/>
    <p:sldLayoutId id="2147487333" r:id="rId8"/>
    <p:sldLayoutId id="2147487334" r:id="rId9"/>
    <p:sldLayoutId id="2147487335" r:id="rId10"/>
    <p:sldLayoutId id="2147487336" r:id="rId11"/>
    <p:sldLayoutId id="2147487337" r:id="rId12"/>
    <p:sldLayoutId id="2147487338" r:id="rId13"/>
    <p:sldLayoutId id="2147487339" r:id="rId14"/>
    <p:sldLayoutId id="2147487340" r:id="rId15"/>
    <p:sldLayoutId id="2147487341" r:id="rId16"/>
    <p:sldLayoutId id="2147487342" r:id="rId17"/>
    <p:sldLayoutId id="2147487343" r:id="rId18"/>
    <p:sldLayoutId id="2147487344" r:id="rId19"/>
    <p:sldLayoutId id="2147487345" r:id="rId20"/>
    <p:sldLayoutId id="2147487346" r:id="rId21"/>
    <p:sldLayoutId id="2147487347" r:id="rId22"/>
    <p:sldLayoutId id="2147487348" r:id="rId23"/>
    <p:sldLayoutId id="2147487349" r:id="rId24"/>
    <p:sldLayoutId id="2147487350" r:id="rId25"/>
    <p:sldLayoutId id="2147487351" r:id="rId26"/>
    <p:sldLayoutId id="2147487352" r:id="rId27"/>
    <p:sldLayoutId id="2147487353" r:id="rId28"/>
    <p:sldLayoutId id="2147487354" r:id="rId29"/>
    <p:sldLayoutId id="2147487355" r:id="rId30"/>
  </p:sldLayoutIdLst>
  <p:txStyles>
    <p:titleStyle>
      <a:lvl1pPr algn="ctr" defTabSz="608013" rtl="0" eaLnBrk="0" fontAlgn="base" hangingPunct="0">
        <a:spcBef>
          <a:spcPct val="0"/>
        </a:spcBef>
        <a:spcAft>
          <a:spcPct val="0"/>
        </a:spcAft>
        <a:defRPr sz="5800" kern="1200">
          <a:solidFill>
            <a:schemeClr val="tx1"/>
          </a:solidFill>
          <a:latin typeface="+mj-lt"/>
          <a:ea typeface="+mj-ea"/>
          <a:cs typeface="+mj-cs"/>
        </a:defRPr>
      </a:lvl1pPr>
      <a:lvl2pPr algn="ctr" defTabSz="608013" rtl="0" eaLnBrk="0" fontAlgn="base" hangingPunct="0">
        <a:spcBef>
          <a:spcPct val="0"/>
        </a:spcBef>
        <a:spcAft>
          <a:spcPct val="0"/>
        </a:spcAft>
        <a:defRPr sz="5800">
          <a:solidFill>
            <a:schemeClr val="tx1"/>
          </a:solidFill>
          <a:latin typeface="Calibri" panose="020F0502020204030204" pitchFamily="34" charset="0"/>
        </a:defRPr>
      </a:lvl2pPr>
      <a:lvl3pPr algn="ctr" defTabSz="608013" rtl="0" eaLnBrk="0" fontAlgn="base" hangingPunct="0">
        <a:spcBef>
          <a:spcPct val="0"/>
        </a:spcBef>
        <a:spcAft>
          <a:spcPct val="0"/>
        </a:spcAft>
        <a:defRPr sz="5800">
          <a:solidFill>
            <a:schemeClr val="tx1"/>
          </a:solidFill>
          <a:latin typeface="Calibri" panose="020F0502020204030204" pitchFamily="34" charset="0"/>
        </a:defRPr>
      </a:lvl3pPr>
      <a:lvl4pPr algn="ctr" defTabSz="608013" rtl="0" eaLnBrk="0" fontAlgn="base" hangingPunct="0">
        <a:spcBef>
          <a:spcPct val="0"/>
        </a:spcBef>
        <a:spcAft>
          <a:spcPct val="0"/>
        </a:spcAft>
        <a:defRPr sz="5800">
          <a:solidFill>
            <a:schemeClr val="tx1"/>
          </a:solidFill>
          <a:latin typeface="Calibri" panose="020F0502020204030204" pitchFamily="34" charset="0"/>
        </a:defRPr>
      </a:lvl4pPr>
      <a:lvl5pPr algn="ctr" defTabSz="608013" rtl="0" eaLnBrk="0" fontAlgn="base" hangingPunct="0">
        <a:spcBef>
          <a:spcPct val="0"/>
        </a:spcBef>
        <a:spcAft>
          <a:spcPct val="0"/>
        </a:spcAft>
        <a:defRPr sz="5800">
          <a:solidFill>
            <a:schemeClr val="tx1"/>
          </a:solidFill>
          <a:latin typeface="Calibri" panose="020F0502020204030204" pitchFamily="34" charset="0"/>
        </a:defRPr>
      </a:lvl5pPr>
      <a:lvl6pPr marL="457200" algn="ctr" defTabSz="608013" rtl="0" fontAlgn="base">
        <a:spcBef>
          <a:spcPct val="0"/>
        </a:spcBef>
        <a:spcAft>
          <a:spcPct val="0"/>
        </a:spcAft>
        <a:defRPr sz="5800">
          <a:solidFill>
            <a:schemeClr val="tx1"/>
          </a:solidFill>
          <a:latin typeface="Calibri" panose="020F0502020204030204" pitchFamily="34" charset="0"/>
        </a:defRPr>
      </a:lvl6pPr>
      <a:lvl7pPr marL="914400" algn="ctr" defTabSz="608013" rtl="0" fontAlgn="base">
        <a:spcBef>
          <a:spcPct val="0"/>
        </a:spcBef>
        <a:spcAft>
          <a:spcPct val="0"/>
        </a:spcAft>
        <a:defRPr sz="5800">
          <a:solidFill>
            <a:schemeClr val="tx1"/>
          </a:solidFill>
          <a:latin typeface="Calibri" panose="020F0502020204030204" pitchFamily="34" charset="0"/>
        </a:defRPr>
      </a:lvl7pPr>
      <a:lvl8pPr marL="1371600" algn="ctr" defTabSz="608013" rtl="0" fontAlgn="base">
        <a:spcBef>
          <a:spcPct val="0"/>
        </a:spcBef>
        <a:spcAft>
          <a:spcPct val="0"/>
        </a:spcAft>
        <a:defRPr sz="5800">
          <a:solidFill>
            <a:schemeClr val="tx1"/>
          </a:solidFill>
          <a:latin typeface="Calibri" panose="020F0502020204030204" pitchFamily="34" charset="0"/>
        </a:defRPr>
      </a:lvl8pPr>
      <a:lvl9pPr marL="1828800" algn="ctr" defTabSz="608013" rtl="0" fontAlgn="base">
        <a:spcBef>
          <a:spcPct val="0"/>
        </a:spcBef>
        <a:spcAft>
          <a:spcPct val="0"/>
        </a:spcAft>
        <a:defRPr sz="5800">
          <a:solidFill>
            <a:schemeClr val="tx1"/>
          </a:solidFill>
          <a:latin typeface="Calibri" panose="020F0502020204030204" pitchFamily="34" charset="0"/>
        </a:defRPr>
      </a:lvl9pPr>
    </p:titleStyle>
    <p:bodyStyle>
      <a:lvl1pPr marL="455613" indent="-455613" algn="l" defTabSz="6080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microsoft.com/office/2018/10/relationships/comments" Target="../comments/modernComment_97C_0.xml"/><Relationship Id="rId1" Type="http://schemas.openxmlformats.org/officeDocument/2006/relationships/slideLayout" Target="../slideLayouts/slideLayout57.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oleObject" Target="../embeddings/oleObject1.bin"/><Relationship Id="rId1" Type="http://schemas.openxmlformats.org/officeDocument/2006/relationships/slideLayout" Target="../slideLayouts/slideLayout3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4.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75AC149-A828-9250-637E-3FCCD8E71EAC}"/>
              </a:ext>
            </a:extLst>
          </p:cNvPr>
          <p:cNvSpPr/>
          <p:nvPr/>
        </p:nvSpPr>
        <p:spPr>
          <a:xfrm>
            <a:off x="0" y="1816100"/>
            <a:ext cx="12192000" cy="50419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eaLnBrk="1" fontAlgn="auto" hangingPunct="1">
              <a:spcBef>
                <a:spcPts val="0"/>
              </a:spcBef>
              <a:spcAft>
                <a:spcPts val="0"/>
              </a:spcAft>
              <a:defRPr/>
            </a:pPr>
            <a:endParaRPr lang="es-ES" sz="3200" dirty="0">
              <a:solidFill>
                <a:prstClr val="white"/>
              </a:solidFill>
            </a:endParaRPr>
          </a:p>
        </p:txBody>
      </p:sp>
      <p:pic>
        <p:nvPicPr>
          <p:cNvPr id="57347" name="Imagen 17">
            <a:extLst>
              <a:ext uri="{FF2B5EF4-FFF2-40B4-BE49-F238E27FC236}">
                <a16:creationId xmlns:a16="http://schemas.microsoft.com/office/drawing/2014/main" id="{50D3F146-0E02-5004-3866-BDAA1FEE4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4038"/>
            <a:ext cx="12192000"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a:extLst>
              <a:ext uri="{FF2B5EF4-FFF2-40B4-BE49-F238E27FC236}">
                <a16:creationId xmlns:a16="http://schemas.microsoft.com/office/drawing/2014/main" id="{8814F058-2278-F0F5-09EF-6B79B9A12FC9}"/>
              </a:ext>
            </a:extLst>
          </p:cNvPr>
          <p:cNvSpPr/>
          <p:nvPr/>
        </p:nvSpPr>
        <p:spPr>
          <a:xfrm rot="5400000">
            <a:off x="5441156" y="-3625056"/>
            <a:ext cx="1309688" cy="12192000"/>
          </a:xfrm>
          <a:prstGeom prst="rect">
            <a:avLst/>
          </a:prstGeom>
          <a:gradFill>
            <a:gsLst>
              <a:gs pos="0">
                <a:srgbClr val="002060"/>
              </a:gs>
              <a:gs pos="100000">
                <a:srgbClr val="1F497D">
                  <a:alpha val="0"/>
                </a:srgb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pic>
        <p:nvPicPr>
          <p:cNvPr id="57349" name="Gráfico 8">
            <a:extLst>
              <a:ext uri="{FF2B5EF4-FFF2-40B4-BE49-F238E27FC236}">
                <a16:creationId xmlns:a16="http://schemas.microsoft.com/office/drawing/2014/main" id="{3BDE1BB0-5FAC-09C7-6338-49C5A7386B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782" t="-7285" r="-8841" b="-7840"/>
          <a:stretch>
            <a:fillRect/>
          </a:stretch>
        </p:blipFill>
        <p:spPr bwMode="auto">
          <a:xfrm>
            <a:off x="10899775" y="5661025"/>
            <a:ext cx="9255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a:extLst>
              <a:ext uri="{FF2B5EF4-FFF2-40B4-BE49-F238E27FC236}">
                <a16:creationId xmlns:a16="http://schemas.microsoft.com/office/drawing/2014/main" id="{ED36F20C-02E4-2645-B05F-86C213AA8D7B}"/>
              </a:ext>
            </a:extLst>
          </p:cNvPr>
          <p:cNvSpPr/>
          <p:nvPr/>
        </p:nvSpPr>
        <p:spPr>
          <a:xfrm>
            <a:off x="479425" y="0"/>
            <a:ext cx="11712575" cy="1816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pic>
        <p:nvPicPr>
          <p:cNvPr id="57351" name="Imagen 13">
            <a:extLst>
              <a:ext uri="{FF2B5EF4-FFF2-40B4-BE49-F238E27FC236}">
                <a16:creationId xmlns:a16="http://schemas.microsoft.com/office/drawing/2014/main" id="{18552241-A18B-74D8-CFD3-D43FD34FD5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125" y="498475"/>
            <a:ext cx="297338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redondeado 3">
            <a:extLst>
              <a:ext uri="{FF2B5EF4-FFF2-40B4-BE49-F238E27FC236}">
                <a16:creationId xmlns:a16="http://schemas.microsoft.com/office/drawing/2014/main" id="{16EAC56A-B348-F94E-4158-24DEC112ACE0}"/>
              </a:ext>
            </a:extLst>
          </p:cNvPr>
          <p:cNvSpPr/>
          <p:nvPr/>
        </p:nvSpPr>
        <p:spPr>
          <a:xfrm>
            <a:off x="471488" y="415925"/>
            <a:ext cx="5840412" cy="3240088"/>
          </a:xfrm>
          <a:prstGeom prst="roundRect">
            <a:avLst>
              <a:gd name="adj" fmla="val 8003"/>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cxnSp>
        <p:nvCxnSpPr>
          <p:cNvPr id="10" name="Conector recto 9">
            <a:extLst>
              <a:ext uri="{FF2B5EF4-FFF2-40B4-BE49-F238E27FC236}">
                <a16:creationId xmlns:a16="http://schemas.microsoft.com/office/drawing/2014/main" id="{0B649889-A942-25C1-77F0-0E8F13CBC2F1}"/>
              </a:ext>
            </a:extLst>
          </p:cNvPr>
          <p:cNvCxnSpPr>
            <a:cxnSpLocks/>
          </p:cNvCxnSpPr>
          <p:nvPr/>
        </p:nvCxnSpPr>
        <p:spPr>
          <a:xfrm flipV="1">
            <a:off x="917575" y="3187700"/>
            <a:ext cx="4891088" cy="0"/>
          </a:xfrm>
          <a:prstGeom prst="line">
            <a:avLst/>
          </a:prstGeom>
          <a:ln w="3175" cmpd="sng">
            <a:solidFill>
              <a:srgbClr val="A1A2A2"/>
            </a:solidFill>
          </a:ln>
          <a:effectLst/>
        </p:spPr>
        <p:style>
          <a:lnRef idx="2">
            <a:schemeClr val="accent1"/>
          </a:lnRef>
          <a:fillRef idx="0">
            <a:schemeClr val="accent1"/>
          </a:fillRef>
          <a:effectRef idx="1">
            <a:schemeClr val="accent1"/>
          </a:effectRef>
          <a:fontRef idx="minor">
            <a:schemeClr val="tx1"/>
          </a:fontRef>
        </p:style>
      </p:cxnSp>
      <p:sp>
        <p:nvSpPr>
          <p:cNvPr id="17" name="Rectángulo 16">
            <a:extLst>
              <a:ext uri="{FF2B5EF4-FFF2-40B4-BE49-F238E27FC236}">
                <a16:creationId xmlns:a16="http://schemas.microsoft.com/office/drawing/2014/main" id="{AE54CF22-362B-503A-D2EC-47C0B7511157}"/>
              </a:ext>
            </a:extLst>
          </p:cNvPr>
          <p:cNvSpPr/>
          <p:nvPr/>
        </p:nvSpPr>
        <p:spPr>
          <a:xfrm>
            <a:off x="917575" y="3598863"/>
            <a:ext cx="2693988" cy="100012"/>
          </a:xfrm>
          <a:prstGeom prst="rect">
            <a:avLst/>
          </a:prstGeom>
          <a:solidFill>
            <a:srgbClr val="F18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sp>
        <p:nvSpPr>
          <p:cNvPr id="2" name="CuadroTexto 1">
            <a:extLst>
              <a:ext uri="{FF2B5EF4-FFF2-40B4-BE49-F238E27FC236}">
                <a16:creationId xmlns:a16="http://schemas.microsoft.com/office/drawing/2014/main" id="{B369BEA3-0025-DED1-ECD5-297EE9EE0F11}"/>
              </a:ext>
            </a:extLst>
          </p:cNvPr>
          <p:cNvSpPr txBox="1"/>
          <p:nvPr/>
        </p:nvSpPr>
        <p:spPr>
          <a:xfrm>
            <a:off x="812800" y="984250"/>
            <a:ext cx="5192713" cy="2292350"/>
          </a:xfrm>
          <a:prstGeom prst="rect">
            <a:avLst/>
          </a:prstGeom>
          <a:noFill/>
          <a:effectLst/>
        </p:spPr>
        <p:txBody>
          <a:bodyPr>
            <a:spAutoFit/>
          </a:bodyPr>
          <a:lstStyle/>
          <a:p>
            <a:pPr defTabSz="609585" eaLnBrk="1" fontAlgn="auto" hangingPunct="1">
              <a:lnSpc>
                <a:spcPts val="3400"/>
              </a:lnSpc>
              <a:spcBef>
                <a:spcPts val="0"/>
              </a:spcBef>
              <a:spcAft>
                <a:spcPts val="0"/>
              </a:spcAft>
              <a:defRPr/>
            </a:pPr>
            <a:r>
              <a:rPr lang="es-ES" sz="3800" b="1" kern="0" dirty="0">
                <a:solidFill>
                  <a:srgbClr val="1F497D"/>
                </a:solidFill>
                <a:latin typeface="+mn-lt"/>
                <a:cs typeface="Calibri" panose="020F0502020204030204" pitchFamily="34" charset="0"/>
                <a:sym typeface="Proxima Nova"/>
              </a:rPr>
              <a:t>ESTUDIO SOBRE EL </a:t>
            </a:r>
          </a:p>
          <a:p>
            <a:pPr defTabSz="609585" eaLnBrk="1" fontAlgn="auto" hangingPunct="1">
              <a:lnSpc>
                <a:spcPts val="3400"/>
              </a:lnSpc>
              <a:spcBef>
                <a:spcPts val="0"/>
              </a:spcBef>
              <a:spcAft>
                <a:spcPts val="0"/>
              </a:spcAft>
              <a:defRPr/>
            </a:pPr>
            <a:r>
              <a:rPr lang="es-ES" sz="3800" b="1" kern="0" dirty="0">
                <a:solidFill>
                  <a:srgbClr val="1F497D"/>
                </a:solidFill>
                <a:latin typeface="+mn-lt"/>
                <a:cs typeface="Calibri" panose="020F0502020204030204" pitchFamily="34" charset="0"/>
                <a:sym typeface="Proxima Nova"/>
              </a:rPr>
              <a:t>NIVEL DE SATISFACCIÓN DEL USUARIO DE TELECOMUNICACIONES 2025</a:t>
            </a:r>
          </a:p>
        </p:txBody>
      </p:sp>
      <p:sp>
        <p:nvSpPr>
          <p:cNvPr id="6" name="CuadroTexto 5">
            <a:extLst>
              <a:ext uri="{FF2B5EF4-FFF2-40B4-BE49-F238E27FC236}">
                <a16:creationId xmlns:a16="http://schemas.microsoft.com/office/drawing/2014/main" id="{6A04D5FC-5EBC-956F-AB32-E2DF6E21A8C4}"/>
              </a:ext>
            </a:extLst>
          </p:cNvPr>
          <p:cNvSpPr txBox="1"/>
          <p:nvPr/>
        </p:nvSpPr>
        <p:spPr>
          <a:xfrm>
            <a:off x="831850" y="3194050"/>
            <a:ext cx="5192713" cy="322263"/>
          </a:xfrm>
          <a:prstGeom prst="rect">
            <a:avLst/>
          </a:prstGeom>
          <a:noFill/>
        </p:spPr>
        <p:txBody>
          <a:bodyPr>
            <a:spAutoFit/>
          </a:bodyPr>
          <a:lstStyle/>
          <a:p>
            <a:pPr defTabSz="609585" eaLnBrk="1" fontAlgn="auto" hangingPunct="1">
              <a:spcBef>
                <a:spcPts val="0"/>
              </a:spcBef>
              <a:spcAft>
                <a:spcPts val="0"/>
              </a:spcAft>
              <a:defRPr/>
            </a:pPr>
            <a:r>
              <a:rPr lang="es-ES" sz="1500" kern="1700" dirty="0">
                <a:solidFill>
                  <a:srgbClr val="0070C0"/>
                </a:solidFill>
                <a:latin typeface="+mj-lt"/>
                <a:cs typeface="Calibri" panose="020F0502020204030204" pitchFamily="34" charset="0"/>
              </a:rPr>
              <a:t>DIRECCIÓN DE ATENCIÓN Y PROTECCIÓN DEL USUARIO (DAPU)</a:t>
            </a:r>
            <a:endParaRPr lang="es-ES" sz="1500" kern="1700" dirty="0">
              <a:solidFill>
                <a:srgbClr val="0070C0"/>
              </a:solidFill>
              <a:latin typeface="+mj-lt"/>
              <a:cs typeface="Gill Sans"/>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superiores redondeadas 4">
            <a:extLst>
              <a:ext uri="{FF2B5EF4-FFF2-40B4-BE49-F238E27FC236}">
                <a16:creationId xmlns:a16="http://schemas.microsoft.com/office/drawing/2014/main" id="{4B6E4D99-E699-D37D-F788-841B099A77A3}"/>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a:p>
        </p:txBody>
      </p:sp>
      <p:sp>
        <p:nvSpPr>
          <p:cNvPr id="16" name="Título 1">
            <a:extLst>
              <a:ext uri="{FF2B5EF4-FFF2-40B4-BE49-F238E27FC236}">
                <a16:creationId xmlns:a16="http://schemas.microsoft.com/office/drawing/2014/main" id="{8B4AE4E7-0636-5817-A89C-83A13DDF4DAF}"/>
              </a:ext>
            </a:extLst>
          </p:cNvPr>
          <p:cNvSpPr txBox="1">
            <a:spLocks/>
          </p:cNvSpPr>
          <p:nvPr/>
        </p:nvSpPr>
        <p:spPr>
          <a:xfrm>
            <a:off x="360363" y="233363"/>
            <a:ext cx="6048375"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2600" b="1" kern="700" dirty="0">
                <a:solidFill>
                  <a:schemeClr val="bg1"/>
                </a:solidFill>
                <a:cs typeface="Calibri" panose="020F0502020204030204" pitchFamily="34" charset="0"/>
              </a:rPr>
              <a:t>SERVICIO PÚBLICO MÓVIL</a:t>
            </a:r>
            <a:endParaRPr lang="es-PE" sz="2600" b="1" kern="700" dirty="0">
              <a:solidFill>
                <a:schemeClr val="bg1"/>
              </a:solidFill>
              <a:cs typeface="Calibri" panose="020F0502020204030204" pitchFamily="34" charset="0"/>
            </a:endParaRPr>
          </a:p>
        </p:txBody>
      </p:sp>
      <p:sp>
        <p:nvSpPr>
          <p:cNvPr id="18" name="Rectángulo redondeado 13">
            <a:extLst>
              <a:ext uri="{FF2B5EF4-FFF2-40B4-BE49-F238E27FC236}">
                <a16:creationId xmlns:a16="http://schemas.microsoft.com/office/drawing/2014/main" id="{EB6D9906-61E4-1E05-D2A5-270038AF6C79}"/>
              </a:ext>
            </a:extLst>
          </p:cNvPr>
          <p:cNvSpPr/>
          <p:nvPr/>
        </p:nvSpPr>
        <p:spPr>
          <a:xfrm>
            <a:off x="642938" y="942975"/>
            <a:ext cx="10879137" cy="739775"/>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
        <p:nvSpPr>
          <p:cNvPr id="66565" name="CuadroTexto 18">
            <a:extLst>
              <a:ext uri="{FF2B5EF4-FFF2-40B4-BE49-F238E27FC236}">
                <a16:creationId xmlns:a16="http://schemas.microsoft.com/office/drawing/2014/main" id="{1F64AA7A-B510-7202-8B0B-6BB22D6813B0}"/>
              </a:ext>
            </a:extLst>
          </p:cNvPr>
          <p:cNvSpPr txBox="1">
            <a:spLocks noChangeArrowheads="1"/>
          </p:cNvSpPr>
          <p:nvPr/>
        </p:nvSpPr>
        <p:spPr bwMode="auto">
          <a:xfrm>
            <a:off x="708025" y="1083472"/>
            <a:ext cx="10715625" cy="55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lnSpc>
                <a:spcPts val="1800"/>
              </a:lnSpc>
            </a:pPr>
            <a:r>
              <a:rPr lang="es-MX" altLang="es-PE" sz="1800" b="1" i="1" dirty="0">
                <a:solidFill>
                  <a:srgbClr val="1F497D"/>
                </a:solidFill>
                <a:latin typeface="Calibri" panose="020F0502020204030204" pitchFamily="34" charset="0"/>
              </a:rPr>
              <a:t>El </a:t>
            </a:r>
            <a:r>
              <a:rPr lang="es-MX" altLang="es-PE" sz="1800" b="1" i="1" dirty="0">
                <a:solidFill>
                  <a:srgbClr val="00B0F0"/>
                </a:solidFill>
                <a:latin typeface="Calibri" panose="020F0502020204030204" pitchFamily="34" charset="0"/>
                <a:cs typeface="Calibri" panose="020F0502020204030204" pitchFamily="34" charset="0"/>
              </a:rPr>
              <a:t>65 % de usuarios se mostró satisfecho </a:t>
            </a:r>
            <a:r>
              <a:rPr lang="es-MX" altLang="es-PE" sz="1800" b="1" i="1" dirty="0">
                <a:solidFill>
                  <a:srgbClr val="1F497D"/>
                </a:solidFill>
                <a:latin typeface="Calibri" panose="020F0502020204030204" pitchFamily="34" charset="0"/>
              </a:rPr>
              <a:t>con el servicio móvil en 2025</a:t>
            </a:r>
            <a:r>
              <a:rPr lang="es-PE" altLang="es-PE" sz="1800" b="1" i="1" dirty="0">
                <a:solidFill>
                  <a:srgbClr val="1F497D"/>
                </a:solidFill>
                <a:latin typeface="Calibri" panose="020F0502020204030204" pitchFamily="34" charset="0"/>
              </a:rPr>
              <a:t>. En tanto, el nivel de insatisfacción con este servicio se situó en 17 %</a:t>
            </a:r>
          </a:p>
        </p:txBody>
      </p:sp>
      <p:sp>
        <p:nvSpPr>
          <p:cNvPr id="21" name="Rectángulo 20">
            <a:extLst>
              <a:ext uri="{FF2B5EF4-FFF2-40B4-BE49-F238E27FC236}">
                <a16:creationId xmlns:a16="http://schemas.microsoft.com/office/drawing/2014/main" id="{85282F83-95A8-49D0-5A02-C80A4A7D45EB}"/>
              </a:ext>
            </a:extLst>
          </p:cNvPr>
          <p:cNvSpPr/>
          <p:nvPr/>
        </p:nvSpPr>
        <p:spPr>
          <a:xfrm>
            <a:off x="488950" y="6172200"/>
            <a:ext cx="8531225" cy="461963"/>
          </a:xfrm>
          <a:prstGeom prst="rect">
            <a:avLst/>
          </a:prstGeom>
        </p:spPr>
        <p:txBody>
          <a:bodyPr>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 sz="800" i="1" dirty="0">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móvil?</a:t>
            </a:r>
            <a:r>
              <a:rPr lang="es-MX" sz="800" i="1" dirty="0">
                <a:solidFill>
                  <a:srgbClr val="102132"/>
                </a:solidFill>
                <a:cs typeface="Calibri" panose="020F0502020204030204" pitchFamily="34" charset="0"/>
              </a:rPr>
              <a:t> / Satisfecho = suma de valoraciones 8,9,10 / Insatisfecho = suma de valoraciones 0,1,2,3,4,5 </a:t>
            </a:r>
            <a:endParaRPr lang="es-ES" sz="800" i="1" dirty="0">
              <a:solidFill>
                <a:srgbClr val="102132"/>
              </a:solidFill>
              <a:cs typeface="Calibri" panose="020F0502020204030204" pitchFamily="34" charset="0"/>
            </a:endParaRPr>
          </a:p>
          <a:p>
            <a:pPr fontAlgn="auto">
              <a:spcBef>
                <a:spcPts val="0"/>
              </a:spcBef>
              <a:spcAft>
                <a:spcPts val="0"/>
              </a:spcAft>
              <a:defRPr/>
            </a:pPr>
            <a:r>
              <a:rPr lang="es-PE" sz="800" b="1" dirty="0">
                <a:solidFill>
                  <a:schemeClr val="tx1">
                    <a:lumMod val="65000"/>
                    <a:lumOff val="35000"/>
                  </a:schemeClr>
                </a:solidFill>
                <a:cs typeface="Calibri" panose="020F0502020204030204" pitchFamily="34" charset="0"/>
              </a:rPr>
              <a:t>Fuente: </a:t>
            </a:r>
            <a:r>
              <a:rPr lang="es-PE" sz="800" dirty="0">
                <a:solidFill>
                  <a:schemeClr val="tx1">
                    <a:lumMod val="65000"/>
                    <a:lumOff val="35000"/>
                  </a:schemeClr>
                </a:solidFill>
                <a:cs typeface="Calibri" panose="020F0502020204030204" pitchFamily="34" charset="0"/>
              </a:rPr>
              <a:t>CID Latinoamérica, </a:t>
            </a:r>
            <a:r>
              <a:rPr lang="es-MX" sz="800" dirty="0">
                <a:solidFill>
                  <a:schemeClr val="tx1">
                    <a:lumMod val="65000"/>
                    <a:lumOff val="35000"/>
                  </a:schemeClr>
                </a:solidFill>
                <a:cs typeface="Calibri" panose="020F0502020204030204" pitchFamily="34" charset="0"/>
              </a:rPr>
              <a:t>Estudio de Satisfacción 2025 Servicio Móvil.</a:t>
            </a:r>
            <a:endParaRPr lang="es-PE" sz="800" dirty="0">
              <a:solidFill>
                <a:schemeClr val="tx1">
                  <a:lumMod val="65000"/>
                  <a:lumOff val="35000"/>
                </a:schemeClr>
              </a:solidFill>
              <a:cs typeface="Calibri" panose="020F0502020204030204" pitchFamily="34" charset="0"/>
            </a:endParaRPr>
          </a:p>
        </p:txBody>
      </p:sp>
      <p:graphicFrame>
        <p:nvGraphicFramePr>
          <p:cNvPr id="47" name="Tabla 46">
            <a:extLst>
              <a:ext uri="{FF2B5EF4-FFF2-40B4-BE49-F238E27FC236}">
                <a16:creationId xmlns:a16="http://schemas.microsoft.com/office/drawing/2014/main" id="{2A69B6B8-D353-22F6-8A09-C43D1E7AE8A2}"/>
              </a:ext>
            </a:extLst>
          </p:cNvPr>
          <p:cNvGraphicFramePr>
            <a:graphicFrameLocks noGrp="1"/>
          </p:cNvGraphicFramePr>
          <p:nvPr/>
        </p:nvGraphicFramePr>
        <p:xfrm>
          <a:off x="1654175" y="5068888"/>
          <a:ext cx="9937750" cy="427038"/>
        </p:xfrm>
        <a:graphic>
          <a:graphicData uri="http://schemas.openxmlformats.org/drawingml/2006/table">
            <a:tbl>
              <a:tblPr firstRow="1" bandRow="1"/>
              <a:tblGrid>
                <a:gridCol w="1429442">
                  <a:extLst>
                    <a:ext uri="{9D8B030D-6E8A-4147-A177-3AD203B41FA5}">
                      <a16:colId xmlns:a16="http://schemas.microsoft.com/office/drawing/2014/main" val="20000"/>
                    </a:ext>
                  </a:extLst>
                </a:gridCol>
                <a:gridCol w="1786802">
                  <a:extLst>
                    <a:ext uri="{9D8B030D-6E8A-4147-A177-3AD203B41FA5}">
                      <a16:colId xmlns:a16="http://schemas.microsoft.com/office/drawing/2014/main" val="20001"/>
                    </a:ext>
                  </a:extLst>
                </a:gridCol>
                <a:gridCol w="1714064">
                  <a:extLst>
                    <a:ext uri="{9D8B030D-6E8A-4147-A177-3AD203B41FA5}">
                      <a16:colId xmlns:a16="http://schemas.microsoft.com/office/drawing/2014/main" val="20002"/>
                    </a:ext>
                  </a:extLst>
                </a:gridCol>
                <a:gridCol w="1643250">
                  <a:extLst>
                    <a:ext uri="{9D8B030D-6E8A-4147-A177-3AD203B41FA5}">
                      <a16:colId xmlns:a16="http://schemas.microsoft.com/office/drawing/2014/main" val="20003"/>
                    </a:ext>
                  </a:extLst>
                </a:gridCol>
                <a:gridCol w="1721500">
                  <a:extLst>
                    <a:ext uri="{9D8B030D-6E8A-4147-A177-3AD203B41FA5}">
                      <a16:colId xmlns:a16="http://schemas.microsoft.com/office/drawing/2014/main" val="20004"/>
                    </a:ext>
                  </a:extLst>
                </a:gridCol>
                <a:gridCol w="1642692">
                  <a:extLst>
                    <a:ext uri="{9D8B030D-6E8A-4147-A177-3AD203B41FA5}">
                      <a16:colId xmlns:a16="http://schemas.microsoft.com/office/drawing/2014/main" val="20005"/>
                    </a:ext>
                  </a:extLst>
                </a:gridCol>
              </a:tblGrid>
              <a:tr h="213519">
                <a:tc>
                  <a:txBody>
                    <a:bodyPr/>
                    <a:lstStyle>
                      <a:lvl1pPr marL="0" algn="l" defTabSz="1219140" rtl="0" eaLnBrk="1" latinLnBrk="0" hangingPunct="1">
                        <a:defRPr sz="2400" b="1" kern="1200">
                          <a:solidFill>
                            <a:schemeClr val="lt1"/>
                          </a:solidFill>
                          <a:latin typeface="Calibri" panose="020F0502020204030204"/>
                        </a:defRPr>
                      </a:lvl1pPr>
                      <a:lvl2pPr marL="609570" algn="l" defTabSz="1219140" rtl="0" eaLnBrk="1" latinLnBrk="0" hangingPunct="1">
                        <a:defRPr sz="2400" b="1" kern="1200">
                          <a:solidFill>
                            <a:schemeClr val="lt1"/>
                          </a:solidFill>
                          <a:latin typeface="Calibri" panose="020F0502020204030204"/>
                        </a:defRPr>
                      </a:lvl2pPr>
                      <a:lvl3pPr marL="1219140" algn="l" defTabSz="1219140" rtl="0" eaLnBrk="1" latinLnBrk="0" hangingPunct="1">
                        <a:defRPr sz="2400" b="1" kern="1200">
                          <a:solidFill>
                            <a:schemeClr val="lt1"/>
                          </a:solidFill>
                          <a:latin typeface="Calibri" panose="020F0502020204030204"/>
                        </a:defRPr>
                      </a:lvl3pPr>
                      <a:lvl4pPr marL="1828709" algn="l" defTabSz="1219140" rtl="0" eaLnBrk="1" latinLnBrk="0" hangingPunct="1">
                        <a:defRPr sz="2400" b="1" kern="1200">
                          <a:solidFill>
                            <a:schemeClr val="lt1"/>
                          </a:solidFill>
                          <a:latin typeface="Calibri" panose="020F0502020204030204"/>
                        </a:defRPr>
                      </a:lvl4pPr>
                      <a:lvl5pPr marL="2438278" algn="l" defTabSz="1219140" rtl="0" eaLnBrk="1" latinLnBrk="0" hangingPunct="1">
                        <a:defRPr sz="2400" b="1" kern="1200">
                          <a:solidFill>
                            <a:schemeClr val="lt1"/>
                          </a:solidFill>
                          <a:latin typeface="Calibri" panose="020F0502020204030204"/>
                        </a:defRPr>
                      </a:lvl5pPr>
                      <a:lvl6pPr marL="3047848" algn="l" defTabSz="1219140" rtl="0" eaLnBrk="1" latinLnBrk="0" hangingPunct="1">
                        <a:defRPr sz="2400" b="1" kern="1200">
                          <a:solidFill>
                            <a:schemeClr val="lt1"/>
                          </a:solidFill>
                          <a:latin typeface="Calibri" panose="020F0502020204030204"/>
                        </a:defRPr>
                      </a:lvl6pPr>
                      <a:lvl7pPr marL="3657418" algn="l" defTabSz="1219140" rtl="0" eaLnBrk="1" latinLnBrk="0" hangingPunct="1">
                        <a:defRPr sz="2400" b="1" kern="1200">
                          <a:solidFill>
                            <a:schemeClr val="lt1"/>
                          </a:solidFill>
                          <a:latin typeface="Calibri" panose="020F0502020204030204"/>
                        </a:defRPr>
                      </a:lvl7pPr>
                      <a:lvl8pPr marL="4266987" algn="l" defTabSz="1219140" rtl="0" eaLnBrk="1" latinLnBrk="0" hangingPunct="1">
                        <a:defRPr sz="2400" b="1" kern="1200">
                          <a:solidFill>
                            <a:schemeClr val="lt1"/>
                          </a:solidFill>
                          <a:latin typeface="Calibri" panose="020F0502020204030204"/>
                        </a:defRPr>
                      </a:lvl8pPr>
                      <a:lvl9pPr marL="4876557" algn="l" defTabSz="1219140" rtl="0" eaLnBrk="1" latinLnBrk="0" hangingPunct="1">
                        <a:defRPr sz="2400" b="1" kern="1200">
                          <a:solidFill>
                            <a:schemeClr val="lt1"/>
                          </a:solidFill>
                          <a:latin typeface="Calibri" panose="020F0502020204030204"/>
                        </a:defRPr>
                      </a:lvl9pPr>
                    </a:lstStyle>
                    <a:p>
                      <a:r>
                        <a:rPr lang="es-MX" sz="800" b="0" dirty="0">
                          <a:solidFill>
                            <a:schemeClr val="tx1">
                              <a:lumMod val="50000"/>
                              <a:lumOff val="50000"/>
                            </a:schemeClr>
                          </a:solidFill>
                        </a:rPr>
                        <a:t>Media</a:t>
                      </a:r>
                      <a:endParaRPr lang="es-PE" sz="800" b="0" dirty="0">
                        <a:solidFill>
                          <a:schemeClr val="tx1">
                            <a:lumMod val="50000"/>
                            <a:lumOff val="50000"/>
                          </a:schemeClr>
                        </a:solidFill>
                      </a:endParaRPr>
                    </a:p>
                  </a:txBody>
                  <a:tcPr marL="91446" marR="91446" marT="45754" marB="45754">
                    <a:lnL w="12700" cmpd="sng">
                      <a:solidFill>
                        <a:sysClr val="window" lastClr="FFFFFF"/>
                      </a:solidFill>
                    </a:lnL>
                    <a:lnR w="12700" cmpd="sng">
                      <a:solidFill>
                        <a:sysClr val="window" lastClr="FFFFFF"/>
                      </a:solidFill>
                    </a:lnR>
                    <a:lnT w="3175" cap="flat" cmpd="sng" algn="ctr">
                      <a:solidFill>
                        <a:sysClr val="windowText" lastClr="000000">
                          <a:lumMod val="50000"/>
                          <a:lumOff val="50000"/>
                        </a:sysClr>
                      </a:solidFill>
                      <a:prstDash val="solid"/>
                      <a:round/>
                      <a:headEnd type="none" w="med" len="med"/>
                      <a:tailEnd type="none" w="med" len="med"/>
                    </a:lnT>
                    <a:lnB w="317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b="1" kern="1200">
                          <a:solidFill>
                            <a:schemeClr val="lt1"/>
                          </a:solidFill>
                          <a:latin typeface="Calibri" panose="020F0502020204030204"/>
                        </a:defRPr>
                      </a:lvl1pPr>
                      <a:lvl2pPr marL="609570" algn="l" defTabSz="1219140" rtl="0" eaLnBrk="1" latinLnBrk="0" hangingPunct="1">
                        <a:defRPr sz="2400" b="1" kern="1200">
                          <a:solidFill>
                            <a:schemeClr val="lt1"/>
                          </a:solidFill>
                          <a:latin typeface="Calibri" panose="020F0502020204030204"/>
                        </a:defRPr>
                      </a:lvl2pPr>
                      <a:lvl3pPr marL="1219140" algn="l" defTabSz="1219140" rtl="0" eaLnBrk="1" latinLnBrk="0" hangingPunct="1">
                        <a:defRPr sz="2400" b="1" kern="1200">
                          <a:solidFill>
                            <a:schemeClr val="lt1"/>
                          </a:solidFill>
                          <a:latin typeface="Calibri" panose="020F0502020204030204"/>
                        </a:defRPr>
                      </a:lvl3pPr>
                      <a:lvl4pPr marL="1828709" algn="l" defTabSz="1219140" rtl="0" eaLnBrk="1" latinLnBrk="0" hangingPunct="1">
                        <a:defRPr sz="2400" b="1" kern="1200">
                          <a:solidFill>
                            <a:schemeClr val="lt1"/>
                          </a:solidFill>
                          <a:latin typeface="Calibri" panose="020F0502020204030204"/>
                        </a:defRPr>
                      </a:lvl4pPr>
                      <a:lvl5pPr marL="2438278" algn="l" defTabSz="1219140" rtl="0" eaLnBrk="1" latinLnBrk="0" hangingPunct="1">
                        <a:defRPr sz="2400" b="1" kern="1200">
                          <a:solidFill>
                            <a:schemeClr val="lt1"/>
                          </a:solidFill>
                          <a:latin typeface="Calibri" panose="020F0502020204030204"/>
                        </a:defRPr>
                      </a:lvl5pPr>
                      <a:lvl6pPr marL="3047848" algn="l" defTabSz="1219140" rtl="0" eaLnBrk="1" latinLnBrk="0" hangingPunct="1">
                        <a:defRPr sz="2400" b="1" kern="1200">
                          <a:solidFill>
                            <a:schemeClr val="lt1"/>
                          </a:solidFill>
                          <a:latin typeface="Calibri" panose="020F0502020204030204"/>
                        </a:defRPr>
                      </a:lvl6pPr>
                      <a:lvl7pPr marL="3657418" algn="l" defTabSz="1219140" rtl="0" eaLnBrk="1" latinLnBrk="0" hangingPunct="1">
                        <a:defRPr sz="2400" b="1" kern="1200">
                          <a:solidFill>
                            <a:schemeClr val="lt1"/>
                          </a:solidFill>
                          <a:latin typeface="Calibri" panose="020F0502020204030204"/>
                        </a:defRPr>
                      </a:lvl7pPr>
                      <a:lvl8pPr marL="4266987" algn="l" defTabSz="1219140" rtl="0" eaLnBrk="1" latinLnBrk="0" hangingPunct="1">
                        <a:defRPr sz="2400" b="1" kern="1200">
                          <a:solidFill>
                            <a:schemeClr val="lt1"/>
                          </a:solidFill>
                          <a:latin typeface="Calibri" panose="020F0502020204030204"/>
                        </a:defRPr>
                      </a:lvl8pPr>
                      <a:lvl9pPr marL="4876557" algn="l" defTabSz="1219140" rtl="0" eaLnBrk="1" latinLnBrk="0" hangingPunct="1">
                        <a:defRPr sz="2400" b="1" kern="1200">
                          <a:solidFill>
                            <a:schemeClr val="lt1"/>
                          </a:solidFill>
                          <a:latin typeface="Calibri" panose="020F0502020204030204"/>
                        </a:defRPr>
                      </a:lvl9pPr>
                    </a:lstStyle>
                    <a:p>
                      <a:pPr algn="ctr" fontAlgn="t"/>
                      <a:r>
                        <a:rPr lang="es-MX" sz="800" b="0" kern="1200" dirty="0">
                          <a:solidFill>
                            <a:schemeClr val="tx1">
                              <a:lumMod val="50000"/>
                              <a:lumOff val="50000"/>
                            </a:schemeClr>
                          </a:solidFill>
                          <a:latin typeface="+mn-lt"/>
                          <a:ea typeface="+mn-ea"/>
                          <a:cs typeface="+mn-cs"/>
                        </a:rPr>
                        <a:t>7.7</a:t>
                      </a:r>
                      <a:endParaRPr lang="es-PE" sz="800" b="0" kern="1200" dirty="0">
                        <a:solidFill>
                          <a:schemeClr val="tx1">
                            <a:lumMod val="50000"/>
                            <a:lumOff val="50000"/>
                          </a:schemeClr>
                        </a:solidFill>
                        <a:latin typeface="+mn-lt"/>
                        <a:ea typeface="+mn-ea"/>
                        <a:cs typeface="+mn-cs"/>
                      </a:endParaRPr>
                    </a:p>
                  </a:txBody>
                  <a:tcPr marL="9526" marR="9526" marT="9532" marB="0" anchor="ctr">
                    <a:lnL w="12700" cmpd="sng">
                      <a:solidFill>
                        <a:sysClr val="window" lastClr="FFFFFF"/>
                      </a:solidFill>
                    </a:lnL>
                    <a:lnR w="12700" cmpd="sng">
                      <a:solidFill>
                        <a:sysClr val="window" lastClr="FFFFFF"/>
                      </a:solidFill>
                    </a:lnR>
                    <a:lnT w="3175" cap="flat" cmpd="sng" algn="ctr">
                      <a:solidFill>
                        <a:sysClr val="windowText" lastClr="000000">
                          <a:lumMod val="50000"/>
                          <a:lumOff val="50000"/>
                        </a:sysClr>
                      </a:solidFill>
                      <a:prstDash val="solid"/>
                      <a:round/>
                      <a:headEnd type="none" w="med" len="med"/>
                      <a:tailEnd type="none" w="med" len="med"/>
                    </a:lnT>
                    <a:lnB w="317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b="1" kern="1200">
                          <a:solidFill>
                            <a:schemeClr val="lt1"/>
                          </a:solidFill>
                          <a:latin typeface="Calibri" panose="020F0502020204030204"/>
                        </a:defRPr>
                      </a:lvl1pPr>
                      <a:lvl2pPr marL="609570" algn="l" defTabSz="1219140" rtl="0" eaLnBrk="1" latinLnBrk="0" hangingPunct="1">
                        <a:defRPr sz="2400" b="1" kern="1200">
                          <a:solidFill>
                            <a:schemeClr val="lt1"/>
                          </a:solidFill>
                          <a:latin typeface="Calibri" panose="020F0502020204030204"/>
                        </a:defRPr>
                      </a:lvl2pPr>
                      <a:lvl3pPr marL="1219140" algn="l" defTabSz="1219140" rtl="0" eaLnBrk="1" latinLnBrk="0" hangingPunct="1">
                        <a:defRPr sz="2400" b="1" kern="1200">
                          <a:solidFill>
                            <a:schemeClr val="lt1"/>
                          </a:solidFill>
                          <a:latin typeface="Calibri" panose="020F0502020204030204"/>
                        </a:defRPr>
                      </a:lvl3pPr>
                      <a:lvl4pPr marL="1828709" algn="l" defTabSz="1219140" rtl="0" eaLnBrk="1" latinLnBrk="0" hangingPunct="1">
                        <a:defRPr sz="2400" b="1" kern="1200">
                          <a:solidFill>
                            <a:schemeClr val="lt1"/>
                          </a:solidFill>
                          <a:latin typeface="Calibri" panose="020F0502020204030204"/>
                        </a:defRPr>
                      </a:lvl4pPr>
                      <a:lvl5pPr marL="2438278" algn="l" defTabSz="1219140" rtl="0" eaLnBrk="1" latinLnBrk="0" hangingPunct="1">
                        <a:defRPr sz="2400" b="1" kern="1200">
                          <a:solidFill>
                            <a:schemeClr val="lt1"/>
                          </a:solidFill>
                          <a:latin typeface="Calibri" panose="020F0502020204030204"/>
                        </a:defRPr>
                      </a:lvl5pPr>
                      <a:lvl6pPr marL="3047848" algn="l" defTabSz="1219140" rtl="0" eaLnBrk="1" latinLnBrk="0" hangingPunct="1">
                        <a:defRPr sz="2400" b="1" kern="1200">
                          <a:solidFill>
                            <a:schemeClr val="lt1"/>
                          </a:solidFill>
                          <a:latin typeface="Calibri" panose="020F0502020204030204"/>
                        </a:defRPr>
                      </a:lvl6pPr>
                      <a:lvl7pPr marL="3657418" algn="l" defTabSz="1219140" rtl="0" eaLnBrk="1" latinLnBrk="0" hangingPunct="1">
                        <a:defRPr sz="2400" b="1" kern="1200">
                          <a:solidFill>
                            <a:schemeClr val="lt1"/>
                          </a:solidFill>
                          <a:latin typeface="Calibri" panose="020F0502020204030204"/>
                        </a:defRPr>
                      </a:lvl7pPr>
                      <a:lvl8pPr marL="4266987" algn="l" defTabSz="1219140" rtl="0" eaLnBrk="1" latinLnBrk="0" hangingPunct="1">
                        <a:defRPr sz="2400" b="1" kern="1200">
                          <a:solidFill>
                            <a:schemeClr val="lt1"/>
                          </a:solidFill>
                          <a:latin typeface="Calibri" panose="020F0502020204030204"/>
                        </a:defRPr>
                      </a:lvl8pPr>
                      <a:lvl9pPr marL="4876557" algn="l" defTabSz="1219140" rtl="0" eaLnBrk="1" latinLnBrk="0" hangingPunct="1">
                        <a:defRPr sz="2400" b="1" kern="1200">
                          <a:solidFill>
                            <a:schemeClr val="lt1"/>
                          </a:solidFill>
                          <a:latin typeface="Calibri" panose="020F0502020204030204"/>
                        </a:defRPr>
                      </a:lvl9pPr>
                    </a:lstStyle>
                    <a:p>
                      <a:pPr algn="ctr" fontAlgn="t"/>
                      <a:r>
                        <a:rPr lang="es-PE" sz="800" b="0" kern="1200" dirty="0">
                          <a:solidFill>
                            <a:schemeClr val="tx1">
                              <a:lumMod val="50000"/>
                              <a:lumOff val="50000"/>
                            </a:schemeClr>
                          </a:solidFill>
                          <a:latin typeface="+mn-lt"/>
                          <a:ea typeface="+mn-ea"/>
                          <a:cs typeface="+mn-cs"/>
                        </a:rPr>
                        <a:t>7.9</a:t>
                      </a:r>
                    </a:p>
                  </a:txBody>
                  <a:tcPr marL="9526" marR="9526" marT="9532" marB="0" anchor="ctr">
                    <a:lnL w="12700" cmpd="sng">
                      <a:solidFill>
                        <a:sysClr val="window" lastClr="FFFFFF"/>
                      </a:solidFill>
                    </a:lnL>
                    <a:lnR w="12700" cmpd="sng">
                      <a:solidFill>
                        <a:sysClr val="window" lastClr="FFFFFF"/>
                      </a:solidFill>
                    </a:lnR>
                    <a:lnT w="3175" cap="flat" cmpd="sng" algn="ctr">
                      <a:solidFill>
                        <a:sysClr val="windowText" lastClr="000000">
                          <a:lumMod val="50000"/>
                          <a:lumOff val="50000"/>
                        </a:sysClr>
                      </a:solidFill>
                      <a:prstDash val="solid"/>
                      <a:round/>
                      <a:headEnd type="none" w="med" len="med"/>
                      <a:tailEnd type="none" w="med" len="med"/>
                    </a:lnT>
                    <a:lnB w="317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b="1" kern="1200">
                          <a:solidFill>
                            <a:schemeClr val="lt1"/>
                          </a:solidFill>
                          <a:latin typeface="Calibri" panose="020F0502020204030204"/>
                        </a:defRPr>
                      </a:lvl1pPr>
                      <a:lvl2pPr marL="609570" algn="l" defTabSz="1219140" rtl="0" eaLnBrk="1" latinLnBrk="0" hangingPunct="1">
                        <a:defRPr sz="2400" b="1" kern="1200">
                          <a:solidFill>
                            <a:schemeClr val="lt1"/>
                          </a:solidFill>
                          <a:latin typeface="Calibri" panose="020F0502020204030204"/>
                        </a:defRPr>
                      </a:lvl2pPr>
                      <a:lvl3pPr marL="1219140" algn="l" defTabSz="1219140" rtl="0" eaLnBrk="1" latinLnBrk="0" hangingPunct="1">
                        <a:defRPr sz="2400" b="1" kern="1200">
                          <a:solidFill>
                            <a:schemeClr val="lt1"/>
                          </a:solidFill>
                          <a:latin typeface="Calibri" panose="020F0502020204030204"/>
                        </a:defRPr>
                      </a:lvl3pPr>
                      <a:lvl4pPr marL="1828709" algn="l" defTabSz="1219140" rtl="0" eaLnBrk="1" latinLnBrk="0" hangingPunct="1">
                        <a:defRPr sz="2400" b="1" kern="1200">
                          <a:solidFill>
                            <a:schemeClr val="lt1"/>
                          </a:solidFill>
                          <a:latin typeface="Calibri" panose="020F0502020204030204"/>
                        </a:defRPr>
                      </a:lvl4pPr>
                      <a:lvl5pPr marL="2438278" algn="l" defTabSz="1219140" rtl="0" eaLnBrk="1" latinLnBrk="0" hangingPunct="1">
                        <a:defRPr sz="2400" b="1" kern="1200">
                          <a:solidFill>
                            <a:schemeClr val="lt1"/>
                          </a:solidFill>
                          <a:latin typeface="Calibri" panose="020F0502020204030204"/>
                        </a:defRPr>
                      </a:lvl5pPr>
                      <a:lvl6pPr marL="3047848" algn="l" defTabSz="1219140" rtl="0" eaLnBrk="1" latinLnBrk="0" hangingPunct="1">
                        <a:defRPr sz="2400" b="1" kern="1200">
                          <a:solidFill>
                            <a:schemeClr val="lt1"/>
                          </a:solidFill>
                          <a:latin typeface="Calibri" panose="020F0502020204030204"/>
                        </a:defRPr>
                      </a:lvl6pPr>
                      <a:lvl7pPr marL="3657418" algn="l" defTabSz="1219140" rtl="0" eaLnBrk="1" latinLnBrk="0" hangingPunct="1">
                        <a:defRPr sz="2400" b="1" kern="1200">
                          <a:solidFill>
                            <a:schemeClr val="lt1"/>
                          </a:solidFill>
                          <a:latin typeface="Calibri" panose="020F0502020204030204"/>
                        </a:defRPr>
                      </a:lvl7pPr>
                      <a:lvl8pPr marL="4266987" algn="l" defTabSz="1219140" rtl="0" eaLnBrk="1" latinLnBrk="0" hangingPunct="1">
                        <a:defRPr sz="2400" b="1" kern="1200">
                          <a:solidFill>
                            <a:schemeClr val="lt1"/>
                          </a:solidFill>
                          <a:latin typeface="Calibri" panose="020F0502020204030204"/>
                        </a:defRPr>
                      </a:lvl8pPr>
                      <a:lvl9pPr marL="4876557" algn="l" defTabSz="1219140" rtl="0" eaLnBrk="1" latinLnBrk="0" hangingPunct="1">
                        <a:defRPr sz="2400" b="1" kern="1200">
                          <a:solidFill>
                            <a:schemeClr val="lt1"/>
                          </a:solidFill>
                          <a:latin typeface="Calibri" panose="020F0502020204030204"/>
                        </a:defRPr>
                      </a:lvl9pPr>
                    </a:lstStyle>
                    <a:p>
                      <a:pPr algn="ctr" fontAlgn="t"/>
                      <a:r>
                        <a:rPr lang="es-PE" sz="800" b="0" kern="1200" dirty="0">
                          <a:solidFill>
                            <a:schemeClr val="tx1">
                              <a:lumMod val="50000"/>
                              <a:lumOff val="50000"/>
                            </a:schemeClr>
                          </a:solidFill>
                          <a:latin typeface="+mn-lt"/>
                          <a:ea typeface="+mn-ea"/>
                          <a:cs typeface="+mn-cs"/>
                        </a:rPr>
                        <a:t>8.0</a:t>
                      </a:r>
                    </a:p>
                  </a:txBody>
                  <a:tcPr marL="9526" marR="9526" marT="9532" marB="0" anchor="ctr">
                    <a:lnL w="12700" cmpd="sng">
                      <a:solidFill>
                        <a:sysClr val="window" lastClr="FFFFFF"/>
                      </a:solidFill>
                    </a:lnL>
                    <a:lnR w="12700" cmpd="sng">
                      <a:solidFill>
                        <a:sysClr val="window" lastClr="FFFFFF"/>
                      </a:solidFill>
                    </a:lnR>
                    <a:lnT w="3175" cap="flat" cmpd="sng" algn="ctr">
                      <a:solidFill>
                        <a:sysClr val="windowText" lastClr="000000">
                          <a:lumMod val="50000"/>
                          <a:lumOff val="50000"/>
                        </a:sysClr>
                      </a:solidFill>
                      <a:prstDash val="solid"/>
                      <a:round/>
                      <a:headEnd type="none" w="med" len="med"/>
                      <a:tailEnd type="none" w="med" len="med"/>
                    </a:lnT>
                    <a:lnB w="317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b="1" kern="1200">
                          <a:solidFill>
                            <a:schemeClr val="lt1"/>
                          </a:solidFill>
                          <a:latin typeface="Calibri" panose="020F0502020204030204"/>
                        </a:defRPr>
                      </a:lvl1pPr>
                      <a:lvl2pPr marL="609570" algn="l" defTabSz="1219140" rtl="0" eaLnBrk="1" latinLnBrk="0" hangingPunct="1">
                        <a:defRPr sz="2400" b="1" kern="1200">
                          <a:solidFill>
                            <a:schemeClr val="lt1"/>
                          </a:solidFill>
                          <a:latin typeface="Calibri" panose="020F0502020204030204"/>
                        </a:defRPr>
                      </a:lvl2pPr>
                      <a:lvl3pPr marL="1219140" algn="l" defTabSz="1219140" rtl="0" eaLnBrk="1" latinLnBrk="0" hangingPunct="1">
                        <a:defRPr sz="2400" b="1" kern="1200">
                          <a:solidFill>
                            <a:schemeClr val="lt1"/>
                          </a:solidFill>
                          <a:latin typeface="Calibri" panose="020F0502020204030204"/>
                        </a:defRPr>
                      </a:lvl3pPr>
                      <a:lvl4pPr marL="1828709" algn="l" defTabSz="1219140" rtl="0" eaLnBrk="1" latinLnBrk="0" hangingPunct="1">
                        <a:defRPr sz="2400" b="1" kern="1200">
                          <a:solidFill>
                            <a:schemeClr val="lt1"/>
                          </a:solidFill>
                          <a:latin typeface="Calibri" panose="020F0502020204030204"/>
                        </a:defRPr>
                      </a:lvl4pPr>
                      <a:lvl5pPr marL="2438278" algn="l" defTabSz="1219140" rtl="0" eaLnBrk="1" latinLnBrk="0" hangingPunct="1">
                        <a:defRPr sz="2400" b="1" kern="1200">
                          <a:solidFill>
                            <a:schemeClr val="lt1"/>
                          </a:solidFill>
                          <a:latin typeface="Calibri" panose="020F0502020204030204"/>
                        </a:defRPr>
                      </a:lvl5pPr>
                      <a:lvl6pPr marL="3047848" algn="l" defTabSz="1219140" rtl="0" eaLnBrk="1" latinLnBrk="0" hangingPunct="1">
                        <a:defRPr sz="2400" b="1" kern="1200">
                          <a:solidFill>
                            <a:schemeClr val="lt1"/>
                          </a:solidFill>
                          <a:latin typeface="Calibri" panose="020F0502020204030204"/>
                        </a:defRPr>
                      </a:lvl6pPr>
                      <a:lvl7pPr marL="3657418" algn="l" defTabSz="1219140" rtl="0" eaLnBrk="1" latinLnBrk="0" hangingPunct="1">
                        <a:defRPr sz="2400" b="1" kern="1200">
                          <a:solidFill>
                            <a:schemeClr val="lt1"/>
                          </a:solidFill>
                          <a:latin typeface="Calibri" panose="020F0502020204030204"/>
                        </a:defRPr>
                      </a:lvl7pPr>
                      <a:lvl8pPr marL="4266987" algn="l" defTabSz="1219140" rtl="0" eaLnBrk="1" latinLnBrk="0" hangingPunct="1">
                        <a:defRPr sz="2400" b="1" kern="1200">
                          <a:solidFill>
                            <a:schemeClr val="lt1"/>
                          </a:solidFill>
                          <a:latin typeface="Calibri" panose="020F0502020204030204"/>
                        </a:defRPr>
                      </a:lvl8pPr>
                      <a:lvl9pPr marL="4876557" algn="l" defTabSz="1219140" rtl="0" eaLnBrk="1" latinLnBrk="0" hangingPunct="1">
                        <a:defRPr sz="2400" b="1" kern="1200">
                          <a:solidFill>
                            <a:schemeClr val="lt1"/>
                          </a:solidFill>
                          <a:latin typeface="Calibri" panose="020F0502020204030204"/>
                        </a:defRPr>
                      </a:lvl9pPr>
                    </a:lstStyle>
                    <a:p>
                      <a:pPr algn="ctr" fontAlgn="t"/>
                      <a:r>
                        <a:rPr lang="es-PE" sz="800" b="0" kern="1200" dirty="0">
                          <a:solidFill>
                            <a:schemeClr val="tx1">
                              <a:lumMod val="50000"/>
                              <a:lumOff val="50000"/>
                            </a:schemeClr>
                          </a:solidFill>
                          <a:latin typeface="+mn-lt"/>
                          <a:ea typeface="+mn-ea"/>
                          <a:cs typeface="+mn-cs"/>
                        </a:rPr>
                        <a:t>8.0</a:t>
                      </a:r>
                    </a:p>
                  </a:txBody>
                  <a:tcPr marL="9526" marR="9526" marT="9532" marB="0" anchor="ctr">
                    <a:lnL w="12700" cmpd="sng">
                      <a:solidFill>
                        <a:sysClr val="window" lastClr="FFFFFF"/>
                      </a:solidFill>
                    </a:lnL>
                    <a:lnR w="12700" cmpd="sng">
                      <a:solidFill>
                        <a:sysClr val="window" lastClr="FFFFFF"/>
                      </a:solidFill>
                    </a:lnR>
                    <a:lnT w="3175" cap="flat" cmpd="sng" algn="ctr">
                      <a:solidFill>
                        <a:sysClr val="windowText" lastClr="000000">
                          <a:lumMod val="50000"/>
                          <a:lumOff val="50000"/>
                        </a:sysClr>
                      </a:solidFill>
                      <a:prstDash val="solid"/>
                      <a:round/>
                      <a:headEnd type="none" w="med" len="med"/>
                      <a:tailEnd type="none" w="med" len="med"/>
                    </a:lnT>
                    <a:lnB w="317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40" rtl="0" eaLnBrk="1" latinLnBrk="0" hangingPunct="1">
                        <a:defRPr sz="2400" b="1" kern="1200">
                          <a:solidFill>
                            <a:schemeClr val="lt1"/>
                          </a:solidFill>
                          <a:latin typeface="Calibri" panose="020F0502020204030204"/>
                        </a:defRPr>
                      </a:lvl1pPr>
                      <a:lvl2pPr marL="609570" algn="l" defTabSz="1219140" rtl="0" eaLnBrk="1" latinLnBrk="0" hangingPunct="1">
                        <a:defRPr sz="2400" b="1" kern="1200">
                          <a:solidFill>
                            <a:schemeClr val="lt1"/>
                          </a:solidFill>
                          <a:latin typeface="Calibri" panose="020F0502020204030204"/>
                        </a:defRPr>
                      </a:lvl2pPr>
                      <a:lvl3pPr marL="1219140" algn="l" defTabSz="1219140" rtl="0" eaLnBrk="1" latinLnBrk="0" hangingPunct="1">
                        <a:defRPr sz="2400" b="1" kern="1200">
                          <a:solidFill>
                            <a:schemeClr val="lt1"/>
                          </a:solidFill>
                          <a:latin typeface="Calibri" panose="020F0502020204030204"/>
                        </a:defRPr>
                      </a:lvl3pPr>
                      <a:lvl4pPr marL="1828709" algn="l" defTabSz="1219140" rtl="0" eaLnBrk="1" latinLnBrk="0" hangingPunct="1">
                        <a:defRPr sz="2400" b="1" kern="1200">
                          <a:solidFill>
                            <a:schemeClr val="lt1"/>
                          </a:solidFill>
                          <a:latin typeface="Calibri" panose="020F0502020204030204"/>
                        </a:defRPr>
                      </a:lvl4pPr>
                      <a:lvl5pPr marL="2438278" algn="l" defTabSz="1219140" rtl="0" eaLnBrk="1" latinLnBrk="0" hangingPunct="1">
                        <a:defRPr sz="2400" b="1" kern="1200">
                          <a:solidFill>
                            <a:schemeClr val="lt1"/>
                          </a:solidFill>
                          <a:latin typeface="Calibri" panose="020F0502020204030204"/>
                        </a:defRPr>
                      </a:lvl5pPr>
                      <a:lvl6pPr marL="3047848" algn="l" defTabSz="1219140" rtl="0" eaLnBrk="1" latinLnBrk="0" hangingPunct="1">
                        <a:defRPr sz="2400" b="1" kern="1200">
                          <a:solidFill>
                            <a:schemeClr val="lt1"/>
                          </a:solidFill>
                          <a:latin typeface="Calibri" panose="020F0502020204030204"/>
                        </a:defRPr>
                      </a:lvl6pPr>
                      <a:lvl7pPr marL="3657418" algn="l" defTabSz="1219140" rtl="0" eaLnBrk="1" latinLnBrk="0" hangingPunct="1">
                        <a:defRPr sz="2400" b="1" kern="1200">
                          <a:solidFill>
                            <a:schemeClr val="lt1"/>
                          </a:solidFill>
                          <a:latin typeface="Calibri" panose="020F0502020204030204"/>
                        </a:defRPr>
                      </a:lvl7pPr>
                      <a:lvl8pPr marL="4266987" algn="l" defTabSz="1219140" rtl="0" eaLnBrk="1" latinLnBrk="0" hangingPunct="1">
                        <a:defRPr sz="2400" b="1" kern="1200">
                          <a:solidFill>
                            <a:schemeClr val="lt1"/>
                          </a:solidFill>
                          <a:latin typeface="Calibri" panose="020F0502020204030204"/>
                        </a:defRPr>
                      </a:lvl8pPr>
                      <a:lvl9pPr marL="4876557" algn="l" defTabSz="1219140" rtl="0" eaLnBrk="1" latinLnBrk="0" hangingPunct="1">
                        <a:defRPr sz="2400" b="1" kern="1200">
                          <a:solidFill>
                            <a:schemeClr val="lt1"/>
                          </a:solidFill>
                          <a:latin typeface="Calibri" panose="020F0502020204030204"/>
                        </a:defRPr>
                      </a:lvl9pPr>
                    </a:lstStyle>
                    <a:p>
                      <a:pPr algn="ctr" fontAlgn="t"/>
                      <a:r>
                        <a:rPr lang="es-PE" sz="800" b="0" kern="1200" dirty="0">
                          <a:solidFill>
                            <a:schemeClr val="tx1">
                              <a:lumMod val="50000"/>
                              <a:lumOff val="50000"/>
                            </a:schemeClr>
                          </a:solidFill>
                          <a:latin typeface="+mn-lt"/>
                          <a:ea typeface="+mn-ea"/>
                          <a:cs typeface="+mn-cs"/>
                        </a:rPr>
                        <a:t>6.9</a:t>
                      </a:r>
                    </a:p>
                  </a:txBody>
                  <a:tcPr marL="9526" marR="9526" marT="9532" marB="0" anchor="ctr">
                    <a:lnL w="12700" cmpd="sng">
                      <a:solidFill>
                        <a:sysClr val="window" lastClr="FFFFFF"/>
                      </a:solidFill>
                    </a:lnL>
                    <a:lnR w="12700" cmpd="sng">
                      <a:solidFill>
                        <a:sysClr val="window" lastClr="FFFFFF"/>
                      </a:solidFill>
                    </a:lnR>
                    <a:lnT w="3175" cap="flat" cmpd="sng" algn="ctr">
                      <a:solidFill>
                        <a:sysClr val="windowText" lastClr="000000">
                          <a:lumMod val="50000"/>
                          <a:lumOff val="50000"/>
                        </a:sysClr>
                      </a:solidFill>
                      <a:prstDash val="solid"/>
                      <a:round/>
                      <a:headEnd type="none" w="med" len="med"/>
                      <a:tailEnd type="none" w="med" len="med"/>
                    </a:lnT>
                    <a:lnB w="317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3519">
                <a:tc>
                  <a:txBody>
                    <a:bodyPr/>
                    <a:lstStyle>
                      <a:lvl1pPr marL="0" algn="l" defTabSz="1219140" rtl="0" eaLnBrk="1" latinLnBrk="0" hangingPunct="1">
                        <a:defRPr sz="2400" kern="1200">
                          <a:solidFill>
                            <a:schemeClr val="dk1"/>
                          </a:solidFill>
                          <a:latin typeface="Calibri" panose="020F0502020204030204"/>
                        </a:defRPr>
                      </a:lvl1pPr>
                      <a:lvl2pPr marL="609570" algn="l" defTabSz="1219140" rtl="0" eaLnBrk="1" latinLnBrk="0" hangingPunct="1">
                        <a:defRPr sz="2400" kern="1200">
                          <a:solidFill>
                            <a:schemeClr val="dk1"/>
                          </a:solidFill>
                          <a:latin typeface="Calibri" panose="020F0502020204030204"/>
                        </a:defRPr>
                      </a:lvl2pPr>
                      <a:lvl3pPr marL="1219140" algn="l" defTabSz="1219140" rtl="0" eaLnBrk="1" latinLnBrk="0" hangingPunct="1">
                        <a:defRPr sz="2400" kern="1200">
                          <a:solidFill>
                            <a:schemeClr val="dk1"/>
                          </a:solidFill>
                          <a:latin typeface="Calibri" panose="020F0502020204030204"/>
                        </a:defRPr>
                      </a:lvl3pPr>
                      <a:lvl4pPr marL="1828709" algn="l" defTabSz="1219140" rtl="0" eaLnBrk="1" latinLnBrk="0" hangingPunct="1">
                        <a:defRPr sz="2400" kern="1200">
                          <a:solidFill>
                            <a:schemeClr val="dk1"/>
                          </a:solidFill>
                          <a:latin typeface="Calibri" panose="020F0502020204030204"/>
                        </a:defRPr>
                      </a:lvl4pPr>
                      <a:lvl5pPr marL="2438278" algn="l" defTabSz="1219140" rtl="0" eaLnBrk="1" latinLnBrk="0" hangingPunct="1">
                        <a:defRPr sz="2400" kern="1200">
                          <a:solidFill>
                            <a:schemeClr val="dk1"/>
                          </a:solidFill>
                          <a:latin typeface="Calibri" panose="020F0502020204030204"/>
                        </a:defRPr>
                      </a:lvl5pPr>
                      <a:lvl6pPr marL="3047848" algn="l" defTabSz="1219140" rtl="0" eaLnBrk="1" latinLnBrk="0" hangingPunct="1">
                        <a:defRPr sz="2400" kern="1200">
                          <a:solidFill>
                            <a:schemeClr val="dk1"/>
                          </a:solidFill>
                          <a:latin typeface="Calibri" panose="020F0502020204030204"/>
                        </a:defRPr>
                      </a:lvl6pPr>
                      <a:lvl7pPr marL="3657418" algn="l" defTabSz="1219140" rtl="0" eaLnBrk="1" latinLnBrk="0" hangingPunct="1">
                        <a:defRPr sz="2400" kern="1200">
                          <a:solidFill>
                            <a:schemeClr val="dk1"/>
                          </a:solidFill>
                          <a:latin typeface="Calibri" panose="020F0502020204030204"/>
                        </a:defRPr>
                      </a:lvl7pPr>
                      <a:lvl8pPr marL="4266987" algn="l" defTabSz="1219140" rtl="0" eaLnBrk="1" latinLnBrk="0" hangingPunct="1">
                        <a:defRPr sz="2400" kern="1200">
                          <a:solidFill>
                            <a:schemeClr val="dk1"/>
                          </a:solidFill>
                          <a:latin typeface="Calibri" panose="020F0502020204030204"/>
                        </a:defRPr>
                      </a:lvl8pPr>
                      <a:lvl9pPr marL="4876557" algn="l" defTabSz="1219140" rtl="0" eaLnBrk="1" latinLnBrk="0" hangingPunct="1">
                        <a:defRPr sz="2400" kern="1200">
                          <a:solidFill>
                            <a:schemeClr val="dk1"/>
                          </a:solidFill>
                          <a:latin typeface="Calibri" panose="020F0502020204030204"/>
                        </a:defRPr>
                      </a:lvl9pPr>
                    </a:lstStyle>
                    <a:p>
                      <a:r>
                        <a:rPr lang="es-MX" sz="800" b="0" dirty="0">
                          <a:solidFill>
                            <a:schemeClr val="tx1">
                              <a:lumMod val="50000"/>
                              <a:lumOff val="50000"/>
                            </a:schemeClr>
                          </a:solidFill>
                        </a:rPr>
                        <a:t>Base real de encuestados</a:t>
                      </a:r>
                      <a:endParaRPr lang="es-PE" sz="800" b="0" dirty="0">
                        <a:solidFill>
                          <a:schemeClr val="tx1">
                            <a:lumMod val="50000"/>
                            <a:lumOff val="50000"/>
                          </a:schemeClr>
                        </a:solidFill>
                      </a:endParaRPr>
                    </a:p>
                  </a:txBody>
                  <a:tcPr marL="91446" marR="91446" marT="45754" marB="45754">
                    <a:lnL w="12700" cmpd="sng">
                      <a:solidFill>
                        <a:sysClr val="window" lastClr="FFFFFF"/>
                      </a:solidFill>
                    </a:lnL>
                    <a:lnR w="12700" cap="flat" cmpd="sng" algn="ctr">
                      <a:solidFill>
                        <a:sysClr val="window" lastClr="FFFFFF"/>
                      </a:solidFill>
                      <a:prstDash val="solid"/>
                      <a:round/>
                      <a:headEnd type="none" w="med" len="med"/>
                      <a:tailEnd type="none" w="med" len="med"/>
                    </a:lnR>
                    <a:lnT w="3175" cap="flat" cmpd="sng" algn="ctr">
                      <a:solidFill>
                        <a:sysClr val="windowText" lastClr="000000">
                          <a:lumMod val="50000"/>
                          <a:lumOff val="50000"/>
                        </a:sysClr>
                      </a:solidFill>
                      <a:prstDash val="solid"/>
                      <a:round/>
                      <a:headEnd type="none" w="med" len="med"/>
                      <a:tailEnd type="none" w="med" len="med"/>
                    </a:lnT>
                    <a:lnB w="317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10,988</a:t>
                      </a:r>
                    </a:p>
                  </a:txBody>
                  <a:tcPr marL="6350" marR="6350" marT="6355" marB="0" anchor="ctr">
                    <a:lnL w="12700" cmpd="sng">
                      <a:solidFill>
                        <a:sysClr val="window" lastClr="FFFFFF"/>
                      </a:solidFill>
                    </a:lnL>
                    <a:lnR w="12700" cmpd="sng">
                      <a:solidFill>
                        <a:sysClr val="window" lastClr="FFFFFF"/>
                      </a:solidFill>
                    </a:lnR>
                    <a:lnT w="3175" cap="flat" cmpd="sng" algn="ctr">
                      <a:solidFill>
                        <a:sysClr val="windowText" lastClr="000000">
                          <a:lumMod val="50000"/>
                          <a:lumOff val="50000"/>
                        </a:sysClr>
                      </a:solidFill>
                      <a:prstDash val="solid"/>
                      <a:round/>
                      <a:headEnd type="none" w="med" len="med"/>
                      <a:tailEnd type="none" w="med" len="med"/>
                    </a:lnT>
                    <a:lnB w="317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2,314</a:t>
                      </a:r>
                    </a:p>
                  </a:txBody>
                  <a:tcPr marL="6350" marR="6350" marT="6355" marB="0" anchor="ctr">
                    <a:lnL w="12700" cmpd="sng">
                      <a:solidFill>
                        <a:sysClr val="window" lastClr="FFFFFF"/>
                      </a:solidFill>
                    </a:lnL>
                    <a:lnR w="12700" cmpd="sng">
                      <a:solidFill>
                        <a:sysClr val="window" lastClr="FFFFFF"/>
                      </a:solidFill>
                    </a:lnR>
                    <a:lnT w="3175" cap="flat" cmpd="sng" algn="ctr">
                      <a:solidFill>
                        <a:sysClr val="windowText" lastClr="000000">
                          <a:lumMod val="50000"/>
                          <a:lumOff val="50000"/>
                        </a:sysClr>
                      </a:solidFill>
                      <a:prstDash val="solid"/>
                      <a:round/>
                      <a:headEnd type="none" w="med" len="med"/>
                      <a:tailEnd type="none" w="med" len="med"/>
                    </a:lnT>
                    <a:lnB w="317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2,426</a:t>
                      </a:r>
                    </a:p>
                  </a:txBody>
                  <a:tcPr marL="6350" marR="6350" marT="6355" marB="0" anchor="ctr">
                    <a:lnL w="12700" cmpd="sng">
                      <a:solidFill>
                        <a:sysClr val="window" lastClr="FFFFFF"/>
                      </a:solidFill>
                    </a:lnL>
                    <a:lnR w="12700" cmpd="sng">
                      <a:solidFill>
                        <a:sysClr val="window" lastClr="FFFFFF"/>
                      </a:solidFill>
                    </a:lnR>
                    <a:lnT w="3175" cap="flat" cmpd="sng" algn="ctr">
                      <a:solidFill>
                        <a:sysClr val="windowText" lastClr="000000">
                          <a:lumMod val="50000"/>
                          <a:lumOff val="50000"/>
                        </a:sysClr>
                      </a:solidFill>
                      <a:prstDash val="solid"/>
                      <a:round/>
                      <a:headEnd type="none" w="med" len="med"/>
                      <a:tailEnd type="none" w="med" len="med"/>
                    </a:lnT>
                    <a:lnB w="317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2,721</a:t>
                      </a:r>
                    </a:p>
                  </a:txBody>
                  <a:tcPr marL="6350" marR="6350" marT="6355" marB="0" anchor="ctr">
                    <a:lnL w="12700" cmpd="sng">
                      <a:solidFill>
                        <a:sysClr val="window" lastClr="FFFFFF"/>
                      </a:solidFill>
                    </a:lnL>
                    <a:lnR w="12700" cmpd="sng">
                      <a:solidFill>
                        <a:sysClr val="window" lastClr="FFFFFF"/>
                      </a:solidFill>
                    </a:lnR>
                    <a:lnT w="3175" cap="flat" cmpd="sng" algn="ctr">
                      <a:solidFill>
                        <a:sysClr val="windowText" lastClr="000000">
                          <a:lumMod val="50000"/>
                          <a:lumOff val="50000"/>
                        </a:sysClr>
                      </a:solidFill>
                      <a:prstDash val="solid"/>
                      <a:round/>
                      <a:headEnd type="none" w="med" len="med"/>
                      <a:tailEnd type="none" w="med" len="med"/>
                    </a:lnT>
                    <a:lnB w="317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3,527</a:t>
                      </a:r>
                    </a:p>
                  </a:txBody>
                  <a:tcPr marL="6350" marR="6350" marT="6355" marB="0" anchor="ctr">
                    <a:lnL w="12700" cmpd="sng">
                      <a:solidFill>
                        <a:sysClr val="window" lastClr="FFFFFF"/>
                      </a:solidFill>
                    </a:lnL>
                    <a:lnR w="12700" cmpd="sng">
                      <a:solidFill>
                        <a:sysClr val="window" lastClr="FFFFFF"/>
                      </a:solidFill>
                    </a:lnR>
                    <a:lnT w="3175" cap="flat" cmpd="sng" algn="ctr">
                      <a:solidFill>
                        <a:sysClr val="windowText" lastClr="000000">
                          <a:lumMod val="50000"/>
                          <a:lumOff val="50000"/>
                        </a:sysClr>
                      </a:solidFill>
                      <a:prstDash val="solid"/>
                      <a:round/>
                      <a:headEnd type="none" w="med" len="med"/>
                      <a:tailEnd type="none" w="med" len="med"/>
                    </a:lnT>
                    <a:lnB w="3175" cap="flat" cmpd="sng" algn="ctr">
                      <a:solidFill>
                        <a:sysClr val="windowText" lastClr="000000">
                          <a:lumMod val="50000"/>
                          <a:lumOff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66590" name="CuadroTexto 51">
            <a:extLst>
              <a:ext uri="{FF2B5EF4-FFF2-40B4-BE49-F238E27FC236}">
                <a16:creationId xmlns:a16="http://schemas.microsoft.com/office/drawing/2014/main" id="{F3E420B6-ACA7-5AA2-68E0-FF5831CEA11E}"/>
              </a:ext>
            </a:extLst>
          </p:cNvPr>
          <p:cNvSpPr txBox="1">
            <a:spLocks noChangeArrowheads="1"/>
          </p:cNvSpPr>
          <p:nvPr/>
        </p:nvSpPr>
        <p:spPr bwMode="auto">
          <a:xfrm>
            <a:off x="6065838" y="2386013"/>
            <a:ext cx="6731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eaLnBrk="0" fontAlgn="base" hangingPunct="0">
              <a:spcBef>
                <a:spcPct val="0"/>
              </a:spcBef>
              <a:spcAft>
                <a:spcPct val="0"/>
              </a:spcAft>
              <a:defRPr sz="2400">
                <a:solidFill>
                  <a:schemeClr val="tx1"/>
                </a:solidFill>
                <a:latin typeface="Gill Sans MT" panose="020B0502020104020203" pitchFamily="34" charset="0"/>
              </a:defRPr>
            </a:lvl6pPr>
            <a:lvl7pPr marL="2971800" indent="-228600" eaLnBrk="0" fontAlgn="base" hangingPunct="0">
              <a:spcBef>
                <a:spcPct val="0"/>
              </a:spcBef>
              <a:spcAft>
                <a:spcPct val="0"/>
              </a:spcAft>
              <a:defRPr sz="2400">
                <a:solidFill>
                  <a:schemeClr val="tx1"/>
                </a:solidFill>
                <a:latin typeface="Gill Sans MT" panose="020B0502020104020203" pitchFamily="34" charset="0"/>
              </a:defRPr>
            </a:lvl7pPr>
            <a:lvl8pPr marL="3429000" indent="-228600" eaLnBrk="0" fontAlgn="base" hangingPunct="0">
              <a:spcBef>
                <a:spcPct val="0"/>
              </a:spcBef>
              <a:spcAft>
                <a:spcPct val="0"/>
              </a:spcAft>
              <a:defRPr sz="2400">
                <a:solidFill>
                  <a:schemeClr val="tx1"/>
                </a:solidFill>
                <a:latin typeface="Gill Sans MT" panose="020B0502020104020203" pitchFamily="34" charset="0"/>
              </a:defRPr>
            </a:lvl8pPr>
            <a:lvl9pPr marL="3886200" indent="-228600" eaLnBrk="0" fontAlgn="base" hangingPunct="0">
              <a:spcBef>
                <a:spcPct val="0"/>
              </a:spcBef>
              <a:spcAft>
                <a:spcPct val="0"/>
              </a:spcAft>
              <a:defRPr sz="2400">
                <a:solidFill>
                  <a:schemeClr val="tx1"/>
                </a:solidFill>
                <a:latin typeface="Gill Sans MT" panose="020B0502020104020203" pitchFamily="34" charset="0"/>
              </a:defRPr>
            </a:lvl9pPr>
          </a:lstStyle>
          <a:p>
            <a:pPr algn="ctr" defTabSz="914400" eaLnBrk="1" hangingPunct="1"/>
            <a:r>
              <a:rPr lang="es-MX" altLang="es-PE" sz="900" i="1">
                <a:solidFill>
                  <a:schemeClr val="bg1"/>
                </a:solidFill>
                <a:latin typeface="Calibri" panose="020F0502020204030204" pitchFamily="34" charset="0"/>
              </a:rPr>
              <a:t>ACD</a:t>
            </a:r>
            <a:endParaRPr lang="es-PE" altLang="es-PE" sz="900" i="1">
              <a:solidFill>
                <a:schemeClr val="bg1"/>
              </a:solidFill>
              <a:latin typeface="Calibri" panose="020F0502020204030204" pitchFamily="34" charset="0"/>
            </a:endParaRPr>
          </a:p>
        </p:txBody>
      </p:sp>
      <p:sp>
        <p:nvSpPr>
          <p:cNvPr id="66591" name="CuadroTexto 52">
            <a:extLst>
              <a:ext uri="{FF2B5EF4-FFF2-40B4-BE49-F238E27FC236}">
                <a16:creationId xmlns:a16="http://schemas.microsoft.com/office/drawing/2014/main" id="{23180590-EF31-5A71-66EF-061FB526DFA4}"/>
              </a:ext>
            </a:extLst>
          </p:cNvPr>
          <p:cNvSpPr txBox="1">
            <a:spLocks noChangeArrowheads="1"/>
          </p:cNvSpPr>
          <p:nvPr/>
        </p:nvSpPr>
        <p:spPr bwMode="auto">
          <a:xfrm>
            <a:off x="9144000" y="2355850"/>
            <a:ext cx="6731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eaLnBrk="0" fontAlgn="base" hangingPunct="0">
              <a:spcBef>
                <a:spcPct val="0"/>
              </a:spcBef>
              <a:spcAft>
                <a:spcPct val="0"/>
              </a:spcAft>
              <a:defRPr sz="2400">
                <a:solidFill>
                  <a:schemeClr val="tx1"/>
                </a:solidFill>
                <a:latin typeface="Gill Sans MT" panose="020B0502020104020203" pitchFamily="34" charset="0"/>
              </a:defRPr>
            </a:lvl6pPr>
            <a:lvl7pPr marL="2971800" indent="-228600" eaLnBrk="0" fontAlgn="base" hangingPunct="0">
              <a:spcBef>
                <a:spcPct val="0"/>
              </a:spcBef>
              <a:spcAft>
                <a:spcPct val="0"/>
              </a:spcAft>
              <a:defRPr sz="2400">
                <a:solidFill>
                  <a:schemeClr val="tx1"/>
                </a:solidFill>
                <a:latin typeface="Gill Sans MT" panose="020B0502020104020203" pitchFamily="34" charset="0"/>
              </a:defRPr>
            </a:lvl7pPr>
            <a:lvl8pPr marL="3429000" indent="-228600" eaLnBrk="0" fontAlgn="base" hangingPunct="0">
              <a:spcBef>
                <a:spcPct val="0"/>
              </a:spcBef>
              <a:spcAft>
                <a:spcPct val="0"/>
              </a:spcAft>
              <a:defRPr sz="2400">
                <a:solidFill>
                  <a:schemeClr val="tx1"/>
                </a:solidFill>
                <a:latin typeface="Gill Sans MT" panose="020B0502020104020203" pitchFamily="34" charset="0"/>
              </a:defRPr>
            </a:lvl8pPr>
            <a:lvl9pPr marL="3886200" indent="-228600" eaLnBrk="0" fontAlgn="base" hangingPunct="0">
              <a:spcBef>
                <a:spcPct val="0"/>
              </a:spcBef>
              <a:spcAft>
                <a:spcPct val="0"/>
              </a:spcAft>
              <a:defRPr sz="2400">
                <a:solidFill>
                  <a:schemeClr val="tx1"/>
                </a:solidFill>
                <a:latin typeface="Gill Sans MT" panose="020B0502020104020203" pitchFamily="34" charset="0"/>
              </a:defRPr>
            </a:lvl9pPr>
          </a:lstStyle>
          <a:p>
            <a:pPr algn="ctr" defTabSz="914400" eaLnBrk="1" hangingPunct="1"/>
            <a:r>
              <a:rPr lang="es-MX" altLang="es-PE" sz="900" i="1">
                <a:solidFill>
                  <a:schemeClr val="bg1"/>
                </a:solidFill>
                <a:latin typeface="Calibri" panose="020F0502020204030204" pitchFamily="34" charset="0"/>
              </a:rPr>
              <a:t>AD</a:t>
            </a:r>
            <a:endParaRPr lang="es-PE" altLang="es-PE" sz="900" i="1">
              <a:solidFill>
                <a:schemeClr val="bg1"/>
              </a:solidFill>
              <a:latin typeface="Calibri" panose="020F0502020204030204" pitchFamily="34" charset="0"/>
            </a:endParaRPr>
          </a:p>
        </p:txBody>
      </p:sp>
      <p:sp>
        <p:nvSpPr>
          <p:cNvPr id="17" name="Flecha: a la derecha 16">
            <a:extLst>
              <a:ext uri="{FF2B5EF4-FFF2-40B4-BE49-F238E27FC236}">
                <a16:creationId xmlns:a16="http://schemas.microsoft.com/office/drawing/2014/main" id="{08EF232D-4B75-E5AF-E54B-DD17DE71C247}"/>
              </a:ext>
            </a:extLst>
          </p:cNvPr>
          <p:cNvSpPr/>
          <p:nvPr/>
        </p:nvSpPr>
        <p:spPr>
          <a:xfrm>
            <a:off x="642938" y="2139950"/>
            <a:ext cx="1873250" cy="554038"/>
          </a:xfrm>
          <a:prstGeom prst="rightArrow">
            <a:avLst>
              <a:gd name="adj1" fmla="val 74658"/>
              <a:gd name="adj2" fmla="val 50000"/>
            </a:avLst>
          </a:prstGeom>
          <a:solidFill>
            <a:srgbClr val="002060"/>
          </a:solidFill>
          <a:ln w="12700" cap="flat" cmpd="sng" algn="ctr">
            <a:solidFill>
              <a:srgbClr val="002060"/>
            </a:solidFill>
            <a:prstDash val="solid"/>
            <a:miter lim="800000"/>
          </a:ln>
          <a:effectLst/>
        </p:spPr>
        <p:txBody>
          <a:bodyPr anchor="ctr"/>
          <a:lstStyle/>
          <a:p>
            <a:pPr algn="ctr" defTabSz="914400" eaLnBrk="1" fontAlgn="auto" hangingPunct="1">
              <a:spcBef>
                <a:spcPts val="0"/>
              </a:spcBef>
              <a:spcAft>
                <a:spcPts val="0"/>
              </a:spcAft>
              <a:defRPr/>
            </a:pPr>
            <a:r>
              <a:rPr lang="es-ES" sz="1200" b="1" kern="0" dirty="0">
                <a:solidFill>
                  <a:schemeClr val="bg1"/>
                </a:solidFill>
                <a:latin typeface="Calibri" panose="020F0502020204030204"/>
              </a:rPr>
              <a:t>SATISFECHO</a:t>
            </a:r>
          </a:p>
          <a:p>
            <a:pPr algn="ctr" defTabSz="914400" eaLnBrk="1" fontAlgn="auto" hangingPunct="1">
              <a:spcBef>
                <a:spcPts val="0"/>
              </a:spcBef>
              <a:spcAft>
                <a:spcPts val="0"/>
              </a:spcAft>
              <a:defRPr/>
            </a:pPr>
            <a:r>
              <a:rPr lang="es-ES" sz="1200" b="1" kern="0" dirty="0">
                <a:solidFill>
                  <a:schemeClr val="bg1"/>
                </a:solidFill>
                <a:latin typeface="Calibri" panose="020F0502020204030204"/>
              </a:rPr>
              <a:t>(8-10)</a:t>
            </a:r>
            <a:endParaRPr lang="es-PE" sz="1800" b="1" kern="0" dirty="0">
              <a:solidFill>
                <a:schemeClr val="bg1"/>
              </a:solidFill>
              <a:latin typeface="Calibri" panose="020F0502020204030204"/>
            </a:endParaRPr>
          </a:p>
        </p:txBody>
      </p:sp>
      <p:sp>
        <p:nvSpPr>
          <p:cNvPr id="20" name="Flecha: a la derecha 19">
            <a:extLst>
              <a:ext uri="{FF2B5EF4-FFF2-40B4-BE49-F238E27FC236}">
                <a16:creationId xmlns:a16="http://schemas.microsoft.com/office/drawing/2014/main" id="{6C1358F6-C121-DA60-4185-7E2B87746D48}"/>
              </a:ext>
            </a:extLst>
          </p:cNvPr>
          <p:cNvSpPr/>
          <p:nvPr/>
        </p:nvSpPr>
        <p:spPr>
          <a:xfrm>
            <a:off x="642938" y="3114675"/>
            <a:ext cx="1873250" cy="554038"/>
          </a:xfrm>
          <a:prstGeom prst="rightArrow">
            <a:avLst>
              <a:gd name="adj1" fmla="val 74658"/>
              <a:gd name="adj2" fmla="val 50000"/>
            </a:avLst>
          </a:prstGeom>
          <a:solidFill>
            <a:schemeClr val="bg1">
              <a:lumMod val="9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s-ES" sz="1200" b="1" kern="0" dirty="0">
                <a:solidFill>
                  <a:prstClr val="black"/>
                </a:solidFill>
                <a:latin typeface="Calibri" panose="020F0502020204030204"/>
              </a:rPr>
              <a:t>NEUTRAL (6-7)</a:t>
            </a:r>
            <a:endParaRPr lang="es-PE" sz="1800" b="1" kern="0" dirty="0">
              <a:solidFill>
                <a:prstClr val="black"/>
              </a:solidFill>
              <a:latin typeface="Calibri" panose="020F0502020204030204"/>
            </a:endParaRPr>
          </a:p>
        </p:txBody>
      </p:sp>
      <p:sp>
        <p:nvSpPr>
          <p:cNvPr id="22" name="Flecha: a la derecha 21">
            <a:extLst>
              <a:ext uri="{FF2B5EF4-FFF2-40B4-BE49-F238E27FC236}">
                <a16:creationId xmlns:a16="http://schemas.microsoft.com/office/drawing/2014/main" id="{2633CBCA-C794-8530-A07D-51D99FEC1DDF}"/>
              </a:ext>
            </a:extLst>
          </p:cNvPr>
          <p:cNvSpPr/>
          <p:nvPr/>
        </p:nvSpPr>
        <p:spPr>
          <a:xfrm>
            <a:off x="642938" y="3981450"/>
            <a:ext cx="1873250" cy="552450"/>
          </a:xfrm>
          <a:prstGeom prst="rightArrow">
            <a:avLst>
              <a:gd name="adj1" fmla="val 74658"/>
              <a:gd name="adj2" fmla="val 50000"/>
            </a:avLst>
          </a:prstGeom>
          <a:solidFill>
            <a:schemeClr val="accent1">
              <a:lumMod val="20000"/>
              <a:lumOff val="80000"/>
            </a:schemeClr>
          </a:solidFill>
          <a:ln w="12700" cap="flat" cmpd="sng" algn="ctr">
            <a:noFill/>
            <a:prstDash val="solid"/>
            <a:miter lim="800000"/>
          </a:ln>
          <a:effectLst/>
        </p:spPr>
        <p:txBody>
          <a:bodyPr wrap="none" anchor="ctr"/>
          <a:lstStyle/>
          <a:p>
            <a:pPr algn="ctr" defTabSz="914400" eaLnBrk="1" fontAlgn="auto" hangingPunct="1">
              <a:spcBef>
                <a:spcPts val="0"/>
              </a:spcBef>
              <a:spcAft>
                <a:spcPts val="0"/>
              </a:spcAft>
              <a:defRPr/>
            </a:pPr>
            <a:r>
              <a:rPr lang="es-ES" sz="1200" b="1" kern="0" dirty="0">
                <a:latin typeface="Calibri" panose="020F0502020204030204"/>
              </a:rPr>
              <a:t>INSATISFECHO </a:t>
            </a:r>
          </a:p>
          <a:p>
            <a:pPr algn="ctr" defTabSz="914400" eaLnBrk="1" fontAlgn="auto" hangingPunct="1">
              <a:spcBef>
                <a:spcPts val="0"/>
              </a:spcBef>
              <a:spcAft>
                <a:spcPts val="0"/>
              </a:spcAft>
              <a:defRPr/>
            </a:pPr>
            <a:r>
              <a:rPr lang="es-ES" sz="1200" b="1" kern="0" dirty="0">
                <a:latin typeface="Calibri" panose="020F0502020204030204"/>
              </a:rPr>
              <a:t>(0-5)</a:t>
            </a:r>
            <a:endParaRPr lang="es-PE" sz="1200" b="1" kern="0" dirty="0">
              <a:latin typeface="Calibri" panose="020F0502020204030204"/>
            </a:endParaRPr>
          </a:p>
        </p:txBody>
      </p:sp>
      <p:graphicFrame>
        <p:nvGraphicFramePr>
          <p:cNvPr id="4" name="Gráfico 3">
            <a:extLst>
              <a:ext uri="{FF2B5EF4-FFF2-40B4-BE49-F238E27FC236}">
                <a16:creationId xmlns:a16="http://schemas.microsoft.com/office/drawing/2014/main" id="{9286CFDE-57C4-B334-B9D9-91AFB1BFB970}"/>
              </a:ext>
            </a:extLst>
          </p:cNvPr>
          <p:cNvGraphicFramePr>
            <a:graphicFrameLocks/>
          </p:cNvGraphicFramePr>
          <p:nvPr/>
        </p:nvGraphicFramePr>
        <p:xfrm>
          <a:off x="2565183" y="1844168"/>
          <a:ext cx="9217538" cy="32337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superiores redondeadas 4">
            <a:extLst>
              <a:ext uri="{FF2B5EF4-FFF2-40B4-BE49-F238E27FC236}">
                <a16:creationId xmlns:a16="http://schemas.microsoft.com/office/drawing/2014/main" id="{054B7C99-2B5E-1F38-B47B-38F2C3AD1537}"/>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sp>
        <p:nvSpPr>
          <p:cNvPr id="8" name="Título 1">
            <a:extLst>
              <a:ext uri="{FF2B5EF4-FFF2-40B4-BE49-F238E27FC236}">
                <a16:creationId xmlns:a16="http://schemas.microsoft.com/office/drawing/2014/main" id="{AEF1F481-9ADB-11A6-DC76-CE919103A4C9}"/>
              </a:ext>
            </a:extLst>
          </p:cNvPr>
          <p:cNvSpPr txBox="1">
            <a:spLocks/>
          </p:cNvSpPr>
          <p:nvPr/>
        </p:nvSpPr>
        <p:spPr>
          <a:xfrm>
            <a:off x="360363" y="233363"/>
            <a:ext cx="11304587"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s-ES" sz="2600" b="1" kern="700" dirty="0">
                <a:solidFill>
                  <a:schemeClr val="bg1"/>
                </a:solidFill>
                <a:cs typeface="Calibri" panose="020F0502020204030204" pitchFamily="34" charset="0"/>
              </a:rPr>
              <a:t>EVOLUCIÓN HISTÓRICA DEL NIVEL DE SATISFACCIÓN GENERAL – SERVICIO MÓVIL </a:t>
            </a:r>
            <a:endParaRPr lang="es-PE" sz="2600" b="1" kern="700" dirty="0">
              <a:solidFill>
                <a:schemeClr val="bg1"/>
              </a:solidFill>
              <a:cs typeface="Calibri" panose="020F0502020204030204" pitchFamily="34" charset="0"/>
            </a:endParaRPr>
          </a:p>
        </p:txBody>
      </p:sp>
      <p:sp>
        <p:nvSpPr>
          <p:cNvPr id="9" name="Rectángulo redondeado 13">
            <a:extLst>
              <a:ext uri="{FF2B5EF4-FFF2-40B4-BE49-F238E27FC236}">
                <a16:creationId xmlns:a16="http://schemas.microsoft.com/office/drawing/2014/main" id="{CECD653A-F849-2943-7BBF-16597272EB7B}"/>
              </a:ext>
            </a:extLst>
          </p:cNvPr>
          <p:cNvSpPr/>
          <p:nvPr/>
        </p:nvSpPr>
        <p:spPr>
          <a:xfrm>
            <a:off x="1335088" y="919163"/>
            <a:ext cx="9810750" cy="852487"/>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
        <p:nvSpPr>
          <p:cNvPr id="71685" name="CuadroTexto 9">
            <a:extLst>
              <a:ext uri="{FF2B5EF4-FFF2-40B4-BE49-F238E27FC236}">
                <a16:creationId xmlns:a16="http://schemas.microsoft.com/office/drawing/2014/main" id="{A669A18C-A267-0E60-53BD-5A8A861B14A0}"/>
              </a:ext>
            </a:extLst>
          </p:cNvPr>
          <p:cNvSpPr txBox="1">
            <a:spLocks noChangeArrowheads="1"/>
          </p:cNvSpPr>
          <p:nvPr/>
        </p:nvSpPr>
        <p:spPr bwMode="auto">
          <a:xfrm>
            <a:off x="1749425" y="949325"/>
            <a:ext cx="8982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lnSpc>
                <a:spcPts val="1900"/>
              </a:lnSpc>
            </a:pPr>
            <a:r>
              <a:rPr lang="es-ES" altLang="es-PE" sz="1700" b="1" i="1" dirty="0">
                <a:solidFill>
                  <a:srgbClr val="1F497D"/>
                </a:solidFill>
                <a:latin typeface="Calibri" panose="020F0502020204030204" pitchFamily="34" charset="0"/>
              </a:rPr>
              <a:t>La proporción de usuarios satisfechos con su servicio móvil se incrementó en el año 2025, representando una mejora de 13 puntos porcentuales, respecto al 2024. El nivel de usuarios insatisfechos se redujo y alcanzó el nivel más bajo de los últimos años.</a:t>
            </a:r>
          </a:p>
        </p:txBody>
      </p:sp>
      <p:sp>
        <p:nvSpPr>
          <p:cNvPr id="11" name="Rectángulo 10">
            <a:extLst>
              <a:ext uri="{FF2B5EF4-FFF2-40B4-BE49-F238E27FC236}">
                <a16:creationId xmlns:a16="http://schemas.microsoft.com/office/drawing/2014/main" id="{07D53513-2E58-6123-EA5F-85CE27C575B4}"/>
              </a:ext>
            </a:extLst>
          </p:cNvPr>
          <p:cNvSpPr/>
          <p:nvPr/>
        </p:nvSpPr>
        <p:spPr>
          <a:xfrm>
            <a:off x="509588" y="6154738"/>
            <a:ext cx="8496300" cy="584200"/>
          </a:xfrm>
          <a:prstGeom prst="rect">
            <a:avLst/>
          </a:prstGeom>
        </p:spPr>
        <p:txBody>
          <a:bodyPr>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7000"/>
              </a:lnSpc>
              <a:spcBef>
                <a:spcPts val="0"/>
              </a:spcBef>
              <a:spcAft>
                <a:spcPts val="800"/>
              </a:spcAft>
              <a:defRPr/>
            </a:pPr>
            <a:r>
              <a:rPr lang="es-ES_tradnl" sz="800" i="1" dirty="0">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móvil?</a:t>
            </a:r>
            <a:r>
              <a:rPr lang="es-MX" sz="800" i="1" dirty="0">
                <a:solidFill>
                  <a:srgbClr val="102132"/>
                </a:solidFill>
                <a:cs typeface="Calibri" panose="020F0502020204030204" pitchFamily="34" charset="0"/>
              </a:rPr>
              <a:t> / Satisfecho = suma de valoraciones 8,9,10 / Insatisfecho = suma de valoraciones 0,1,2,3,4,5 </a:t>
            </a:r>
            <a:endParaRPr lang="es-PE" sz="800" i="1" dirty="0">
              <a:solidFill>
                <a:srgbClr val="102132"/>
              </a:solidFill>
              <a:cs typeface="Calibri" panose="020F0502020204030204" pitchFamily="34" charset="0"/>
            </a:endParaRPr>
          </a:p>
          <a:p>
            <a:pPr fontAlgn="auto">
              <a:spcBef>
                <a:spcPts val="0"/>
              </a:spcBef>
              <a:spcAft>
                <a:spcPts val="0"/>
              </a:spcAft>
              <a:defRPr/>
            </a:pPr>
            <a:r>
              <a:rPr lang="es-PE" sz="800" b="1" dirty="0">
                <a:solidFill>
                  <a:schemeClr val="tx1">
                    <a:lumMod val="65000"/>
                    <a:lumOff val="35000"/>
                  </a:schemeClr>
                </a:solidFill>
                <a:cs typeface="Calibri" panose="020F0502020204030204" pitchFamily="34" charset="0"/>
              </a:rPr>
              <a:t>Fuente: </a:t>
            </a:r>
            <a:r>
              <a:rPr lang="es-MX" sz="800" dirty="0">
                <a:solidFill>
                  <a:schemeClr val="tx1">
                    <a:lumMod val="65000"/>
                    <a:lumOff val="35000"/>
                  </a:schemeClr>
                </a:solidFill>
                <a:cs typeface="Calibri" panose="020F0502020204030204" pitchFamily="34" charset="0"/>
              </a:rPr>
              <a:t>Cid Latinoamérica. Estudio de Satisfacción 2025</a:t>
            </a:r>
            <a:endParaRPr lang="es-PE" sz="800" dirty="0">
              <a:solidFill>
                <a:schemeClr val="tx1">
                  <a:lumMod val="65000"/>
                  <a:lumOff val="35000"/>
                </a:schemeClr>
              </a:solidFill>
              <a:cs typeface="Calibri" panose="020F0502020204030204" pitchFamily="34" charset="0"/>
            </a:endParaRPr>
          </a:p>
        </p:txBody>
      </p:sp>
      <p:sp>
        <p:nvSpPr>
          <p:cNvPr id="12" name="Flecha: a la derecha 11">
            <a:extLst>
              <a:ext uri="{FF2B5EF4-FFF2-40B4-BE49-F238E27FC236}">
                <a16:creationId xmlns:a16="http://schemas.microsoft.com/office/drawing/2014/main" id="{1947B5FD-7246-E31D-BC85-EA8B35C73CCA}"/>
              </a:ext>
            </a:extLst>
          </p:cNvPr>
          <p:cNvSpPr/>
          <p:nvPr/>
        </p:nvSpPr>
        <p:spPr>
          <a:xfrm>
            <a:off x="982663" y="2906713"/>
            <a:ext cx="1873250" cy="552450"/>
          </a:xfrm>
          <a:prstGeom prst="rightArrow">
            <a:avLst>
              <a:gd name="adj1" fmla="val 74658"/>
              <a:gd name="adj2" fmla="val 50000"/>
            </a:avLst>
          </a:prstGeom>
          <a:solidFill>
            <a:srgbClr val="002060"/>
          </a:solidFill>
          <a:ln w="12700" cap="flat" cmpd="sng" algn="ctr">
            <a:solidFill>
              <a:srgbClr val="002060"/>
            </a:solidFill>
            <a:prstDash val="solid"/>
            <a:miter lim="800000"/>
          </a:ln>
          <a:effectLst/>
        </p:spPr>
        <p:txBody>
          <a:bodyPr anchor="ctr"/>
          <a:lstStyle/>
          <a:p>
            <a:pPr algn="ctr" defTabSz="914400" eaLnBrk="1" fontAlgn="auto" hangingPunct="1">
              <a:spcBef>
                <a:spcPts val="0"/>
              </a:spcBef>
              <a:spcAft>
                <a:spcPts val="0"/>
              </a:spcAft>
              <a:defRPr/>
            </a:pPr>
            <a:r>
              <a:rPr lang="es-ES" sz="1200" b="1" kern="0" dirty="0">
                <a:solidFill>
                  <a:schemeClr val="bg1"/>
                </a:solidFill>
                <a:latin typeface="Calibri" panose="020F0502020204030204"/>
              </a:rPr>
              <a:t>SATISFECHO</a:t>
            </a:r>
          </a:p>
          <a:p>
            <a:pPr algn="ctr" defTabSz="914400" eaLnBrk="1" fontAlgn="auto" hangingPunct="1">
              <a:spcBef>
                <a:spcPts val="0"/>
              </a:spcBef>
              <a:spcAft>
                <a:spcPts val="0"/>
              </a:spcAft>
              <a:defRPr/>
            </a:pPr>
            <a:r>
              <a:rPr lang="es-ES" sz="1200" b="1" kern="0" dirty="0">
                <a:solidFill>
                  <a:schemeClr val="bg1"/>
                </a:solidFill>
                <a:latin typeface="Calibri" panose="020F0502020204030204"/>
              </a:rPr>
              <a:t>(8-10)</a:t>
            </a:r>
            <a:endParaRPr lang="es-PE" sz="1800" b="1" kern="0" dirty="0">
              <a:solidFill>
                <a:schemeClr val="bg1"/>
              </a:solidFill>
              <a:latin typeface="Calibri" panose="020F0502020204030204"/>
            </a:endParaRPr>
          </a:p>
        </p:txBody>
      </p:sp>
      <p:sp>
        <p:nvSpPr>
          <p:cNvPr id="13" name="Flecha: a la derecha 12">
            <a:extLst>
              <a:ext uri="{FF2B5EF4-FFF2-40B4-BE49-F238E27FC236}">
                <a16:creationId xmlns:a16="http://schemas.microsoft.com/office/drawing/2014/main" id="{1B56DF1B-39BC-65CC-2555-ADAB237D239B}"/>
              </a:ext>
            </a:extLst>
          </p:cNvPr>
          <p:cNvSpPr/>
          <p:nvPr/>
        </p:nvSpPr>
        <p:spPr>
          <a:xfrm>
            <a:off x="982663" y="3881438"/>
            <a:ext cx="1873250" cy="552450"/>
          </a:xfrm>
          <a:prstGeom prst="rightArrow">
            <a:avLst>
              <a:gd name="adj1" fmla="val 74658"/>
              <a:gd name="adj2" fmla="val 50000"/>
            </a:avLst>
          </a:prstGeom>
          <a:solidFill>
            <a:schemeClr val="bg1">
              <a:lumMod val="9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s-ES" sz="1200" b="1" kern="0" dirty="0">
                <a:solidFill>
                  <a:prstClr val="black"/>
                </a:solidFill>
                <a:latin typeface="Calibri" panose="020F0502020204030204"/>
              </a:rPr>
              <a:t>NEUTRAL (6-7)</a:t>
            </a:r>
            <a:endParaRPr lang="es-PE" sz="1800" b="1" kern="0" dirty="0">
              <a:solidFill>
                <a:prstClr val="black"/>
              </a:solidFill>
              <a:latin typeface="Calibri" panose="020F0502020204030204"/>
            </a:endParaRPr>
          </a:p>
        </p:txBody>
      </p:sp>
      <p:sp>
        <p:nvSpPr>
          <p:cNvPr id="18" name="Flecha: a la derecha 17">
            <a:extLst>
              <a:ext uri="{FF2B5EF4-FFF2-40B4-BE49-F238E27FC236}">
                <a16:creationId xmlns:a16="http://schemas.microsoft.com/office/drawing/2014/main" id="{B1478F10-104E-9C9B-64C5-24797D3FB5AF}"/>
              </a:ext>
            </a:extLst>
          </p:cNvPr>
          <p:cNvSpPr/>
          <p:nvPr/>
        </p:nvSpPr>
        <p:spPr>
          <a:xfrm>
            <a:off x="982663" y="4746625"/>
            <a:ext cx="1873250" cy="554038"/>
          </a:xfrm>
          <a:prstGeom prst="rightArrow">
            <a:avLst>
              <a:gd name="adj1" fmla="val 74658"/>
              <a:gd name="adj2" fmla="val 50000"/>
            </a:avLst>
          </a:prstGeom>
          <a:solidFill>
            <a:schemeClr val="accent1">
              <a:lumMod val="20000"/>
              <a:lumOff val="80000"/>
            </a:schemeClr>
          </a:solidFill>
          <a:ln w="12700" cap="flat" cmpd="sng" algn="ctr">
            <a:noFill/>
            <a:prstDash val="solid"/>
            <a:miter lim="800000"/>
          </a:ln>
          <a:effectLst/>
        </p:spPr>
        <p:txBody>
          <a:bodyPr wrap="none" anchor="ctr"/>
          <a:lstStyle/>
          <a:p>
            <a:pPr algn="ctr" defTabSz="914400" eaLnBrk="1" fontAlgn="auto" hangingPunct="1">
              <a:spcBef>
                <a:spcPts val="0"/>
              </a:spcBef>
              <a:spcAft>
                <a:spcPts val="0"/>
              </a:spcAft>
              <a:defRPr/>
            </a:pPr>
            <a:r>
              <a:rPr lang="es-ES" sz="1200" b="1" kern="0" dirty="0">
                <a:latin typeface="Calibri" panose="020F0502020204030204"/>
              </a:rPr>
              <a:t>INSATISFECHO </a:t>
            </a:r>
          </a:p>
          <a:p>
            <a:pPr algn="ctr" defTabSz="914400" eaLnBrk="1" fontAlgn="auto" hangingPunct="1">
              <a:spcBef>
                <a:spcPts val="0"/>
              </a:spcBef>
              <a:spcAft>
                <a:spcPts val="0"/>
              </a:spcAft>
              <a:defRPr/>
            </a:pPr>
            <a:r>
              <a:rPr lang="es-ES" sz="1200" b="1" kern="0" dirty="0">
                <a:latin typeface="Calibri" panose="020F0502020204030204"/>
              </a:rPr>
              <a:t>(0-5)</a:t>
            </a:r>
            <a:endParaRPr lang="es-PE" sz="1800" b="1" kern="0" dirty="0">
              <a:latin typeface="Calibri" panose="020F0502020204030204"/>
            </a:endParaRPr>
          </a:p>
        </p:txBody>
      </p:sp>
      <p:graphicFrame>
        <p:nvGraphicFramePr>
          <p:cNvPr id="3" name="Gráfico 2">
            <a:extLst>
              <a:ext uri="{FF2B5EF4-FFF2-40B4-BE49-F238E27FC236}">
                <a16:creationId xmlns:a16="http://schemas.microsoft.com/office/drawing/2014/main" id="{77C52984-0FF0-2963-EA63-4C9BD4237E92}"/>
              </a:ext>
            </a:extLst>
          </p:cNvPr>
          <p:cNvGraphicFramePr>
            <a:graphicFrameLocks/>
          </p:cNvGraphicFramePr>
          <p:nvPr/>
        </p:nvGraphicFramePr>
        <p:xfrm>
          <a:off x="2639616" y="1796036"/>
          <a:ext cx="8496944" cy="417023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500" y="991581"/>
            <a:ext cx="4445322" cy="4445322"/>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680" y="962074"/>
            <a:ext cx="4446000" cy="4446000"/>
          </a:xfrm>
          <a:prstGeom prst="rect">
            <a:avLst/>
          </a:prstGeom>
        </p:spPr>
      </p:pic>
      <p:sp>
        <p:nvSpPr>
          <p:cNvPr id="2" name="Rectángulo: esquinas superiores redondeadas 4"/>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sp>
        <p:nvSpPr>
          <p:cNvPr id="70661" name="Marcador de texto 1"/>
          <p:cNvSpPr>
            <a:spLocks noGrp="1" noChangeArrowheads="1"/>
          </p:cNvSpPr>
          <p:nvPr/>
        </p:nvSpPr>
        <p:spPr bwMode="auto">
          <a:xfrm>
            <a:off x="1062038" y="755650"/>
            <a:ext cx="1059021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4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defTabSz="914400" eaLnBrk="1" hangingPunct="1">
              <a:lnSpc>
                <a:spcPct val="90000"/>
              </a:lnSpc>
              <a:spcBef>
                <a:spcPts val="1000"/>
              </a:spcBef>
              <a:buFont typeface="Arial" panose="020B0604020202020204" pitchFamily="34" charset="0"/>
              <a:buNone/>
            </a:pPr>
            <a:endParaRPr lang="es-ES" altLang="es-PE" sz="2200" b="1">
              <a:solidFill>
                <a:schemeClr val="tx2"/>
              </a:solidFill>
              <a:cs typeface="Calibri" panose="020F0502020204030204" pitchFamily="34" charset="0"/>
            </a:endParaRPr>
          </a:p>
        </p:txBody>
      </p:sp>
      <p:sp>
        <p:nvSpPr>
          <p:cNvPr id="70662" name="CuadroTexto 8"/>
          <p:cNvSpPr txBox="1">
            <a:spLocks noChangeArrowheads="1"/>
          </p:cNvSpPr>
          <p:nvPr/>
        </p:nvSpPr>
        <p:spPr bwMode="auto">
          <a:xfrm>
            <a:off x="1801813" y="5403850"/>
            <a:ext cx="85883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lnSpc>
                <a:spcPts val="1900"/>
              </a:lnSpc>
            </a:pPr>
            <a:r>
              <a:rPr lang="es-ES" altLang="es-PE" sz="1700" b="1" i="1" dirty="0">
                <a:solidFill>
                  <a:srgbClr val="00B0F0"/>
                </a:solidFill>
                <a:latin typeface="Calibri" panose="020F0502020204030204" pitchFamily="34" charset="0"/>
              </a:rPr>
              <a:t>Tumbes y Callao</a:t>
            </a:r>
            <a:r>
              <a:rPr lang="es-ES" altLang="es-PE" sz="1700" b="1" i="1" dirty="0">
                <a:solidFill>
                  <a:srgbClr val="FFC000"/>
                </a:solidFill>
                <a:latin typeface="Calibri" panose="020F0502020204030204" pitchFamily="34" charset="0"/>
              </a:rPr>
              <a:t> </a:t>
            </a:r>
            <a:r>
              <a:rPr lang="es-ES" altLang="es-PE" sz="1700" b="1" i="1" dirty="0">
                <a:solidFill>
                  <a:srgbClr val="1F497D"/>
                </a:solidFill>
                <a:latin typeface="Calibri" panose="020F0502020204030204" pitchFamily="34" charset="0"/>
              </a:rPr>
              <a:t>presentan los mayores niveles de satisfacción. </a:t>
            </a:r>
            <a:br>
              <a:rPr lang="es-ES" altLang="es-PE" sz="1700" b="1" i="1" dirty="0">
                <a:solidFill>
                  <a:srgbClr val="1F497D"/>
                </a:solidFill>
                <a:latin typeface="Calibri" panose="020F0502020204030204" pitchFamily="34" charset="0"/>
              </a:rPr>
            </a:br>
            <a:r>
              <a:rPr lang="es-ES" altLang="es-PE" sz="1700" b="1" i="1" dirty="0">
                <a:solidFill>
                  <a:srgbClr val="00B0F0"/>
                </a:solidFill>
                <a:latin typeface="Calibri" panose="020F0502020204030204" pitchFamily="34" charset="0"/>
              </a:rPr>
              <a:t>Ayacucho, Cusco y Puno </a:t>
            </a:r>
            <a:r>
              <a:rPr lang="es-ES" altLang="es-PE" sz="1700" b="1" i="1" dirty="0">
                <a:solidFill>
                  <a:srgbClr val="1F497D"/>
                </a:solidFill>
                <a:latin typeface="Calibri" panose="020F0502020204030204" pitchFamily="34" charset="0"/>
              </a:rPr>
              <a:t>presentan los mayores niveles de insatisfacción.</a:t>
            </a:r>
          </a:p>
        </p:txBody>
      </p:sp>
      <p:sp>
        <p:nvSpPr>
          <p:cNvPr id="12" name="Título 1"/>
          <p:cNvSpPr txBox="1">
            <a:spLocks/>
          </p:cNvSpPr>
          <p:nvPr/>
        </p:nvSpPr>
        <p:spPr>
          <a:xfrm>
            <a:off x="360363" y="234370"/>
            <a:ext cx="8107362"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2600" b="1" kern="700" dirty="0">
                <a:solidFill>
                  <a:schemeClr val="bg1"/>
                </a:solidFill>
                <a:cs typeface="Calibri" panose="020F0502020204030204" pitchFamily="34" charset="0"/>
              </a:rPr>
              <a:t>SERVICIO PÚBLICO MÓVIL - SATISFACCIÓN 2025</a:t>
            </a:r>
            <a:endParaRPr lang="es-PE" sz="2600" b="1" kern="700" dirty="0">
              <a:solidFill>
                <a:schemeClr val="bg1"/>
              </a:solidFill>
              <a:cs typeface="Calibri" panose="020F0502020204030204" pitchFamily="34" charset="0"/>
            </a:endParaRPr>
          </a:p>
        </p:txBody>
      </p:sp>
      <p:sp>
        <p:nvSpPr>
          <p:cNvPr id="70664" name="CuadroTexto 3"/>
          <p:cNvSpPr txBox="1">
            <a:spLocks noChangeArrowheads="1"/>
          </p:cNvSpPr>
          <p:nvPr/>
        </p:nvSpPr>
        <p:spPr bwMode="auto">
          <a:xfrm>
            <a:off x="6305863" y="857250"/>
            <a:ext cx="5472113" cy="2921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dirty="0">
                <a:solidFill>
                  <a:schemeClr val="bg1"/>
                </a:solidFill>
                <a:latin typeface="Calibri" panose="020F0502020204030204" pitchFamily="34" charset="0"/>
              </a:rPr>
              <a:t>MAPA DE CALOR DE PORCENTAJE DE USUARIOS INSATISFECHOS</a:t>
            </a:r>
          </a:p>
        </p:txBody>
      </p:sp>
      <p:sp>
        <p:nvSpPr>
          <p:cNvPr id="70665" name="CuadroTexto 6"/>
          <p:cNvSpPr txBox="1">
            <a:spLocks noChangeArrowheads="1"/>
          </p:cNvSpPr>
          <p:nvPr/>
        </p:nvSpPr>
        <p:spPr bwMode="auto">
          <a:xfrm>
            <a:off x="448348" y="857250"/>
            <a:ext cx="5530850" cy="292100"/>
          </a:xfrm>
          <a:prstGeom prst="rect">
            <a:avLst/>
          </a:prstGeom>
          <a:solidFill>
            <a:srgbClr val="2F79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dirty="0">
                <a:solidFill>
                  <a:schemeClr val="bg1"/>
                </a:solidFill>
                <a:latin typeface="Calibri" panose="020F0502020204030204" pitchFamily="34" charset="0"/>
              </a:rPr>
              <a:t>MAPA DE CALOR DE PORCENTAJE DE USUARIOS SATISFECHOS</a:t>
            </a:r>
          </a:p>
        </p:txBody>
      </p:sp>
      <p:graphicFrame>
        <p:nvGraphicFramePr>
          <p:cNvPr id="11" name="Tabla 10"/>
          <p:cNvGraphicFramePr>
            <a:graphicFrameLocks noGrp="1"/>
          </p:cNvGraphicFramePr>
          <p:nvPr>
            <p:extLst>
              <p:ext uri="{D42A27DB-BD31-4B8C-83A1-F6EECF244321}">
                <p14:modId xmlns:p14="http://schemas.microsoft.com/office/powerpoint/2010/main" val="2782523455"/>
              </p:ext>
            </p:extLst>
          </p:nvPr>
        </p:nvGraphicFramePr>
        <p:xfrm>
          <a:off x="6296338" y="1206500"/>
          <a:ext cx="2232025" cy="3968750"/>
        </p:xfrm>
        <a:graphic>
          <a:graphicData uri="http://schemas.openxmlformats.org/drawingml/2006/table">
            <a:tbl>
              <a:tblPr>
                <a:tableStyleId>{5C22544A-7EE6-4342-B048-85BDC9FD1C3A}</a:tableStyleId>
              </a:tblPr>
              <a:tblGrid>
                <a:gridCol w="1260014">
                  <a:extLst>
                    <a:ext uri="{9D8B030D-6E8A-4147-A177-3AD203B41FA5}">
                      <a16:colId xmlns:a16="http://schemas.microsoft.com/office/drawing/2014/main" val="20000"/>
                    </a:ext>
                  </a:extLst>
                </a:gridCol>
                <a:gridCol w="972011">
                  <a:extLst>
                    <a:ext uri="{9D8B030D-6E8A-4147-A177-3AD203B41FA5}">
                      <a16:colId xmlns:a16="http://schemas.microsoft.com/office/drawing/2014/main" val="20001"/>
                    </a:ext>
                  </a:extLst>
                </a:gridCol>
              </a:tblGrid>
              <a:tr h="52474">
                <a:tc>
                  <a:txBody>
                    <a:bodyPr/>
                    <a:lstStyle/>
                    <a:p>
                      <a:pPr algn="ctr" fontAlgn="b">
                        <a:buNone/>
                      </a:pPr>
                      <a:r>
                        <a:rPr lang="es-PE" sz="900" u="none" strike="noStrike" dirty="0">
                          <a:solidFill>
                            <a:schemeClr val="bg1"/>
                          </a:solidFill>
                          <a:effectLst/>
                        </a:rPr>
                        <a:t>Amazonas</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22%</a:t>
                      </a:r>
                    </a:p>
                  </a:txBody>
                  <a:tcPr marL="6350" marR="6350" marT="6350" marB="0" anchor="b"/>
                </a:tc>
                <a:extLst>
                  <a:ext uri="{0D108BD9-81ED-4DB2-BD59-A6C34878D82A}">
                    <a16:rowId xmlns:a16="http://schemas.microsoft.com/office/drawing/2014/main" val="10000"/>
                  </a:ext>
                </a:extLst>
              </a:tr>
              <a:tr h="52474">
                <a:tc>
                  <a:txBody>
                    <a:bodyPr/>
                    <a:lstStyle/>
                    <a:p>
                      <a:pPr algn="ctr" fontAlgn="b">
                        <a:buNone/>
                      </a:pPr>
                      <a:r>
                        <a:rPr lang="es-PE" sz="900" u="none" strike="noStrike" dirty="0">
                          <a:solidFill>
                            <a:schemeClr val="bg1"/>
                          </a:solidFill>
                          <a:effectLst/>
                        </a:rPr>
                        <a:t>Áncash</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18%</a:t>
                      </a:r>
                    </a:p>
                  </a:txBody>
                  <a:tcPr marL="6350" marR="6350" marT="6350" marB="0" anchor="b"/>
                </a:tc>
                <a:extLst>
                  <a:ext uri="{0D108BD9-81ED-4DB2-BD59-A6C34878D82A}">
                    <a16:rowId xmlns:a16="http://schemas.microsoft.com/office/drawing/2014/main" val="10001"/>
                  </a:ext>
                </a:extLst>
              </a:tr>
              <a:tr h="52474">
                <a:tc>
                  <a:txBody>
                    <a:bodyPr/>
                    <a:lstStyle/>
                    <a:p>
                      <a:pPr algn="ctr" fontAlgn="b">
                        <a:buNone/>
                      </a:pPr>
                      <a:r>
                        <a:rPr lang="es-PE" sz="900" u="none" strike="noStrike" dirty="0">
                          <a:solidFill>
                            <a:schemeClr val="bg1"/>
                          </a:solidFill>
                          <a:effectLst/>
                        </a:rPr>
                        <a:t>Apurímac</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22%</a:t>
                      </a:r>
                    </a:p>
                  </a:txBody>
                  <a:tcPr marL="6350" marR="6350" marT="6350" marB="0" anchor="b"/>
                </a:tc>
                <a:extLst>
                  <a:ext uri="{0D108BD9-81ED-4DB2-BD59-A6C34878D82A}">
                    <a16:rowId xmlns:a16="http://schemas.microsoft.com/office/drawing/2014/main" val="10002"/>
                  </a:ext>
                </a:extLst>
              </a:tr>
              <a:tr h="52474">
                <a:tc>
                  <a:txBody>
                    <a:bodyPr/>
                    <a:lstStyle/>
                    <a:p>
                      <a:pPr algn="ctr" fontAlgn="b">
                        <a:buNone/>
                      </a:pPr>
                      <a:r>
                        <a:rPr lang="es-PE" sz="900" u="none" strike="noStrike" dirty="0">
                          <a:solidFill>
                            <a:schemeClr val="bg1"/>
                          </a:solidFill>
                          <a:effectLst/>
                        </a:rPr>
                        <a:t>Arequipa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17%</a:t>
                      </a:r>
                    </a:p>
                  </a:txBody>
                  <a:tcPr marL="6350" marR="6350" marT="6350" marB="0" anchor="b"/>
                </a:tc>
                <a:extLst>
                  <a:ext uri="{0D108BD9-81ED-4DB2-BD59-A6C34878D82A}">
                    <a16:rowId xmlns:a16="http://schemas.microsoft.com/office/drawing/2014/main" val="10003"/>
                  </a:ext>
                </a:extLst>
              </a:tr>
              <a:tr h="52474">
                <a:tc>
                  <a:txBody>
                    <a:bodyPr/>
                    <a:lstStyle/>
                    <a:p>
                      <a:pPr algn="ctr" fontAlgn="b">
                        <a:buNone/>
                      </a:pPr>
                      <a:r>
                        <a:rPr lang="es-PE" sz="900" u="none" strike="noStrike" dirty="0">
                          <a:solidFill>
                            <a:schemeClr val="bg1"/>
                          </a:solidFill>
                          <a:effectLst/>
                        </a:rPr>
                        <a:t>Ayacucho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27%</a:t>
                      </a:r>
                    </a:p>
                  </a:txBody>
                  <a:tcPr marL="6350" marR="6350" marT="6350" marB="0" anchor="b"/>
                </a:tc>
                <a:extLst>
                  <a:ext uri="{0D108BD9-81ED-4DB2-BD59-A6C34878D82A}">
                    <a16:rowId xmlns:a16="http://schemas.microsoft.com/office/drawing/2014/main" val="10004"/>
                  </a:ext>
                </a:extLst>
              </a:tr>
              <a:tr h="52474">
                <a:tc>
                  <a:txBody>
                    <a:bodyPr/>
                    <a:lstStyle/>
                    <a:p>
                      <a:pPr algn="ctr" fontAlgn="b">
                        <a:buNone/>
                      </a:pPr>
                      <a:r>
                        <a:rPr lang="es-PE" sz="900" u="none" strike="noStrike" dirty="0">
                          <a:solidFill>
                            <a:schemeClr val="bg1"/>
                          </a:solidFill>
                          <a:effectLst/>
                        </a:rPr>
                        <a:t>Cajamarca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22%</a:t>
                      </a:r>
                    </a:p>
                  </a:txBody>
                  <a:tcPr marL="6350" marR="6350" marT="6350" marB="0" anchor="b"/>
                </a:tc>
                <a:extLst>
                  <a:ext uri="{0D108BD9-81ED-4DB2-BD59-A6C34878D82A}">
                    <a16:rowId xmlns:a16="http://schemas.microsoft.com/office/drawing/2014/main" val="10005"/>
                  </a:ext>
                </a:extLst>
              </a:tr>
              <a:tr h="52474">
                <a:tc>
                  <a:txBody>
                    <a:bodyPr/>
                    <a:lstStyle/>
                    <a:p>
                      <a:pPr algn="ctr" fontAlgn="b">
                        <a:buNone/>
                      </a:pPr>
                      <a:r>
                        <a:rPr lang="es-PE" sz="900" u="none" strike="noStrike" dirty="0">
                          <a:solidFill>
                            <a:schemeClr val="bg1"/>
                          </a:solidFill>
                          <a:effectLst/>
                        </a:rPr>
                        <a:t>Callao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13%</a:t>
                      </a:r>
                    </a:p>
                  </a:txBody>
                  <a:tcPr marL="6350" marR="6350" marT="6350" marB="0" anchor="b"/>
                </a:tc>
                <a:extLst>
                  <a:ext uri="{0D108BD9-81ED-4DB2-BD59-A6C34878D82A}">
                    <a16:rowId xmlns:a16="http://schemas.microsoft.com/office/drawing/2014/main" val="10006"/>
                  </a:ext>
                </a:extLst>
              </a:tr>
              <a:tr h="52474">
                <a:tc>
                  <a:txBody>
                    <a:bodyPr/>
                    <a:lstStyle/>
                    <a:p>
                      <a:pPr algn="ctr" fontAlgn="b">
                        <a:buNone/>
                      </a:pPr>
                      <a:r>
                        <a:rPr lang="es-PE" sz="900" u="none" strike="noStrike" dirty="0">
                          <a:solidFill>
                            <a:schemeClr val="bg1"/>
                          </a:solidFill>
                          <a:effectLst/>
                        </a:rPr>
                        <a:t>Cusco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26%</a:t>
                      </a:r>
                    </a:p>
                  </a:txBody>
                  <a:tcPr marL="6350" marR="6350" marT="6350" marB="0" anchor="b"/>
                </a:tc>
                <a:extLst>
                  <a:ext uri="{0D108BD9-81ED-4DB2-BD59-A6C34878D82A}">
                    <a16:rowId xmlns:a16="http://schemas.microsoft.com/office/drawing/2014/main" val="10007"/>
                  </a:ext>
                </a:extLst>
              </a:tr>
              <a:tr h="52474">
                <a:tc>
                  <a:txBody>
                    <a:bodyPr/>
                    <a:lstStyle/>
                    <a:p>
                      <a:pPr algn="ctr" fontAlgn="b">
                        <a:buNone/>
                      </a:pPr>
                      <a:r>
                        <a:rPr lang="es-PE" sz="900" u="none" strike="noStrike" dirty="0">
                          <a:solidFill>
                            <a:schemeClr val="bg1"/>
                          </a:solidFill>
                          <a:effectLst/>
                        </a:rPr>
                        <a:t>Huancavelica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23%</a:t>
                      </a:r>
                    </a:p>
                  </a:txBody>
                  <a:tcPr marL="6350" marR="6350" marT="6350" marB="0" anchor="b"/>
                </a:tc>
                <a:extLst>
                  <a:ext uri="{0D108BD9-81ED-4DB2-BD59-A6C34878D82A}">
                    <a16:rowId xmlns:a16="http://schemas.microsoft.com/office/drawing/2014/main" val="10008"/>
                  </a:ext>
                </a:extLst>
              </a:tr>
              <a:tr h="52474">
                <a:tc>
                  <a:txBody>
                    <a:bodyPr/>
                    <a:lstStyle/>
                    <a:p>
                      <a:pPr algn="ctr" fontAlgn="b">
                        <a:buNone/>
                      </a:pPr>
                      <a:r>
                        <a:rPr lang="es-PE" sz="900" u="none" strike="noStrike" dirty="0">
                          <a:solidFill>
                            <a:schemeClr val="bg1"/>
                          </a:solidFill>
                          <a:effectLst/>
                        </a:rPr>
                        <a:t>Huánuco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20%</a:t>
                      </a:r>
                    </a:p>
                  </a:txBody>
                  <a:tcPr marL="6350" marR="6350" marT="6350" marB="0" anchor="b"/>
                </a:tc>
                <a:extLst>
                  <a:ext uri="{0D108BD9-81ED-4DB2-BD59-A6C34878D82A}">
                    <a16:rowId xmlns:a16="http://schemas.microsoft.com/office/drawing/2014/main" val="10009"/>
                  </a:ext>
                </a:extLst>
              </a:tr>
              <a:tr h="52474">
                <a:tc>
                  <a:txBody>
                    <a:bodyPr/>
                    <a:lstStyle/>
                    <a:p>
                      <a:pPr algn="ctr" fontAlgn="b">
                        <a:buNone/>
                      </a:pPr>
                      <a:r>
                        <a:rPr lang="es-PE" sz="900" u="none" strike="noStrike" dirty="0">
                          <a:solidFill>
                            <a:schemeClr val="bg1"/>
                          </a:solidFill>
                          <a:effectLst/>
                        </a:rPr>
                        <a:t>Ica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13%</a:t>
                      </a:r>
                    </a:p>
                  </a:txBody>
                  <a:tcPr marL="6350" marR="6350" marT="6350" marB="0" anchor="b"/>
                </a:tc>
                <a:extLst>
                  <a:ext uri="{0D108BD9-81ED-4DB2-BD59-A6C34878D82A}">
                    <a16:rowId xmlns:a16="http://schemas.microsoft.com/office/drawing/2014/main" val="10010"/>
                  </a:ext>
                </a:extLst>
              </a:tr>
              <a:tr h="52474">
                <a:tc>
                  <a:txBody>
                    <a:bodyPr/>
                    <a:lstStyle/>
                    <a:p>
                      <a:pPr algn="ctr" fontAlgn="b">
                        <a:buNone/>
                      </a:pPr>
                      <a:r>
                        <a:rPr lang="es-PE" sz="900" u="none" strike="noStrike" dirty="0">
                          <a:solidFill>
                            <a:schemeClr val="bg1"/>
                          </a:solidFill>
                          <a:effectLst/>
                        </a:rPr>
                        <a:t>Junín</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17%</a:t>
                      </a:r>
                    </a:p>
                  </a:txBody>
                  <a:tcPr marL="6350" marR="6350" marT="6350" marB="0" anchor="b"/>
                </a:tc>
                <a:extLst>
                  <a:ext uri="{0D108BD9-81ED-4DB2-BD59-A6C34878D82A}">
                    <a16:rowId xmlns:a16="http://schemas.microsoft.com/office/drawing/2014/main" val="10011"/>
                  </a:ext>
                </a:extLst>
              </a:tr>
              <a:tr h="52474">
                <a:tc>
                  <a:txBody>
                    <a:bodyPr/>
                    <a:lstStyle/>
                    <a:p>
                      <a:pPr algn="ctr" fontAlgn="b">
                        <a:buNone/>
                      </a:pPr>
                      <a:r>
                        <a:rPr lang="es-PE" sz="900" u="none" strike="noStrike" dirty="0">
                          <a:solidFill>
                            <a:schemeClr val="bg1"/>
                          </a:solidFill>
                          <a:effectLst/>
                        </a:rPr>
                        <a:t>La Libertad</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15%</a:t>
                      </a:r>
                    </a:p>
                  </a:txBody>
                  <a:tcPr marL="6350" marR="6350" marT="6350" marB="0" anchor="b"/>
                </a:tc>
                <a:extLst>
                  <a:ext uri="{0D108BD9-81ED-4DB2-BD59-A6C34878D82A}">
                    <a16:rowId xmlns:a16="http://schemas.microsoft.com/office/drawing/2014/main" val="10012"/>
                  </a:ext>
                </a:extLst>
              </a:tr>
              <a:tr h="52474">
                <a:tc>
                  <a:txBody>
                    <a:bodyPr/>
                    <a:lstStyle/>
                    <a:p>
                      <a:pPr algn="ctr" fontAlgn="b">
                        <a:buNone/>
                      </a:pPr>
                      <a:r>
                        <a:rPr lang="es-PE" sz="900" u="none" strike="noStrike" dirty="0">
                          <a:solidFill>
                            <a:schemeClr val="bg1"/>
                          </a:solidFill>
                          <a:effectLst/>
                        </a:rPr>
                        <a:t>Lambayeque</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17%</a:t>
                      </a:r>
                    </a:p>
                  </a:txBody>
                  <a:tcPr marL="6350" marR="6350" marT="6350" marB="0" anchor="b"/>
                </a:tc>
                <a:extLst>
                  <a:ext uri="{0D108BD9-81ED-4DB2-BD59-A6C34878D82A}">
                    <a16:rowId xmlns:a16="http://schemas.microsoft.com/office/drawing/2014/main" val="10013"/>
                  </a:ext>
                </a:extLst>
              </a:tr>
              <a:tr h="52474">
                <a:tc>
                  <a:txBody>
                    <a:bodyPr/>
                    <a:lstStyle/>
                    <a:p>
                      <a:pPr algn="ctr" fontAlgn="b">
                        <a:buNone/>
                      </a:pPr>
                      <a:r>
                        <a:rPr lang="es-PE" sz="900" u="none" strike="noStrike" dirty="0">
                          <a:solidFill>
                            <a:schemeClr val="bg1"/>
                          </a:solidFill>
                          <a:effectLst/>
                        </a:rPr>
                        <a:t>Lima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14%</a:t>
                      </a:r>
                    </a:p>
                  </a:txBody>
                  <a:tcPr marL="6350" marR="6350" marT="6350" marB="0" anchor="b"/>
                </a:tc>
                <a:extLst>
                  <a:ext uri="{0D108BD9-81ED-4DB2-BD59-A6C34878D82A}">
                    <a16:rowId xmlns:a16="http://schemas.microsoft.com/office/drawing/2014/main" val="10014"/>
                  </a:ext>
                </a:extLst>
              </a:tr>
              <a:tr h="52474">
                <a:tc>
                  <a:txBody>
                    <a:bodyPr/>
                    <a:lstStyle/>
                    <a:p>
                      <a:pPr algn="ctr" fontAlgn="b">
                        <a:buNone/>
                      </a:pPr>
                      <a:r>
                        <a:rPr lang="es-PE" sz="900" u="none" strike="noStrike" dirty="0">
                          <a:solidFill>
                            <a:schemeClr val="bg1"/>
                          </a:solidFill>
                          <a:effectLst/>
                        </a:rPr>
                        <a:t>Loreto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18%</a:t>
                      </a:r>
                    </a:p>
                  </a:txBody>
                  <a:tcPr marL="6350" marR="6350" marT="6350" marB="0" anchor="b"/>
                </a:tc>
                <a:extLst>
                  <a:ext uri="{0D108BD9-81ED-4DB2-BD59-A6C34878D82A}">
                    <a16:rowId xmlns:a16="http://schemas.microsoft.com/office/drawing/2014/main" val="10015"/>
                  </a:ext>
                </a:extLst>
              </a:tr>
              <a:tr h="52474">
                <a:tc>
                  <a:txBody>
                    <a:bodyPr/>
                    <a:lstStyle/>
                    <a:p>
                      <a:pPr algn="ctr" fontAlgn="b">
                        <a:buNone/>
                      </a:pPr>
                      <a:r>
                        <a:rPr lang="es-PE" sz="900" u="none" strike="noStrike" dirty="0">
                          <a:solidFill>
                            <a:schemeClr val="bg1"/>
                          </a:solidFill>
                          <a:effectLst/>
                        </a:rPr>
                        <a:t>Madre de Dios</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18%</a:t>
                      </a:r>
                    </a:p>
                  </a:txBody>
                  <a:tcPr marL="6350" marR="6350" marT="6350" marB="0" anchor="b"/>
                </a:tc>
                <a:extLst>
                  <a:ext uri="{0D108BD9-81ED-4DB2-BD59-A6C34878D82A}">
                    <a16:rowId xmlns:a16="http://schemas.microsoft.com/office/drawing/2014/main" val="10016"/>
                  </a:ext>
                </a:extLst>
              </a:tr>
              <a:tr h="52474">
                <a:tc>
                  <a:txBody>
                    <a:bodyPr/>
                    <a:lstStyle/>
                    <a:p>
                      <a:pPr algn="ctr" fontAlgn="b">
                        <a:buNone/>
                      </a:pPr>
                      <a:r>
                        <a:rPr lang="es-PE" sz="900" u="none" strike="noStrike" dirty="0">
                          <a:solidFill>
                            <a:schemeClr val="bg1"/>
                          </a:solidFill>
                          <a:effectLst/>
                        </a:rPr>
                        <a:t>Moquegua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21%</a:t>
                      </a:r>
                    </a:p>
                  </a:txBody>
                  <a:tcPr marL="6350" marR="6350" marT="6350" marB="0" anchor="b"/>
                </a:tc>
                <a:extLst>
                  <a:ext uri="{0D108BD9-81ED-4DB2-BD59-A6C34878D82A}">
                    <a16:rowId xmlns:a16="http://schemas.microsoft.com/office/drawing/2014/main" val="10017"/>
                  </a:ext>
                </a:extLst>
              </a:tr>
              <a:tr h="52474">
                <a:tc>
                  <a:txBody>
                    <a:bodyPr/>
                    <a:lstStyle/>
                    <a:p>
                      <a:pPr algn="ctr" fontAlgn="b">
                        <a:buNone/>
                      </a:pPr>
                      <a:r>
                        <a:rPr lang="es-PE" sz="900" u="none" strike="noStrike" dirty="0">
                          <a:solidFill>
                            <a:schemeClr val="bg1"/>
                          </a:solidFill>
                          <a:effectLst/>
                        </a:rPr>
                        <a:t>Pasco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20%</a:t>
                      </a:r>
                    </a:p>
                  </a:txBody>
                  <a:tcPr marL="6350" marR="6350" marT="6350" marB="0" anchor="b"/>
                </a:tc>
                <a:extLst>
                  <a:ext uri="{0D108BD9-81ED-4DB2-BD59-A6C34878D82A}">
                    <a16:rowId xmlns:a16="http://schemas.microsoft.com/office/drawing/2014/main" val="10018"/>
                  </a:ext>
                </a:extLst>
              </a:tr>
              <a:tr h="52474">
                <a:tc>
                  <a:txBody>
                    <a:bodyPr/>
                    <a:lstStyle/>
                    <a:p>
                      <a:pPr algn="ctr" fontAlgn="b">
                        <a:buNone/>
                      </a:pPr>
                      <a:r>
                        <a:rPr lang="es-PE" sz="900" u="none" strike="noStrike" dirty="0">
                          <a:solidFill>
                            <a:schemeClr val="bg1"/>
                          </a:solidFill>
                          <a:effectLst/>
                        </a:rPr>
                        <a:t>Piura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20%</a:t>
                      </a:r>
                    </a:p>
                  </a:txBody>
                  <a:tcPr marL="6350" marR="6350" marT="6350" marB="0" anchor="b"/>
                </a:tc>
                <a:extLst>
                  <a:ext uri="{0D108BD9-81ED-4DB2-BD59-A6C34878D82A}">
                    <a16:rowId xmlns:a16="http://schemas.microsoft.com/office/drawing/2014/main" val="10019"/>
                  </a:ext>
                </a:extLst>
              </a:tr>
              <a:tr h="52474">
                <a:tc>
                  <a:txBody>
                    <a:bodyPr/>
                    <a:lstStyle/>
                    <a:p>
                      <a:pPr algn="ctr" fontAlgn="b">
                        <a:buNone/>
                      </a:pPr>
                      <a:r>
                        <a:rPr lang="es-PE" sz="900" u="none" strike="noStrike" dirty="0">
                          <a:solidFill>
                            <a:schemeClr val="bg1"/>
                          </a:solidFill>
                          <a:effectLst/>
                        </a:rPr>
                        <a:t>Puno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26%</a:t>
                      </a:r>
                    </a:p>
                  </a:txBody>
                  <a:tcPr marL="6350" marR="6350" marT="6350" marB="0" anchor="b"/>
                </a:tc>
                <a:extLst>
                  <a:ext uri="{0D108BD9-81ED-4DB2-BD59-A6C34878D82A}">
                    <a16:rowId xmlns:a16="http://schemas.microsoft.com/office/drawing/2014/main" val="10020"/>
                  </a:ext>
                </a:extLst>
              </a:tr>
              <a:tr h="52474">
                <a:tc>
                  <a:txBody>
                    <a:bodyPr/>
                    <a:lstStyle/>
                    <a:p>
                      <a:pPr algn="ctr" fontAlgn="b">
                        <a:buNone/>
                      </a:pPr>
                      <a:r>
                        <a:rPr lang="es-PE" sz="900" u="none" strike="noStrike" dirty="0">
                          <a:solidFill>
                            <a:schemeClr val="bg1"/>
                          </a:solidFill>
                          <a:effectLst/>
                        </a:rPr>
                        <a:t>San Martín</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19%</a:t>
                      </a:r>
                    </a:p>
                  </a:txBody>
                  <a:tcPr marL="6350" marR="6350" marT="6350" marB="0" anchor="b"/>
                </a:tc>
                <a:extLst>
                  <a:ext uri="{0D108BD9-81ED-4DB2-BD59-A6C34878D82A}">
                    <a16:rowId xmlns:a16="http://schemas.microsoft.com/office/drawing/2014/main" val="10021"/>
                  </a:ext>
                </a:extLst>
              </a:tr>
              <a:tr h="52474">
                <a:tc>
                  <a:txBody>
                    <a:bodyPr/>
                    <a:lstStyle/>
                    <a:p>
                      <a:pPr algn="ctr" fontAlgn="b">
                        <a:buNone/>
                      </a:pPr>
                      <a:r>
                        <a:rPr lang="es-PE" sz="900" u="none" strike="noStrike" dirty="0">
                          <a:solidFill>
                            <a:schemeClr val="bg1"/>
                          </a:solidFill>
                          <a:effectLst/>
                        </a:rPr>
                        <a:t>Tacna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17%</a:t>
                      </a:r>
                    </a:p>
                  </a:txBody>
                  <a:tcPr marL="6350" marR="6350" marT="6350" marB="0" anchor="b"/>
                </a:tc>
                <a:extLst>
                  <a:ext uri="{0D108BD9-81ED-4DB2-BD59-A6C34878D82A}">
                    <a16:rowId xmlns:a16="http://schemas.microsoft.com/office/drawing/2014/main" val="10022"/>
                  </a:ext>
                </a:extLst>
              </a:tr>
              <a:tr h="52474">
                <a:tc>
                  <a:txBody>
                    <a:bodyPr/>
                    <a:lstStyle/>
                    <a:p>
                      <a:pPr algn="ctr" fontAlgn="b">
                        <a:buNone/>
                      </a:pPr>
                      <a:r>
                        <a:rPr lang="es-PE" sz="900" u="none" strike="noStrike" dirty="0">
                          <a:solidFill>
                            <a:schemeClr val="bg1"/>
                          </a:solidFill>
                          <a:effectLst/>
                        </a:rPr>
                        <a:t>Tumbes</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10%</a:t>
                      </a:r>
                    </a:p>
                  </a:txBody>
                  <a:tcPr marL="6350" marR="6350" marT="6350" marB="0" anchor="b"/>
                </a:tc>
                <a:extLst>
                  <a:ext uri="{0D108BD9-81ED-4DB2-BD59-A6C34878D82A}">
                    <a16:rowId xmlns:a16="http://schemas.microsoft.com/office/drawing/2014/main" val="10023"/>
                  </a:ext>
                </a:extLst>
              </a:tr>
              <a:tr h="52474">
                <a:tc>
                  <a:txBody>
                    <a:bodyPr/>
                    <a:lstStyle/>
                    <a:p>
                      <a:pPr algn="ctr" fontAlgn="b">
                        <a:buNone/>
                      </a:pPr>
                      <a:r>
                        <a:rPr lang="es-PE" sz="900" u="none" strike="noStrike" dirty="0">
                          <a:solidFill>
                            <a:schemeClr val="bg1"/>
                          </a:solidFill>
                          <a:effectLst/>
                        </a:rPr>
                        <a:t>Ucayali</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r>
                        <a:rPr lang="es-PE" sz="1000" b="0" i="0" u="none" strike="noStrike" dirty="0">
                          <a:solidFill>
                            <a:srgbClr val="000000"/>
                          </a:solidFill>
                          <a:effectLst/>
                          <a:latin typeface="Calibri" panose="020F0502020204030204" pitchFamily="34" charset="0"/>
                        </a:rPr>
                        <a:t>15%</a:t>
                      </a:r>
                    </a:p>
                  </a:txBody>
                  <a:tcPr marL="6350" marR="6350" marT="6350" marB="0" anchor="b"/>
                </a:tc>
                <a:extLst>
                  <a:ext uri="{0D108BD9-81ED-4DB2-BD59-A6C34878D82A}">
                    <a16:rowId xmlns:a16="http://schemas.microsoft.com/office/drawing/2014/main" val="10024"/>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1025783142"/>
              </p:ext>
            </p:extLst>
          </p:nvPr>
        </p:nvGraphicFramePr>
        <p:xfrm>
          <a:off x="448348" y="1206500"/>
          <a:ext cx="2232025" cy="3968750"/>
        </p:xfrm>
        <a:graphic>
          <a:graphicData uri="http://schemas.openxmlformats.org/drawingml/2006/table">
            <a:tbl>
              <a:tblPr>
                <a:tableStyleId>{5C22544A-7EE6-4342-B048-85BDC9FD1C3A}</a:tableStyleId>
              </a:tblPr>
              <a:tblGrid>
                <a:gridCol w="1260014">
                  <a:extLst>
                    <a:ext uri="{9D8B030D-6E8A-4147-A177-3AD203B41FA5}">
                      <a16:colId xmlns:a16="http://schemas.microsoft.com/office/drawing/2014/main" val="20000"/>
                    </a:ext>
                  </a:extLst>
                </a:gridCol>
                <a:gridCol w="972011">
                  <a:extLst>
                    <a:ext uri="{9D8B030D-6E8A-4147-A177-3AD203B41FA5}">
                      <a16:colId xmlns:a16="http://schemas.microsoft.com/office/drawing/2014/main" val="20001"/>
                    </a:ext>
                  </a:extLst>
                </a:gridCol>
              </a:tblGrid>
              <a:tr h="0">
                <a:tc>
                  <a:txBody>
                    <a:bodyPr/>
                    <a:lstStyle/>
                    <a:p>
                      <a:pPr algn="ctr" fontAlgn="b">
                        <a:buNone/>
                      </a:pPr>
                      <a:r>
                        <a:rPr lang="es-PE" sz="900" u="none" strike="noStrike" dirty="0">
                          <a:solidFill>
                            <a:schemeClr val="bg1"/>
                          </a:solidFill>
                          <a:effectLst/>
                        </a:rPr>
                        <a:t>Amazonas</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60%</a:t>
                      </a:r>
                    </a:p>
                  </a:txBody>
                  <a:tcPr marL="6350" marR="6350" marT="6350" marB="0" anchor="b"/>
                </a:tc>
                <a:extLst>
                  <a:ext uri="{0D108BD9-81ED-4DB2-BD59-A6C34878D82A}">
                    <a16:rowId xmlns:a16="http://schemas.microsoft.com/office/drawing/2014/main" val="10000"/>
                  </a:ext>
                </a:extLst>
              </a:tr>
              <a:tr h="144000">
                <a:tc>
                  <a:txBody>
                    <a:bodyPr/>
                    <a:lstStyle/>
                    <a:p>
                      <a:pPr algn="ctr" fontAlgn="b">
                        <a:buNone/>
                      </a:pPr>
                      <a:r>
                        <a:rPr lang="es-PE" sz="900" u="none" strike="noStrike" dirty="0">
                          <a:solidFill>
                            <a:schemeClr val="bg1"/>
                          </a:solidFill>
                          <a:effectLst/>
                        </a:rPr>
                        <a:t>Áncash</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61%</a:t>
                      </a:r>
                    </a:p>
                  </a:txBody>
                  <a:tcPr marL="6350" marR="6350" marT="6350" marB="0" anchor="b"/>
                </a:tc>
                <a:extLst>
                  <a:ext uri="{0D108BD9-81ED-4DB2-BD59-A6C34878D82A}">
                    <a16:rowId xmlns:a16="http://schemas.microsoft.com/office/drawing/2014/main" val="10001"/>
                  </a:ext>
                </a:extLst>
              </a:tr>
              <a:tr h="144000">
                <a:tc>
                  <a:txBody>
                    <a:bodyPr/>
                    <a:lstStyle/>
                    <a:p>
                      <a:pPr algn="ctr" fontAlgn="b">
                        <a:buNone/>
                      </a:pPr>
                      <a:r>
                        <a:rPr lang="es-PE" sz="900" u="none" strike="noStrike" dirty="0">
                          <a:solidFill>
                            <a:schemeClr val="bg1"/>
                          </a:solidFill>
                          <a:effectLst/>
                        </a:rPr>
                        <a:t>Apurímac</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54%</a:t>
                      </a:r>
                    </a:p>
                  </a:txBody>
                  <a:tcPr marL="6350" marR="6350" marT="6350" marB="0" anchor="b"/>
                </a:tc>
                <a:extLst>
                  <a:ext uri="{0D108BD9-81ED-4DB2-BD59-A6C34878D82A}">
                    <a16:rowId xmlns:a16="http://schemas.microsoft.com/office/drawing/2014/main" val="10002"/>
                  </a:ext>
                </a:extLst>
              </a:tr>
              <a:tr h="144000">
                <a:tc>
                  <a:txBody>
                    <a:bodyPr/>
                    <a:lstStyle/>
                    <a:p>
                      <a:pPr algn="ctr" fontAlgn="b">
                        <a:buNone/>
                      </a:pPr>
                      <a:r>
                        <a:rPr lang="es-PE" sz="900" u="none" strike="noStrike" dirty="0">
                          <a:solidFill>
                            <a:schemeClr val="bg1"/>
                          </a:solidFill>
                          <a:effectLst/>
                        </a:rPr>
                        <a:t>Arequipa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64%</a:t>
                      </a:r>
                    </a:p>
                  </a:txBody>
                  <a:tcPr marL="6350" marR="6350" marT="6350" marB="0" anchor="b"/>
                </a:tc>
                <a:extLst>
                  <a:ext uri="{0D108BD9-81ED-4DB2-BD59-A6C34878D82A}">
                    <a16:rowId xmlns:a16="http://schemas.microsoft.com/office/drawing/2014/main" val="10003"/>
                  </a:ext>
                </a:extLst>
              </a:tr>
              <a:tr h="144000">
                <a:tc>
                  <a:txBody>
                    <a:bodyPr/>
                    <a:lstStyle/>
                    <a:p>
                      <a:pPr algn="ctr" fontAlgn="b">
                        <a:buNone/>
                      </a:pPr>
                      <a:r>
                        <a:rPr lang="es-PE" sz="900" u="none" strike="noStrike" dirty="0">
                          <a:solidFill>
                            <a:schemeClr val="bg1"/>
                          </a:solidFill>
                          <a:effectLst/>
                        </a:rPr>
                        <a:t>Ayacucho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54%</a:t>
                      </a:r>
                    </a:p>
                  </a:txBody>
                  <a:tcPr marL="6350" marR="6350" marT="6350" marB="0" anchor="b"/>
                </a:tc>
                <a:extLst>
                  <a:ext uri="{0D108BD9-81ED-4DB2-BD59-A6C34878D82A}">
                    <a16:rowId xmlns:a16="http://schemas.microsoft.com/office/drawing/2014/main" val="10004"/>
                  </a:ext>
                </a:extLst>
              </a:tr>
              <a:tr h="144000">
                <a:tc>
                  <a:txBody>
                    <a:bodyPr/>
                    <a:lstStyle/>
                    <a:p>
                      <a:pPr algn="ctr" fontAlgn="b">
                        <a:buNone/>
                      </a:pPr>
                      <a:r>
                        <a:rPr lang="es-PE" sz="900" u="none" strike="noStrike" dirty="0">
                          <a:solidFill>
                            <a:schemeClr val="bg1"/>
                          </a:solidFill>
                          <a:effectLst/>
                        </a:rPr>
                        <a:t>Cajamarca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54%</a:t>
                      </a:r>
                    </a:p>
                  </a:txBody>
                  <a:tcPr marL="6350" marR="6350" marT="6350" marB="0" anchor="b"/>
                </a:tc>
                <a:extLst>
                  <a:ext uri="{0D108BD9-81ED-4DB2-BD59-A6C34878D82A}">
                    <a16:rowId xmlns:a16="http://schemas.microsoft.com/office/drawing/2014/main" val="10005"/>
                  </a:ext>
                </a:extLst>
              </a:tr>
              <a:tr h="144000">
                <a:tc>
                  <a:txBody>
                    <a:bodyPr/>
                    <a:lstStyle/>
                    <a:p>
                      <a:pPr algn="ctr" fontAlgn="b">
                        <a:buNone/>
                      </a:pPr>
                      <a:r>
                        <a:rPr lang="es-PE" sz="900" u="none" strike="noStrike" dirty="0">
                          <a:solidFill>
                            <a:schemeClr val="bg1"/>
                          </a:solidFill>
                          <a:effectLst/>
                        </a:rPr>
                        <a:t>Callao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73%</a:t>
                      </a:r>
                    </a:p>
                  </a:txBody>
                  <a:tcPr marL="6350" marR="6350" marT="6350" marB="0" anchor="b"/>
                </a:tc>
                <a:extLst>
                  <a:ext uri="{0D108BD9-81ED-4DB2-BD59-A6C34878D82A}">
                    <a16:rowId xmlns:a16="http://schemas.microsoft.com/office/drawing/2014/main" val="10006"/>
                  </a:ext>
                </a:extLst>
              </a:tr>
              <a:tr h="144000">
                <a:tc>
                  <a:txBody>
                    <a:bodyPr/>
                    <a:lstStyle/>
                    <a:p>
                      <a:pPr algn="ctr" fontAlgn="b">
                        <a:buNone/>
                      </a:pPr>
                      <a:r>
                        <a:rPr lang="es-PE" sz="900" u="none" strike="noStrike" dirty="0">
                          <a:solidFill>
                            <a:schemeClr val="bg1"/>
                          </a:solidFill>
                          <a:effectLst/>
                        </a:rPr>
                        <a:t>Cusco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48%</a:t>
                      </a:r>
                    </a:p>
                  </a:txBody>
                  <a:tcPr marL="6350" marR="6350" marT="6350" marB="0" anchor="b"/>
                </a:tc>
                <a:extLst>
                  <a:ext uri="{0D108BD9-81ED-4DB2-BD59-A6C34878D82A}">
                    <a16:rowId xmlns:a16="http://schemas.microsoft.com/office/drawing/2014/main" val="10007"/>
                  </a:ext>
                </a:extLst>
              </a:tr>
              <a:tr h="144000">
                <a:tc>
                  <a:txBody>
                    <a:bodyPr/>
                    <a:lstStyle/>
                    <a:p>
                      <a:pPr algn="ctr" fontAlgn="b">
                        <a:buNone/>
                      </a:pPr>
                      <a:r>
                        <a:rPr lang="es-PE" sz="900" u="none" strike="noStrike" dirty="0">
                          <a:solidFill>
                            <a:schemeClr val="bg1"/>
                          </a:solidFill>
                          <a:effectLst/>
                        </a:rPr>
                        <a:t>Huancavelica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53%</a:t>
                      </a:r>
                    </a:p>
                  </a:txBody>
                  <a:tcPr marL="6350" marR="6350" marT="6350" marB="0" anchor="b"/>
                </a:tc>
                <a:extLst>
                  <a:ext uri="{0D108BD9-81ED-4DB2-BD59-A6C34878D82A}">
                    <a16:rowId xmlns:a16="http://schemas.microsoft.com/office/drawing/2014/main" val="10008"/>
                  </a:ext>
                </a:extLst>
              </a:tr>
              <a:tr h="144000">
                <a:tc>
                  <a:txBody>
                    <a:bodyPr/>
                    <a:lstStyle/>
                    <a:p>
                      <a:pPr algn="ctr" fontAlgn="b">
                        <a:buNone/>
                      </a:pPr>
                      <a:r>
                        <a:rPr lang="es-PE" sz="900" u="none" strike="noStrike" dirty="0">
                          <a:solidFill>
                            <a:schemeClr val="bg1"/>
                          </a:solidFill>
                          <a:effectLst/>
                        </a:rPr>
                        <a:t>Huánuco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64%</a:t>
                      </a:r>
                    </a:p>
                  </a:txBody>
                  <a:tcPr marL="6350" marR="6350" marT="6350" marB="0" anchor="b"/>
                </a:tc>
                <a:extLst>
                  <a:ext uri="{0D108BD9-81ED-4DB2-BD59-A6C34878D82A}">
                    <a16:rowId xmlns:a16="http://schemas.microsoft.com/office/drawing/2014/main" val="10009"/>
                  </a:ext>
                </a:extLst>
              </a:tr>
              <a:tr h="144000">
                <a:tc>
                  <a:txBody>
                    <a:bodyPr/>
                    <a:lstStyle/>
                    <a:p>
                      <a:pPr algn="ctr" fontAlgn="b">
                        <a:buNone/>
                      </a:pPr>
                      <a:r>
                        <a:rPr lang="es-PE" sz="900" u="none" strike="noStrike" dirty="0">
                          <a:solidFill>
                            <a:schemeClr val="bg1"/>
                          </a:solidFill>
                          <a:effectLst/>
                        </a:rPr>
                        <a:t>Ica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70%</a:t>
                      </a:r>
                    </a:p>
                  </a:txBody>
                  <a:tcPr marL="6350" marR="6350" marT="6350" marB="0" anchor="b"/>
                </a:tc>
                <a:extLst>
                  <a:ext uri="{0D108BD9-81ED-4DB2-BD59-A6C34878D82A}">
                    <a16:rowId xmlns:a16="http://schemas.microsoft.com/office/drawing/2014/main" val="10010"/>
                  </a:ext>
                </a:extLst>
              </a:tr>
              <a:tr h="144000">
                <a:tc>
                  <a:txBody>
                    <a:bodyPr/>
                    <a:lstStyle/>
                    <a:p>
                      <a:pPr algn="ctr" fontAlgn="b">
                        <a:buNone/>
                      </a:pPr>
                      <a:r>
                        <a:rPr lang="es-PE" sz="900" u="none" strike="noStrike" dirty="0">
                          <a:solidFill>
                            <a:schemeClr val="bg1"/>
                          </a:solidFill>
                          <a:effectLst/>
                        </a:rPr>
                        <a:t>Junín</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60%</a:t>
                      </a:r>
                    </a:p>
                  </a:txBody>
                  <a:tcPr marL="6350" marR="6350" marT="6350" marB="0" anchor="b"/>
                </a:tc>
                <a:extLst>
                  <a:ext uri="{0D108BD9-81ED-4DB2-BD59-A6C34878D82A}">
                    <a16:rowId xmlns:a16="http://schemas.microsoft.com/office/drawing/2014/main" val="10011"/>
                  </a:ext>
                </a:extLst>
              </a:tr>
              <a:tr h="144000">
                <a:tc>
                  <a:txBody>
                    <a:bodyPr/>
                    <a:lstStyle/>
                    <a:p>
                      <a:pPr algn="ctr" fontAlgn="b">
                        <a:buNone/>
                      </a:pPr>
                      <a:r>
                        <a:rPr lang="es-PE" sz="900" u="none" strike="noStrike" dirty="0">
                          <a:solidFill>
                            <a:schemeClr val="bg1"/>
                          </a:solidFill>
                          <a:effectLst/>
                        </a:rPr>
                        <a:t>La Libertad</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64%</a:t>
                      </a:r>
                    </a:p>
                  </a:txBody>
                  <a:tcPr marL="6350" marR="6350" marT="6350" marB="0" anchor="b"/>
                </a:tc>
                <a:extLst>
                  <a:ext uri="{0D108BD9-81ED-4DB2-BD59-A6C34878D82A}">
                    <a16:rowId xmlns:a16="http://schemas.microsoft.com/office/drawing/2014/main" val="10012"/>
                  </a:ext>
                </a:extLst>
              </a:tr>
              <a:tr h="144000">
                <a:tc>
                  <a:txBody>
                    <a:bodyPr/>
                    <a:lstStyle/>
                    <a:p>
                      <a:pPr algn="ctr" fontAlgn="b">
                        <a:buNone/>
                      </a:pPr>
                      <a:r>
                        <a:rPr lang="es-PE" sz="900" u="none" strike="noStrike" dirty="0">
                          <a:solidFill>
                            <a:schemeClr val="bg1"/>
                          </a:solidFill>
                          <a:effectLst/>
                        </a:rPr>
                        <a:t>Lambayeque</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67%</a:t>
                      </a:r>
                    </a:p>
                  </a:txBody>
                  <a:tcPr marL="6350" marR="6350" marT="6350" marB="0" anchor="b"/>
                </a:tc>
                <a:extLst>
                  <a:ext uri="{0D108BD9-81ED-4DB2-BD59-A6C34878D82A}">
                    <a16:rowId xmlns:a16="http://schemas.microsoft.com/office/drawing/2014/main" val="10013"/>
                  </a:ext>
                </a:extLst>
              </a:tr>
              <a:tr h="144000">
                <a:tc>
                  <a:txBody>
                    <a:bodyPr/>
                    <a:lstStyle/>
                    <a:p>
                      <a:pPr algn="ctr" fontAlgn="b">
                        <a:buNone/>
                      </a:pPr>
                      <a:r>
                        <a:rPr lang="es-PE" sz="900" u="none" strike="noStrike" dirty="0">
                          <a:solidFill>
                            <a:schemeClr val="bg1"/>
                          </a:solidFill>
                          <a:effectLst/>
                        </a:rPr>
                        <a:t>Lima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dirty="0">
                          <a:solidFill>
                            <a:srgbClr val="000000"/>
                          </a:solidFill>
                          <a:effectLst/>
                          <a:latin typeface="Calibri" panose="020F0502020204030204" pitchFamily="34" charset="0"/>
                        </a:rPr>
                        <a:t>71%</a:t>
                      </a:r>
                    </a:p>
                  </a:txBody>
                  <a:tcPr marL="6350" marR="6350" marT="6350" marB="0" anchor="b"/>
                </a:tc>
                <a:extLst>
                  <a:ext uri="{0D108BD9-81ED-4DB2-BD59-A6C34878D82A}">
                    <a16:rowId xmlns:a16="http://schemas.microsoft.com/office/drawing/2014/main" val="10014"/>
                  </a:ext>
                </a:extLst>
              </a:tr>
              <a:tr h="144000">
                <a:tc>
                  <a:txBody>
                    <a:bodyPr/>
                    <a:lstStyle/>
                    <a:p>
                      <a:pPr algn="ctr" fontAlgn="b">
                        <a:buNone/>
                      </a:pPr>
                      <a:r>
                        <a:rPr lang="es-PE" sz="900" u="none" strike="noStrike" dirty="0">
                          <a:solidFill>
                            <a:schemeClr val="bg1"/>
                          </a:solidFill>
                          <a:effectLst/>
                        </a:rPr>
                        <a:t>Loreto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dirty="0">
                          <a:solidFill>
                            <a:srgbClr val="000000"/>
                          </a:solidFill>
                          <a:effectLst/>
                          <a:latin typeface="Calibri" panose="020F0502020204030204" pitchFamily="34" charset="0"/>
                        </a:rPr>
                        <a:t>67%</a:t>
                      </a:r>
                    </a:p>
                  </a:txBody>
                  <a:tcPr marL="6350" marR="6350" marT="6350" marB="0" anchor="b"/>
                </a:tc>
                <a:extLst>
                  <a:ext uri="{0D108BD9-81ED-4DB2-BD59-A6C34878D82A}">
                    <a16:rowId xmlns:a16="http://schemas.microsoft.com/office/drawing/2014/main" val="10015"/>
                  </a:ext>
                </a:extLst>
              </a:tr>
              <a:tr h="144000">
                <a:tc>
                  <a:txBody>
                    <a:bodyPr/>
                    <a:lstStyle/>
                    <a:p>
                      <a:pPr algn="ctr" fontAlgn="b">
                        <a:buNone/>
                      </a:pPr>
                      <a:r>
                        <a:rPr lang="es-PE" sz="900" u="none" strike="noStrike" dirty="0">
                          <a:solidFill>
                            <a:schemeClr val="bg1"/>
                          </a:solidFill>
                          <a:effectLst/>
                        </a:rPr>
                        <a:t>Madre de Dios</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dirty="0">
                          <a:solidFill>
                            <a:srgbClr val="000000"/>
                          </a:solidFill>
                          <a:effectLst/>
                          <a:latin typeface="Calibri" panose="020F0502020204030204" pitchFamily="34" charset="0"/>
                        </a:rPr>
                        <a:t>60%</a:t>
                      </a:r>
                    </a:p>
                  </a:txBody>
                  <a:tcPr marL="6350" marR="6350" marT="6350" marB="0" anchor="b"/>
                </a:tc>
                <a:extLst>
                  <a:ext uri="{0D108BD9-81ED-4DB2-BD59-A6C34878D82A}">
                    <a16:rowId xmlns:a16="http://schemas.microsoft.com/office/drawing/2014/main" val="10016"/>
                  </a:ext>
                </a:extLst>
              </a:tr>
              <a:tr h="144000">
                <a:tc>
                  <a:txBody>
                    <a:bodyPr/>
                    <a:lstStyle/>
                    <a:p>
                      <a:pPr algn="ctr" fontAlgn="b">
                        <a:buNone/>
                      </a:pPr>
                      <a:r>
                        <a:rPr lang="es-PE" sz="900" u="none" strike="noStrike" dirty="0">
                          <a:solidFill>
                            <a:schemeClr val="bg1"/>
                          </a:solidFill>
                          <a:effectLst/>
                        </a:rPr>
                        <a:t>Moquegua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53%</a:t>
                      </a:r>
                    </a:p>
                  </a:txBody>
                  <a:tcPr marL="6350" marR="6350" marT="6350" marB="0" anchor="b"/>
                </a:tc>
                <a:extLst>
                  <a:ext uri="{0D108BD9-81ED-4DB2-BD59-A6C34878D82A}">
                    <a16:rowId xmlns:a16="http://schemas.microsoft.com/office/drawing/2014/main" val="10017"/>
                  </a:ext>
                </a:extLst>
              </a:tr>
              <a:tr h="144000">
                <a:tc>
                  <a:txBody>
                    <a:bodyPr/>
                    <a:lstStyle/>
                    <a:p>
                      <a:pPr algn="ctr" fontAlgn="b">
                        <a:buNone/>
                      </a:pPr>
                      <a:r>
                        <a:rPr lang="es-PE" sz="900" u="none" strike="noStrike" dirty="0">
                          <a:solidFill>
                            <a:schemeClr val="bg1"/>
                          </a:solidFill>
                          <a:effectLst/>
                        </a:rPr>
                        <a:t>Pasco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59%</a:t>
                      </a:r>
                    </a:p>
                  </a:txBody>
                  <a:tcPr marL="6350" marR="6350" marT="6350" marB="0" anchor="b"/>
                </a:tc>
                <a:extLst>
                  <a:ext uri="{0D108BD9-81ED-4DB2-BD59-A6C34878D82A}">
                    <a16:rowId xmlns:a16="http://schemas.microsoft.com/office/drawing/2014/main" val="10018"/>
                  </a:ext>
                </a:extLst>
              </a:tr>
              <a:tr h="144000">
                <a:tc>
                  <a:txBody>
                    <a:bodyPr/>
                    <a:lstStyle/>
                    <a:p>
                      <a:pPr algn="ctr" fontAlgn="b">
                        <a:buNone/>
                      </a:pPr>
                      <a:r>
                        <a:rPr lang="es-PE" sz="900" u="none" strike="noStrike" dirty="0">
                          <a:solidFill>
                            <a:schemeClr val="bg1"/>
                          </a:solidFill>
                          <a:effectLst/>
                        </a:rPr>
                        <a:t>Piura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67%</a:t>
                      </a:r>
                    </a:p>
                  </a:txBody>
                  <a:tcPr marL="6350" marR="6350" marT="6350" marB="0" anchor="b"/>
                </a:tc>
                <a:extLst>
                  <a:ext uri="{0D108BD9-81ED-4DB2-BD59-A6C34878D82A}">
                    <a16:rowId xmlns:a16="http://schemas.microsoft.com/office/drawing/2014/main" val="10019"/>
                  </a:ext>
                </a:extLst>
              </a:tr>
              <a:tr h="144000">
                <a:tc>
                  <a:txBody>
                    <a:bodyPr/>
                    <a:lstStyle/>
                    <a:p>
                      <a:pPr algn="ctr" fontAlgn="b">
                        <a:buNone/>
                      </a:pPr>
                      <a:r>
                        <a:rPr lang="es-PE" sz="900" u="none" strike="noStrike" dirty="0">
                          <a:solidFill>
                            <a:schemeClr val="bg1"/>
                          </a:solidFill>
                          <a:effectLst/>
                        </a:rPr>
                        <a:t>Puno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50%</a:t>
                      </a:r>
                    </a:p>
                  </a:txBody>
                  <a:tcPr marL="6350" marR="6350" marT="6350" marB="0" anchor="b"/>
                </a:tc>
                <a:extLst>
                  <a:ext uri="{0D108BD9-81ED-4DB2-BD59-A6C34878D82A}">
                    <a16:rowId xmlns:a16="http://schemas.microsoft.com/office/drawing/2014/main" val="10020"/>
                  </a:ext>
                </a:extLst>
              </a:tr>
              <a:tr h="144000">
                <a:tc>
                  <a:txBody>
                    <a:bodyPr/>
                    <a:lstStyle/>
                    <a:p>
                      <a:pPr algn="ctr" fontAlgn="b">
                        <a:buNone/>
                      </a:pPr>
                      <a:r>
                        <a:rPr lang="es-PE" sz="900" u="none" strike="noStrike" dirty="0">
                          <a:solidFill>
                            <a:schemeClr val="bg1"/>
                          </a:solidFill>
                          <a:effectLst/>
                        </a:rPr>
                        <a:t>San Martín</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62%</a:t>
                      </a:r>
                    </a:p>
                  </a:txBody>
                  <a:tcPr marL="6350" marR="6350" marT="6350" marB="0" anchor="b"/>
                </a:tc>
                <a:extLst>
                  <a:ext uri="{0D108BD9-81ED-4DB2-BD59-A6C34878D82A}">
                    <a16:rowId xmlns:a16="http://schemas.microsoft.com/office/drawing/2014/main" val="10021"/>
                  </a:ext>
                </a:extLst>
              </a:tr>
              <a:tr h="144000">
                <a:tc>
                  <a:txBody>
                    <a:bodyPr/>
                    <a:lstStyle/>
                    <a:p>
                      <a:pPr algn="ctr" fontAlgn="b">
                        <a:buNone/>
                      </a:pPr>
                      <a:r>
                        <a:rPr lang="es-PE" sz="900" u="none" strike="noStrike" dirty="0">
                          <a:solidFill>
                            <a:schemeClr val="bg1"/>
                          </a:solidFill>
                          <a:effectLst/>
                        </a:rPr>
                        <a:t>Tacna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a:solidFill>
                            <a:srgbClr val="000000"/>
                          </a:solidFill>
                          <a:effectLst/>
                          <a:latin typeface="Calibri" panose="020F0502020204030204" pitchFamily="34" charset="0"/>
                        </a:rPr>
                        <a:t>60%</a:t>
                      </a:r>
                    </a:p>
                  </a:txBody>
                  <a:tcPr marL="6350" marR="6350" marT="6350" marB="0" anchor="b"/>
                </a:tc>
                <a:extLst>
                  <a:ext uri="{0D108BD9-81ED-4DB2-BD59-A6C34878D82A}">
                    <a16:rowId xmlns:a16="http://schemas.microsoft.com/office/drawing/2014/main" val="10022"/>
                  </a:ext>
                </a:extLst>
              </a:tr>
              <a:tr h="144000">
                <a:tc>
                  <a:txBody>
                    <a:bodyPr/>
                    <a:lstStyle/>
                    <a:p>
                      <a:pPr algn="ctr" fontAlgn="b">
                        <a:buNone/>
                      </a:pPr>
                      <a:r>
                        <a:rPr lang="es-PE" sz="900" u="none" strike="noStrike" dirty="0">
                          <a:solidFill>
                            <a:schemeClr val="bg1"/>
                          </a:solidFill>
                          <a:effectLst/>
                        </a:rPr>
                        <a:t>Tumbes</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dirty="0">
                          <a:solidFill>
                            <a:srgbClr val="000000"/>
                          </a:solidFill>
                          <a:effectLst/>
                          <a:latin typeface="Calibri" panose="020F0502020204030204" pitchFamily="34" charset="0"/>
                        </a:rPr>
                        <a:t>76%</a:t>
                      </a:r>
                    </a:p>
                  </a:txBody>
                  <a:tcPr marL="6350" marR="6350" marT="6350" marB="0" anchor="b"/>
                </a:tc>
                <a:extLst>
                  <a:ext uri="{0D108BD9-81ED-4DB2-BD59-A6C34878D82A}">
                    <a16:rowId xmlns:a16="http://schemas.microsoft.com/office/drawing/2014/main" val="10023"/>
                  </a:ext>
                </a:extLst>
              </a:tr>
              <a:tr h="144000">
                <a:tc>
                  <a:txBody>
                    <a:bodyPr/>
                    <a:lstStyle/>
                    <a:p>
                      <a:pPr algn="ctr" fontAlgn="b">
                        <a:buNone/>
                      </a:pPr>
                      <a:r>
                        <a:rPr lang="es-PE" sz="900" u="none" strike="noStrike" dirty="0">
                          <a:solidFill>
                            <a:schemeClr val="bg1"/>
                          </a:solidFill>
                          <a:effectLst/>
                        </a:rPr>
                        <a:t>Ucayali</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fontAlgn="b"/>
                      <a:r>
                        <a:rPr lang="es-PE" sz="1000" b="0" i="0" u="none" strike="noStrike" dirty="0">
                          <a:solidFill>
                            <a:srgbClr val="000000"/>
                          </a:solidFill>
                          <a:effectLst/>
                          <a:latin typeface="Calibri" panose="020F0502020204030204" pitchFamily="34" charset="0"/>
                        </a:rPr>
                        <a:t>69%</a:t>
                      </a:r>
                    </a:p>
                  </a:txBody>
                  <a:tcPr marL="6350" marR="6350" marT="6350" marB="0" anchor="b"/>
                </a:tc>
                <a:extLst>
                  <a:ext uri="{0D108BD9-81ED-4DB2-BD59-A6C34878D82A}">
                    <a16:rowId xmlns:a16="http://schemas.microsoft.com/office/drawing/2014/main" val="10024"/>
                  </a:ext>
                </a:extLst>
              </a:tr>
            </a:tbl>
          </a:graphicData>
        </a:graphic>
      </p:graphicFrame>
      <p:sp>
        <p:nvSpPr>
          <p:cNvPr id="10" name="Rectángulo redondeado 13"/>
          <p:cNvSpPr/>
          <p:nvPr/>
        </p:nvSpPr>
        <p:spPr>
          <a:xfrm>
            <a:off x="1379538" y="5360988"/>
            <a:ext cx="9432925" cy="614362"/>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
        <p:nvSpPr>
          <p:cNvPr id="15" name="Rectángulo 14"/>
          <p:cNvSpPr/>
          <p:nvPr/>
        </p:nvSpPr>
        <p:spPr>
          <a:xfrm>
            <a:off x="503238" y="6162675"/>
            <a:ext cx="8713787" cy="585788"/>
          </a:xfrm>
          <a:prstGeom prst="rect">
            <a:avLst/>
          </a:prstGeom>
        </p:spPr>
        <p:txBody>
          <a:bodyPr>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 sz="800" i="1" dirty="0">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móvil?</a:t>
            </a:r>
            <a:r>
              <a:rPr lang="es-MX" sz="800" i="1" dirty="0">
                <a:solidFill>
                  <a:srgbClr val="102132"/>
                </a:solidFill>
                <a:cs typeface="Calibri" panose="020F0502020204030204" pitchFamily="34" charset="0"/>
              </a:rPr>
              <a:t> / Satisfecho = suma de valoraciones 8,9,10 / Insatisfecho = suma de valoraciones 0,1,2,3,4,5 </a:t>
            </a:r>
          </a:p>
          <a:p>
            <a:pPr fontAlgn="auto">
              <a:spcBef>
                <a:spcPts val="0"/>
              </a:spcBef>
              <a:spcAft>
                <a:spcPts val="0"/>
              </a:spcAft>
              <a:defRPr/>
            </a:pPr>
            <a:r>
              <a:rPr lang="es-MX" sz="800" i="1" dirty="0">
                <a:solidFill>
                  <a:srgbClr val="102132"/>
                </a:solidFill>
                <a:cs typeface="Calibri" panose="020F0502020204030204" pitchFamily="34" charset="0"/>
              </a:rPr>
              <a:t>El promedio de muestra departamental es de 142 encuestas. Tamaño basado en media y varianzas de referencia.</a:t>
            </a:r>
            <a:endParaRPr lang="es-ES" sz="800" i="1" dirty="0">
              <a:solidFill>
                <a:srgbClr val="102132"/>
              </a:solidFill>
              <a:cs typeface="Calibri" panose="020F0502020204030204" pitchFamily="34" charset="0"/>
            </a:endParaRPr>
          </a:p>
          <a:p>
            <a:pPr fontAlgn="auto">
              <a:spcBef>
                <a:spcPts val="0"/>
              </a:spcBef>
              <a:spcAft>
                <a:spcPts val="0"/>
              </a:spcAft>
              <a:defRPr/>
            </a:pPr>
            <a:r>
              <a:rPr lang="es-PE" sz="800" b="1" dirty="0">
                <a:solidFill>
                  <a:schemeClr val="tx1">
                    <a:lumMod val="65000"/>
                    <a:lumOff val="35000"/>
                  </a:schemeClr>
                </a:solidFill>
                <a:cs typeface="Calibri" panose="020F0502020204030204" pitchFamily="34" charset="0"/>
              </a:rPr>
              <a:t>Fuente: </a:t>
            </a:r>
            <a:r>
              <a:rPr lang="es-PE" sz="800" dirty="0">
                <a:solidFill>
                  <a:schemeClr val="tx1">
                    <a:lumMod val="65000"/>
                    <a:lumOff val="35000"/>
                  </a:schemeClr>
                </a:solidFill>
                <a:cs typeface="Calibri" panose="020F0502020204030204" pitchFamily="34" charset="0"/>
              </a:rPr>
              <a:t>Cid Latinoamérica, </a:t>
            </a:r>
            <a:r>
              <a:rPr lang="es-MX" sz="800" dirty="0">
                <a:solidFill>
                  <a:schemeClr val="tx1">
                    <a:lumMod val="65000"/>
                    <a:lumOff val="35000"/>
                  </a:schemeClr>
                </a:solidFill>
                <a:cs typeface="Calibri" panose="020F0502020204030204" pitchFamily="34" charset="0"/>
              </a:rPr>
              <a:t>Estudio de Satisfacción 2025 Servicio Móvil.</a:t>
            </a:r>
            <a:r>
              <a:rPr lang="es-PE" sz="800" dirty="0">
                <a:solidFill>
                  <a:schemeClr val="tx1">
                    <a:lumMod val="65000"/>
                    <a:lumOff val="35000"/>
                  </a:schemeClr>
                </a:solidFill>
                <a:cs typeface="Calibri" panose="020F0502020204030204" pitchFamily="34" charset="0"/>
              </a:rPr>
              <a:t> Elaboración: </a:t>
            </a:r>
            <a:r>
              <a:rPr lang="es-PE" sz="800" dirty="0" err="1">
                <a:solidFill>
                  <a:schemeClr val="tx1">
                    <a:lumMod val="65000"/>
                    <a:lumOff val="35000"/>
                  </a:schemeClr>
                </a:solidFill>
                <a:cs typeface="Calibri" panose="020F0502020204030204" pitchFamily="34" charset="0"/>
              </a:rPr>
              <a:t>Osiptel</a:t>
            </a:r>
            <a:r>
              <a:rPr lang="es-PE" sz="800" i="1" dirty="0">
                <a:solidFill>
                  <a:srgbClr val="0F2233"/>
                </a:solidFill>
              </a:rPr>
              <a:t>.</a:t>
            </a:r>
            <a:endParaRPr lang="es-PE" sz="800" dirty="0">
              <a:solidFill>
                <a:schemeClr val="tx1">
                  <a:lumMod val="65000"/>
                  <a:lumOff val="35000"/>
                </a:schemeClr>
              </a:solidFill>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Imagen 37">
            <a:extLst>
              <a:ext uri="{FF2B5EF4-FFF2-40B4-BE49-F238E27FC236}">
                <a16:creationId xmlns:a16="http://schemas.microsoft.com/office/drawing/2014/main" id="{38BC7550-5C52-CF2D-81C7-71068FF05F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2817"/>
          <a:stretch>
            <a:fillRect/>
          </a:stretch>
        </p:blipFill>
        <p:spPr bwMode="auto">
          <a:xfrm>
            <a:off x="2124026" y="976412"/>
            <a:ext cx="3794125"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Imagen 35">
            <a:extLst>
              <a:ext uri="{FF2B5EF4-FFF2-40B4-BE49-F238E27FC236}">
                <a16:creationId xmlns:a16="http://schemas.microsoft.com/office/drawing/2014/main" id="{CB6B56A3-9D76-9C79-1DFF-0867D64F6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880" y="993775"/>
            <a:ext cx="436880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esquinas superiores redondeadas 4">
            <a:extLst>
              <a:ext uri="{FF2B5EF4-FFF2-40B4-BE49-F238E27FC236}">
                <a16:creationId xmlns:a16="http://schemas.microsoft.com/office/drawing/2014/main" id="{C41949C8-62EB-F6FD-9223-D9A5A1A20517}"/>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a:p>
        </p:txBody>
      </p:sp>
      <p:sp>
        <p:nvSpPr>
          <p:cNvPr id="67589" name="Marcador de texto 1">
            <a:extLst>
              <a:ext uri="{FF2B5EF4-FFF2-40B4-BE49-F238E27FC236}">
                <a16:creationId xmlns:a16="http://schemas.microsoft.com/office/drawing/2014/main" id="{5FA38B11-647E-5C12-4DF9-86101053C33C}"/>
              </a:ext>
            </a:extLst>
          </p:cNvPr>
          <p:cNvSpPr>
            <a:spLocks noGrp="1" noChangeArrowheads="1"/>
          </p:cNvSpPr>
          <p:nvPr/>
        </p:nvSpPr>
        <p:spPr bwMode="auto">
          <a:xfrm>
            <a:off x="1081460" y="836613"/>
            <a:ext cx="1059021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4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defTabSz="914400" eaLnBrk="1" hangingPunct="1">
              <a:lnSpc>
                <a:spcPct val="90000"/>
              </a:lnSpc>
              <a:spcBef>
                <a:spcPts val="1000"/>
              </a:spcBef>
              <a:buFont typeface="Arial" panose="020B0604020202020204" pitchFamily="34" charset="0"/>
              <a:buNone/>
            </a:pPr>
            <a:endParaRPr lang="es-ES" altLang="es-PE" sz="2200" b="1">
              <a:solidFill>
                <a:schemeClr val="tx2"/>
              </a:solidFill>
              <a:cs typeface="Calibri" panose="020F0502020204030204" pitchFamily="34" charset="0"/>
            </a:endParaRPr>
          </a:p>
        </p:txBody>
      </p:sp>
      <p:sp>
        <p:nvSpPr>
          <p:cNvPr id="9" name="Título 1">
            <a:extLst>
              <a:ext uri="{FF2B5EF4-FFF2-40B4-BE49-F238E27FC236}">
                <a16:creationId xmlns:a16="http://schemas.microsoft.com/office/drawing/2014/main" id="{46BF2DE5-5267-4225-9CD9-377617D75C6F}"/>
              </a:ext>
            </a:extLst>
          </p:cNvPr>
          <p:cNvSpPr txBox="1">
            <a:spLocks/>
          </p:cNvSpPr>
          <p:nvPr/>
        </p:nvSpPr>
        <p:spPr>
          <a:xfrm>
            <a:off x="360363" y="233363"/>
            <a:ext cx="6048375"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2600" b="1" kern="700" dirty="0">
                <a:solidFill>
                  <a:schemeClr val="bg1"/>
                </a:solidFill>
                <a:cs typeface="Calibri" panose="020F0502020204030204" pitchFamily="34" charset="0"/>
              </a:rPr>
              <a:t>SERVICIO PÚBLICO MÓVIL - BITEL</a:t>
            </a:r>
            <a:endParaRPr lang="es-PE" sz="2600" b="1" kern="700" dirty="0">
              <a:solidFill>
                <a:schemeClr val="bg1"/>
              </a:solidFill>
              <a:cs typeface="Calibri" panose="020F0502020204030204" pitchFamily="34" charset="0"/>
            </a:endParaRPr>
          </a:p>
        </p:txBody>
      </p:sp>
      <p:sp>
        <p:nvSpPr>
          <p:cNvPr id="10" name="Rectángulo redondeado 13">
            <a:extLst>
              <a:ext uri="{FF2B5EF4-FFF2-40B4-BE49-F238E27FC236}">
                <a16:creationId xmlns:a16="http://schemas.microsoft.com/office/drawing/2014/main" id="{A236C28F-791E-AB21-7E24-D4DF359AB8C7}"/>
              </a:ext>
            </a:extLst>
          </p:cNvPr>
          <p:cNvSpPr/>
          <p:nvPr/>
        </p:nvSpPr>
        <p:spPr>
          <a:xfrm>
            <a:off x="1379538" y="5360988"/>
            <a:ext cx="9432925" cy="614362"/>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
        <p:nvSpPr>
          <p:cNvPr id="67592" name="CuadroTexto 10">
            <a:extLst>
              <a:ext uri="{FF2B5EF4-FFF2-40B4-BE49-F238E27FC236}">
                <a16:creationId xmlns:a16="http://schemas.microsoft.com/office/drawing/2014/main" id="{232E7F9F-1255-CE99-11E3-9EBDB9C42DCB}"/>
              </a:ext>
            </a:extLst>
          </p:cNvPr>
          <p:cNvSpPr txBox="1">
            <a:spLocks noChangeArrowheads="1"/>
          </p:cNvSpPr>
          <p:nvPr/>
        </p:nvSpPr>
        <p:spPr bwMode="auto">
          <a:xfrm>
            <a:off x="1668463" y="5403850"/>
            <a:ext cx="8855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lnSpc>
                <a:spcPts val="1800"/>
              </a:lnSpc>
            </a:pPr>
            <a:r>
              <a:rPr lang="es-ES" altLang="es-PE" sz="1700" b="1" i="1" dirty="0">
                <a:solidFill>
                  <a:srgbClr val="00B0F0"/>
                </a:solidFill>
                <a:latin typeface="Calibri" panose="020F0502020204030204" pitchFamily="34" charset="0"/>
              </a:rPr>
              <a:t>Bitel </a:t>
            </a:r>
            <a:r>
              <a:rPr lang="es-ES" altLang="es-PE" sz="1700" b="1" i="1" dirty="0">
                <a:solidFill>
                  <a:srgbClr val="1F497D"/>
                </a:solidFill>
                <a:latin typeface="Calibri" panose="020F0502020204030204" pitchFamily="34" charset="0"/>
              </a:rPr>
              <a:t>presenta los mayores niveles de satisfacción para el servicio móvil en Ica y Tumbes. Por otro lado, presenta los mayores niveles de insatisfacción en Cajamarca y Puno.</a:t>
            </a:r>
            <a:endParaRPr lang="es-ES" altLang="es-PE" sz="1700" b="1" i="1" dirty="0">
              <a:solidFill>
                <a:srgbClr val="1F497D"/>
              </a:solidFill>
              <a:latin typeface="Calibri" panose="020F0502020204030204" pitchFamily="34" charset="0"/>
              <a:cs typeface="Calibri" panose="020F0502020204030204" pitchFamily="34" charset="0"/>
            </a:endParaRPr>
          </a:p>
        </p:txBody>
      </p:sp>
      <p:sp>
        <p:nvSpPr>
          <p:cNvPr id="15" name="Rectángulo 14">
            <a:extLst>
              <a:ext uri="{FF2B5EF4-FFF2-40B4-BE49-F238E27FC236}">
                <a16:creationId xmlns:a16="http://schemas.microsoft.com/office/drawing/2014/main" id="{E59CC1E0-D140-AD7F-138E-E727903717E7}"/>
              </a:ext>
            </a:extLst>
          </p:cNvPr>
          <p:cNvSpPr/>
          <p:nvPr/>
        </p:nvSpPr>
        <p:spPr>
          <a:xfrm>
            <a:off x="508000" y="6162675"/>
            <a:ext cx="8713788" cy="584200"/>
          </a:xfrm>
          <a:prstGeom prst="rect">
            <a:avLst/>
          </a:prstGeom>
        </p:spPr>
        <p:txBody>
          <a:bodyPr>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 sz="800" i="1" dirty="0">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móvil?</a:t>
            </a:r>
            <a:r>
              <a:rPr lang="es-MX" sz="800" i="1" dirty="0">
                <a:solidFill>
                  <a:srgbClr val="102132"/>
                </a:solidFill>
                <a:cs typeface="Calibri" panose="020F0502020204030204" pitchFamily="34" charset="0"/>
              </a:rPr>
              <a:t> / Satisfecho = suma de valoraciones 8,9,10 / Insatisfecho = suma de valoraciones 0,1,2,3,4,5 </a:t>
            </a:r>
          </a:p>
          <a:p>
            <a:pPr fontAlgn="auto">
              <a:spcBef>
                <a:spcPts val="0"/>
              </a:spcBef>
              <a:spcAft>
                <a:spcPts val="0"/>
              </a:spcAft>
              <a:defRPr/>
            </a:pPr>
            <a:r>
              <a:rPr lang="es-MX" sz="800" i="1" dirty="0">
                <a:solidFill>
                  <a:srgbClr val="102132"/>
                </a:solidFill>
                <a:cs typeface="Calibri" panose="020F0502020204030204" pitchFamily="34" charset="0"/>
              </a:rPr>
              <a:t>El promedio de muestra departamental es de 93 encuestas. Tamaño basado en media y varianzas de referencia.</a:t>
            </a:r>
            <a:endParaRPr lang="es-ES" sz="800" i="1" dirty="0">
              <a:solidFill>
                <a:srgbClr val="102132"/>
              </a:solidFill>
              <a:cs typeface="Calibri" panose="020F0502020204030204" pitchFamily="34" charset="0"/>
            </a:endParaRPr>
          </a:p>
          <a:p>
            <a:pPr fontAlgn="auto">
              <a:spcBef>
                <a:spcPts val="0"/>
              </a:spcBef>
              <a:spcAft>
                <a:spcPts val="0"/>
              </a:spcAft>
              <a:defRPr/>
            </a:pPr>
            <a:r>
              <a:rPr lang="es-PE" sz="800" b="1" dirty="0">
                <a:solidFill>
                  <a:schemeClr val="tx1">
                    <a:lumMod val="65000"/>
                    <a:lumOff val="35000"/>
                  </a:schemeClr>
                </a:solidFill>
                <a:cs typeface="Calibri" panose="020F0502020204030204" pitchFamily="34" charset="0"/>
              </a:rPr>
              <a:t>Fuente: </a:t>
            </a:r>
            <a:r>
              <a:rPr lang="es-PE" sz="800" dirty="0">
                <a:solidFill>
                  <a:schemeClr val="tx1">
                    <a:lumMod val="65000"/>
                    <a:lumOff val="35000"/>
                  </a:schemeClr>
                </a:solidFill>
                <a:cs typeface="Calibri" panose="020F0502020204030204" pitchFamily="34" charset="0"/>
              </a:rPr>
              <a:t>Cid Latinoamérica, </a:t>
            </a:r>
            <a:r>
              <a:rPr lang="es-MX" sz="800" dirty="0">
                <a:solidFill>
                  <a:schemeClr val="tx1">
                    <a:lumMod val="65000"/>
                    <a:lumOff val="35000"/>
                  </a:schemeClr>
                </a:solidFill>
                <a:cs typeface="Calibri" panose="020F0502020204030204" pitchFamily="34" charset="0"/>
              </a:rPr>
              <a:t>Estudio de Satisfacción 2025 Servicio Móvil.</a:t>
            </a:r>
            <a:r>
              <a:rPr lang="es-PE" sz="800" dirty="0">
                <a:solidFill>
                  <a:schemeClr val="tx1">
                    <a:lumMod val="65000"/>
                    <a:lumOff val="35000"/>
                  </a:schemeClr>
                </a:solidFill>
                <a:cs typeface="Calibri" panose="020F0502020204030204" pitchFamily="34" charset="0"/>
              </a:rPr>
              <a:t> Elaboración: Osiptel</a:t>
            </a:r>
            <a:r>
              <a:rPr lang="es-PE" sz="800" i="1" dirty="0">
                <a:solidFill>
                  <a:srgbClr val="0F2233"/>
                </a:solidFill>
              </a:rPr>
              <a:t>.</a:t>
            </a:r>
            <a:endParaRPr lang="es-PE" sz="800" dirty="0">
              <a:solidFill>
                <a:schemeClr val="tx1">
                  <a:lumMod val="65000"/>
                  <a:lumOff val="35000"/>
                </a:schemeClr>
              </a:solidFill>
              <a:cs typeface="Calibri" panose="020F0502020204030204" pitchFamily="34" charset="0"/>
            </a:endParaRPr>
          </a:p>
        </p:txBody>
      </p:sp>
      <p:sp>
        <p:nvSpPr>
          <p:cNvPr id="67594" name="CuadroTexto 18">
            <a:extLst>
              <a:ext uri="{FF2B5EF4-FFF2-40B4-BE49-F238E27FC236}">
                <a16:creationId xmlns:a16="http://schemas.microsoft.com/office/drawing/2014/main" id="{99DE3183-D4A6-48EB-D7BF-26669662FF0A}"/>
              </a:ext>
            </a:extLst>
          </p:cNvPr>
          <p:cNvSpPr txBox="1">
            <a:spLocks noChangeArrowheads="1"/>
          </p:cNvSpPr>
          <p:nvPr/>
        </p:nvSpPr>
        <p:spPr bwMode="auto">
          <a:xfrm>
            <a:off x="6257205" y="855663"/>
            <a:ext cx="5472113" cy="2921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a:solidFill>
                  <a:schemeClr val="bg1"/>
                </a:solidFill>
                <a:latin typeface="Calibri" panose="020F0502020204030204" pitchFamily="34" charset="0"/>
              </a:rPr>
              <a:t>MAPA DE CALOR DE PORCENTAJE DE USUARIOS INSATISFECHOS - BITEL </a:t>
            </a:r>
          </a:p>
        </p:txBody>
      </p:sp>
      <p:sp>
        <p:nvSpPr>
          <p:cNvPr id="67595" name="CuadroTexto 20">
            <a:extLst>
              <a:ext uri="{FF2B5EF4-FFF2-40B4-BE49-F238E27FC236}">
                <a16:creationId xmlns:a16="http://schemas.microsoft.com/office/drawing/2014/main" id="{15044598-717D-FC8C-E38D-EB401FDA0FD9}"/>
              </a:ext>
            </a:extLst>
          </p:cNvPr>
          <p:cNvSpPr txBox="1">
            <a:spLocks noChangeArrowheads="1"/>
          </p:cNvSpPr>
          <p:nvPr/>
        </p:nvSpPr>
        <p:spPr bwMode="auto">
          <a:xfrm>
            <a:off x="479376" y="836712"/>
            <a:ext cx="5530850" cy="292100"/>
          </a:xfrm>
          <a:prstGeom prst="rect">
            <a:avLst/>
          </a:prstGeom>
          <a:solidFill>
            <a:srgbClr val="2F79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dirty="0">
                <a:solidFill>
                  <a:schemeClr val="bg1"/>
                </a:solidFill>
                <a:latin typeface="Calibri" panose="020F0502020204030204" pitchFamily="34" charset="0"/>
              </a:rPr>
              <a:t>MAPA DE CALOR DE PORCENTAJE DE USUARIOS SATISFECHOS - BITEL </a:t>
            </a:r>
          </a:p>
        </p:txBody>
      </p:sp>
      <p:graphicFrame>
        <p:nvGraphicFramePr>
          <p:cNvPr id="23" name="Tabla 22">
            <a:extLst>
              <a:ext uri="{FF2B5EF4-FFF2-40B4-BE49-F238E27FC236}">
                <a16:creationId xmlns:a16="http://schemas.microsoft.com/office/drawing/2014/main" id="{0C3A3CC7-D06B-0E57-9C31-C4436A8D7D49}"/>
              </a:ext>
            </a:extLst>
          </p:cNvPr>
          <p:cNvGraphicFramePr>
            <a:graphicFrameLocks noGrp="1"/>
          </p:cNvGraphicFramePr>
          <p:nvPr>
            <p:extLst>
              <p:ext uri="{D42A27DB-BD31-4B8C-83A1-F6EECF244321}">
                <p14:modId xmlns:p14="http://schemas.microsoft.com/office/powerpoint/2010/main" val="2863512978"/>
              </p:ext>
            </p:extLst>
          </p:nvPr>
        </p:nvGraphicFramePr>
        <p:xfrm>
          <a:off x="6257205" y="1203325"/>
          <a:ext cx="2232025" cy="4025900"/>
        </p:xfrm>
        <a:graphic>
          <a:graphicData uri="http://schemas.openxmlformats.org/drawingml/2006/table">
            <a:tbl>
              <a:tblPr>
                <a:tableStyleId>{5C22544A-7EE6-4342-B048-85BDC9FD1C3A}</a:tableStyleId>
              </a:tblPr>
              <a:tblGrid>
                <a:gridCol w="1260014">
                  <a:extLst>
                    <a:ext uri="{9D8B030D-6E8A-4147-A177-3AD203B41FA5}">
                      <a16:colId xmlns:a16="http://schemas.microsoft.com/office/drawing/2014/main" val="20000"/>
                    </a:ext>
                  </a:extLst>
                </a:gridCol>
                <a:gridCol w="972011">
                  <a:extLst>
                    <a:ext uri="{9D8B030D-6E8A-4147-A177-3AD203B41FA5}">
                      <a16:colId xmlns:a16="http://schemas.microsoft.com/office/drawing/2014/main" val="20001"/>
                    </a:ext>
                  </a:extLst>
                </a:gridCol>
              </a:tblGrid>
              <a:tr h="161036">
                <a:tc>
                  <a:txBody>
                    <a:bodyPr/>
                    <a:lstStyle/>
                    <a:p>
                      <a:pPr algn="ctr" fontAlgn="b">
                        <a:buNone/>
                      </a:pPr>
                      <a:r>
                        <a:rPr lang="es-PE" sz="900" u="none" strike="noStrike" dirty="0">
                          <a:solidFill>
                            <a:schemeClr val="bg1"/>
                          </a:solidFill>
                          <a:effectLst/>
                        </a:rPr>
                        <a:t>Amazonas</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13 %</a:t>
                      </a:r>
                    </a:p>
                  </a:txBody>
                  <a:tcPr marL="6352" marR="6352" marT="6350" marB="0" anchor="ctr"/>
                </a:tc>
                <a:extLst>
                  <a:ext uri="{0D108BD9-81ED-4DB2-BD59-A6C34878D82A}">
                    <a16:rowId xmlns:a16="http://schemas.microsoft.com/office/drawing/2014/main" val="10000"/>
                  </a:ext>
                </a:extLst>
              </a:tr>
              <a:tr h="161036">
                <a:tc>
                  <a:txBody>
                    <a:bodyPr/>
                    <a:lstStyle/>
                    <a:p>
                      <a:pPr algn="ctr" fontAlgn="b">
                        <a:buNone/>
                      </a:pPr>
                      <a:r>
                        <a:rPr lang="es-PE" sz="900" u="none" strike="noStrike" dirty="0">
                          <a:solidFill>
                            <a:schemeClr val="bg1"/>
                          </a:solidFill>
                          <a:effectLst/>
                        </a:rPr>
                        <a:t>Áncash</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24 %</a:t>
                      </a:r>
                    </a:p>
                  </a:txBody>
                  <a:tcPr marL="6352" marR="6352" marT="6350" marB="0" anchor="ctr"/>
                </a:tc>
                <a:extLst>
                  <a:ext uri="{0D108BD9-81ED-4DB2-BD59-A6C34878D82A}">
                    <a16:rowId xmlns:a16="http://schemas.microsoft.com/office/drawing/2014/main" val="10001"/>
                  </a:ext>
                </a:extLst>
              </a:tr>
              <a:tr h="161036">
                <a:tc>
                  <a:txBody>
                    <a:bodyPr/>
                    <a:lstStyle/>
                    <a:p>
                      <a:pPr algn="ctr" fontAlgn="b">
                        <a:buNone/>
                      </a:pPr>
                      <a:r>
                        <a:rPr lang="es-PE" sz="900" u="none" strike="noStrike" dirty="0">
                          <a:solidFill>
                            <a:schemeClr val="bg1"/>
                          </a:solidFill>
                          <a:effectLst/>
                        </a:rPr>
                        <a:t>Apurímac</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22 %</a:t>
                      </a:r>
                    </a:p>
                  </a:txBody>
                  <a:tcPr marL="6352" marR="6352" marT="6350" marB="0" anchor="ctr"/>
                </a:tc>
                <a:extLst>
                  <a:ext uri="{0D108BD9-81ED-4DB2-BD59-A6C34878D82A}">
                    <a16:rowId xmlns:a16="http://schemas.microsoft.com/office/drawing/2014/main" val="10002"/>
                  </a:ext>
                </a:extLst>
              </a:tr>
              <a:tr h="161036">
                <a:tc>
                  <a:txBody>
                    <a:bodyPr/>
                    <a:lstStyle/>
                    <a:p>
                      <a:pPr algn="ctr" fontAlgn="b">
                        <a:buNone/>
                      </a:pPr>
                      <a:r>
                        <a:rPr lang="es-PE" sz="900" u="none" strike="noStrike" dirty="0">
                          <a:solidFill>
                            <a:schemeClr val="bg1"/>
                          </a:solidFill>
                          <a:effectLst/>
                        </a:rPr>
                        <a:t>Arequipa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16 %</a:t>
                      </a:r>
                    </a:p>
                  </a:txBody>
                  <a:tcPr marL="6352" marR="6352" marT="6350" marB="0" anchor="ctr"/>
                </a:tc>
                <a:extLst>
                  <a:ext uri="{0D108BD9-81ED-4DB2-BD59-A6C34878D82A}">
                    <a16:rowId xmlns:a16="http://schemas.microsoft.com/office/drawing/2014/main" val="10003"/>
                  </a:ext>
                </a:extLst>
              </a:tr>
              <a:tr h="161036">
                <a:tc>
                  <a:txBody>
                    <a:bodyPr/>
                    <a:lstStyle/>
                    <a:p>
                      <a:pPr algn="ctr" fontAlgn="b">
                        <a:buNone/>
                      </a:pPr>
                      <a:r>
                        <a:rPr lang="es-PE" sz="900" u="none" strike="noStrike" dirty="0">
                          <a:solidFill>
                            <a:schemeClr val="bg1"/>
                          </a:solidFill>
                          <a:effectLst/>
                        </a:rPr>
                        <a:t>Ayacucho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24 %</a:t>
                      </a:r>
                    </a:p>
                  </a:txBody>
                  <a:tcPr marL="6352" marR="6352" marT="6350" marB="0" anchor="ctr"/>
                </a:tc>
                <a:extLst>
                  <a:ext uri="{0D108BD9-81ED-4DB2-BD59-A6C34878D82A}">
                    <a16:rowId xmlns:a16="http://schemas.microsoft.com/office/drawing/2014/main" val="10004"/>
                  </a:ext>
                </a:extLst>
              </a:tr>
              <a:tr h="161036">
                <a:tc>
                  <a:txBody>
                    <a:bodyPr/>
                    <a:lstStyle/>
                    <a:p>
                      <a:pPr algn="ctr" fontAlgn="b">
                        <a:buNone/>
                      </a:pPr>
                      <a:r>
                        <a:rPr lang="es-PE" sz="900" u="none" strike="noStrike" dirty="0">
                          <a:solidFill>
                            <a:schemeClr val="bg1"/>
                          </a:solidFill>
                          <a:effectLst/>
                        </a:rPr>
                        <a:t>Cajamarca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26 %</a:t>
                      </a:r>
                    </a:p>
                  </a:txBody>
                  <a:tcPr marL="6352" marR="6352" marT="6350" marB="0" anchor="ctr"/>
                </a:tc>
                <a:extLst>
                  <a:ext uri="{0D108BD9-81ED-4DB2-BD59-A6C34878D82A}">
                    <a16:rowId xmlns:a16="http://schemas.microsoft.com/office/drawing/2014/main" val="10005"/>
                  </a:ext>
                </a:extLst>
              </a:tr>
              <a:tr h="161036">
                <a:tc>
                  <a:txBody>
                    <a:bodyPr/>
                    <a:lstStyle/>
                    <a:p>
                      <a:pPr algn="ctr" fontAlgn="b">
                        <a:buNone/>
                      </a:pPr>
                      <a:r>
                        <a:rPr lang="es-PE" sz="900" u="none" strike="noStrike" dirty="0">
                          <a:solidFill>
                            <a:schemeClr val="bg1"/>
                          </a:solidFill>
                          <a:effectLst/>
                        </a:rPr>
                        <a:t>Callao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12 %</a:t>
                      </a:r>
                    </a:p>
                  </a:txBody>
                  <a:tcPr marL="6352" marR="6352" marT="6350" marB="0" anchor="ctr"/>
                </a:tc>
                <a:extLst>
                  <a:ext uri="{0D108BD9-81ED-4DB2-BD59-A6C34878D82A}">
                    <a16:rowId xmlns:a16="http://schemas.microsoft.com/office/drawing/2014/main" val="10006"/>
                  </a:ext>
                </a:extLst>
              </a:tr>
              <a:tr h="161036">
                <a:tc>
                  <a:txBody>
                    <a:bodyPr/>
                    <a:lstStyle/>
                    <a:p>
                      <a:pPr algn="ctr" fontAlgn="b">
                        <a:buNone/>
                      </a:pPr>
                      <a:r>
                        <a:rPr lang="es-PE" sz="900" u="none" strike="noStrike" dirty="0">
                          <a:solidFill>
                            <a:schemeClr val="bg1"/>
                          </a:solidFill>
                          <a:effectLst/>
                        </a:rPr>
                        <a:t>Cusco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24 %</a:t>
                      </a:r>
                    </a:p>
                  </a:txBody>
                  <a:tcPr marL="6352" marR="6352" marT="6350" marB="0" anchor="ctr"/>
                </a:tc>
                <a:extLst>
                  <a:ext uri="{0D108BD9-81ED-4DB2-BD59-A6C34878D82A}">
                    <a16:rowId xmlns:a16="http://schemas.microsoft.com/office/drawing/2014/main" val="10007"/>
                  </a:ext>
                </a:extLst>
              </a:tr>
              <a:tr h="161036">
                <a:tc>
                  <a:txBody>
                    <a:bodyPr/>
                    <a:lstStyle/>
                    <a:p>
                      <a:pPr algn="ctr" fontAlgn="b">
                        <a:buNone/>
                      </a:pPr>
                      <a:r>
                        <a:rPr lang="es-PE" sz="900" u="none" strike="noStrike" dirty="0">
                          <a:solidFill>
                            <a:schemeClr val="bg1"/>
                          </a:solidFill>
                          <a:effectLst/>
                        </a:rPr>
                        <a:t>Huancavelica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14 %</a:t>
                      </a:r>
                    </a:p>
                  </a:txBody>
                  <a:tcPr marL="6352" marR="6352" marT="6350" marB="0" anchor="ctr"/>
                </a:tc>
                <a:extLst>
                  <a:ext uri="{0D108BD9-81ED-4DB2-BD59-A6C34878D82A}">
                    <a16:rowId xmlns:a16="http://schemas.microsoft.com/office/drawing/2014/main" val="10008"/>
                  </a:ext>
                </a:extLst>
              </a:tr>
              <a:tr h="161036">
                <a:tc>
                  <a:txBody>
                    <a:bodyPr/>
                    <a:lstStyle/>
                    <a:p>
                      <a:pPr algn="ctr" fontAlgn="b">
                        <a:buNone/>
                      </a:pPr>
                      <a:r>
                        <a:rPr lang="es-PE" sz="900" u="none" strike="noStrike">
                          <a:solidFill>
                            <a:schemeClr val="bg1"/>
                          </a:solidFill>
                          <a:effectLst/>
                        </a:rPr>
                        <a:t>Huánuco</a:t>
                      </a:r>
                      <a:endParaRPr lang="es-PE" sz="900" b="0" i="0" u="none" strike="noStrike">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11 %</a:t>
                      </a:r>
                    </a:p>
                  </a:txBody>
                  <a:tcPr marL="6352" marR="6352" marT="6350" marB="0" anchor="ctr"/>
                </a:tc>
                <a:extLst>
                  <a:ext uri="{0D108BD9-81ED-4DB2-BD59-A6C34878D82A}">
                    <a16:rowId xmlns:a16="http://schemas.microsoft.com/office/drawing/2014/main" val="10009"/>
                  </a:ext>
                </a:extLst>
              </a:tr>
              <a:tr h="161036">
                <a:tc>
                  <a:txBody>
                    <a:bodyPr/>
                    <a:lstStyle/>
                    <a:p>
                      <a:pPr algn="ctr" fontAlgn="b">
                        <a:buNone/>
                      </a:pPr>
                      <a:r>
                        <a:rPr lang="es-PE" sz="900" u="none" strike="noStrike" dirty="0">
                          <a:solidFill>
                            <a:schemeClr val="bg1"/>
                          </a:solidFill>
                          <a:effectLst/>
                        </a:rPr>
                        <a:t>Ica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10 %</a:t>
                      </a:r>
                    </a:p>
                  </a:txBody>
                  <a:tcPr marL="6352" marR="6352" marT="6350" marB="0" anchor="ctr"/>
                </a:tc>
                <a:extLst>
                  <a:ext uri="{0D108BD9-81ED-4DB2-BD59-A6C34878D82A}">
                    <a16:rowId xmlns:a16="http://schemas.microsoft.com/office/drawing/2014/main" val="10010"/>
                  </a:ext>
                </a:extLst>
              </a:tr>
              <a:tr h="161036">
                <a:tc>
                  <a:txBody>
                    <a:bodyPr/>
                    <a:lstStyle/>
                    <a:p>
                      <a:pPr algn="ctr" fontAlgn="b">
                        <a:buNone/>
                      </a:pPr>
                      <a:r>
                        <a:rPr lang="es-PE" sz="900" u="none" strike="noStrike">
                          <a:solidFill>
                            <a:schemeClr val="bg1"/>
                          </a:solidFill>
                          <a:effectLst/>
                        </a:rPr>
                        <a:t>Junín</a:t>
                      </a:r>
                      <a:endParaRPr lang="es-PE" sz="900" b="0" i="0" u="none" strike="noStrike">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10 %</a:t>
                      </a:r>
                    </a:p>
                  </a:txBody>
                  <a:tcPr marL="6352" marR="6352" marT="6350" marB="0" anchor="ctr"/>
                </a:tc>
                <a:extLst>
                  <a:ext uri="{0D108BD9-81ED-4DB2-BD59-A6C34878D82A}">
                    <a16:rowId xmlns:a16="http://schemas.microsoft.com/office/drawing/2014/main" val="10011"/>
                  </a:ext>
                </a:extLst>
              </a:tr>
              <a:tr h="161036">
                <a:tc>
                  <a:txBody>
                    <a:bodyPr/>
                    <a:lstStyle/>
                    <a:p>
                      <a:pPr algn="ctr" fontAlgn="b">
                        <a:buNone/>
                      </a:pPr>
                      <a:r>
                        <a:rPr lang="es-PE" sz="900" u="none" strike="noStrike" dirty="0">
                          <a:solidFill>
                            <a:schemeClr val="bg1"/>
                          </a:solidFill>
                          <a:effectLst/>
                        </a:rPr>
                        <a:t>La Libertad</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18 %</a:t>
                      </a:r>
                    </a:p>
                  </a:txBody>
                  <a:tcPr marL="6352" marR="6352" marT="6350" marB="0" anchor="ctr"/>
                </a:tc>
                <a:extLst>
                  <a:ext uri="{0D108BD9-81ED-4DB2-BD59-A6C34878D82A}">
                    <a16:rowId xmlns:a16="http://schemas.microsoft.com/office/drawing/2014/main" val="10012"/>
                  </a:ext>
                </a:extLst>
              </a:tr>
              <a:tr h="161036">
                <a:tc>
                  <a:txBody>
                    <a:bodyPr/>
                    <a:lstStyle/>
                    <a:p>
                      <a:pPr algn="ctr" fontAlgn="b">
                        <a:buNone/>
                      </a:pPr>
                      <a:r>
                        <a:rPr lang="es-PE" sz="900" u="none" strike="noStrike">
                          <a:solidFill>
                            <a:schemeClr val="bg1"/>
                          </a:solidFill>
                          <a:effectLst/>
                        </a:rPr>
                        <a:t>Lambayeque</a:t>
                      </a:r>
                      <a:endParaRPr lang="es-PE" sz="900" b="0" i="0" u="none" strike="noStrike">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12 %</a:t>
                      </a:r>
                    </a:p>
                  </a:txBody>
                  <a:tcPr marL="6352" marR="6352" marT="6350" marB="0" anchor="ctr"/>
                </a:tc>
                <a:extLst>
                  <a:ext uri="{0D108BD9-81ED-4DB2-BD59-A6C34878D82A}">
                    <a16:rowId xmlns:a16="http://schemas.microsoft.com/office/drawing/2014/main" val="10013"/>
                  </a:ext>
                </a:extLst>
              </a:tr>
              <a:tr h="161036">
                <a:tc>
                  <a:txBody>
                    <a:bodyPr/>
                    <a:lstStyle/>
                    <a:p>
                      <a:pPr algn="ctr" fontAlgn="b">
                        <a:buNone/>
                      </a:pPr>
                      <a:r>
                        <a:rPr lang="es-PE" sz="900" u="none" strike="noStrike" dirty="0">
                          <a:solidFill>
                            <a:schemeClr val="bg1"/>
                          </a:solidFill>
                          <a:effectLst/>
                        </a:rPr>
                        <a:t>Lima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6 %</a:t>
                      </a:r>
                    </a:p>
                  </a:txBody>
                  <a:tcPr marL="6352" marR="6352" marT="6350" marB="0" anchor="ctr"/>
                </a:tc>
                <a:extLst>
                  <a:ext uri="{0D108BD9-81ED-4DB2-BD59-A6C34878D82A}">
                    <a16:rowId xmlns:a16="http://schemas.microsoft.com/office/drawing/2014/main" val="10014"/>
                  </a:ext>
                </a:extLst>
              </a:tr>
              <a:tr h="161036">
                <a:tc>
                  <a:txBody>
                    <a:bodyPr/>
                    <a:lstStyle/>
                    <a:p>
                      <a:pPr algn="ctr" fontAlgn="b">
                        <a:buNone/>
                      </a:pPr>
                      <a:r>
                        <a:rPr lang="es-PE" sz="900" u="none" strike="noStrike" dirty="0">
                          <a:solidFill>
                            <a:schemeClr val="bg1"/>
                          </a:solidFill>
                          <a:effectLst/>
                        </a:rPr>
                        <a:t>Loreto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17 %</a:t>
                      </a:r>
                    </a:p>
                  </a:txBody>
                  <a:tcPr marL="6352" marR="6352" marT="6350" marB="0" anchor="ctr"/>
                </a:tc>
                <a:extLst>
                  <a:ext uri="{0D108BD9-81ED-4DB2-BD59-A6C34878D82A}">
                    <a16:rowId xmlns:a16="http://schemas.microsoft.com/office/drawing/2014/main" val="10015"/>
                  </a:ext>
                </a:extLst>
              </a:tr>
              <a:tr h="161036">
                <a:tc>
                  <a:txBody>
                    <a:bodyPr/>
                    <a:lstStyle/>
                    <a:p>
                      <a:pPr algn="ctr" fontAlgn="b">
                        <a:buNone/>
                      </a:pPr>
                      <a:r>
                        <a:rPr lang="es-PE" sz="900" u="none" strike="noStrike" dirty="0">
                          <a:solidFill>
                            <a:schemeClr val="bg1"/>
                          </a:solidFill>
                          <a:effectLst/>
                        </a:rPr>
                        <a:t>Madre de Dios</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21 %</a:t>
                      </a:r>
                    </a:p>
                  </a:txBody>
                  <a:tcPr marL="6352" marR="6352" marT="6350" marB="0" anchor="ctr"/>
                </a:tc>
                <a:extLst>
                  <a:ext uri="{0D108BD9-81ED-4DB2-BD59-A6C34878D82A}">
                    <a16:rowId xmlns:a16="http://schemas.microsoft.com/office/drawing/2014/main" val="10016"/>
                  </a:ext>
                </a:extLst>
              </a:tr>
              <a:tr h="161036">
                <a:tc>
                  <a:txBody>
                    <a:bodyPr/>
                    <a:lstStyle/>
                    <a:p>
                      <a:pPr algn="ctr" fontAlgn="b">
                        <a:buNone/>
                      </a:pPr>
                      <a:r>
                        <a:rPr lang="es-PE" sz="900" u="none" strike="noStrike" dirty="0">
                          <a:solidFill>
                            <a:schemeClr val="bg1"/>
                          </a:solidFill>
                          <a:effectLst/>
                        </a:rPr>
                        <a:t>Moquegua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18 %</a:t>
                      </a:r>
                    </a:p>
                  </a:txBody>
                  <a:tcPr marL="6352" marR="6352" marT="6350" marB="0" anchor="ctr"/>
                </a:tc>
                <a:extLst>
                  <a:ext uri="{0D108BD9-81ED-4DB2-BD59-A6C34878D82A}">
                    <a16:rowId xmlns:a16="http://schemas.microsoft.com/office/drawing/2014/main" val="10017"/>
                  </a:ext>
                </a:extLst>
              </a:tr>
              <a:tr h="161036">
                <a:tc>
                  <a:txBody>
                    <a:bodyPr/>
                    <a:lstStyle/>
                    <a:p>
                      <a:pPr algn="ctr" fontAlgn="b">
                        <a:buNone/>
                      </a:pPr>
                      <a:r>
                        <a:rPr lang="es-PE" sz="900" u="none" strike="noStrike" dirty="0">
                          <a:solidFill>
                            <a:schemeClr val="bg1"/>
                          </a:solidFill>
                          <a:effectLst/>
                        </a:rPr>
                        <a:t>Pasco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16 %</a:t>
                      </a:r>
                    </a:p>
                  </a:txBody>
                  <a:tcPr marL="6352" marR="6352" marT="6350" marB="0" anchor="ctr"/>
                </a:tc>
                <a:extLst>
                  <a:ext uri="{0D108BD9-81ED-4DB2-BD59-A6C34878D82A}">
                    <a16:rowId xmlns:a16="http://schemas.microsoft.com/office/drawing/2014/main" val="10018"/>
                  </a:ext>
                </a:extLst>
              </a:tr>
              <a:tr h="161036">
                <a:tc>
                  <a:txBody>
                    <a:bodyPr/>
                    <a:lstStyle/>
                    <a:p>
                      <a:pPr algn="ctr" fontAlgn="b">
                        <a:buNone/>
                      </a:pPr>
                      <a:r>
                        <a:rPr lang="es-PE" sz="900" u="none" strike="noStrike" dirty="0">
                          <a:solidFill>
                            <a:schemeClr val="bg1"/>
                          </a:solidFill>
                          <a:effectLst/>
                        </a:rPr>
                        <a:t>Piura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21 %</a:t>
                      </a:r>
                    </a:p>
                  </a:txBody>
                  <a:tcPr marL="6352" marR="6352" marT="6350" marB="0" anchor="ctr"/>
                </a:tc>
                <a:extLst>
                  <a:ext uri="{0D108BD9-81ED-4DB2-BD59-A6C34878D82A}">
                    <a16:rowId xmlns:a16="http://schemas.microsoft.com/office/drawing/2014/main" val="10019"/>
                  </a:ext>
                </a:extLst>
              </a:tr>
              <a:tr h="161036">
                <a:tc>
                  <a:txBody>
                    <a:bodyPr/>
                    <a:lstStyle/>
                    <a:p>
                      <a:pPr algn="ctr" fontAlgn="b">
                        <a:buNone/>
                      </a:pPr>
                      <a:r>
                        <a:rPr lang="es-PE" sz="900" u="none" strike="noStrike" dirty="0">
                          <a:solidFill>
                            <a:schemeClr val="bg1"/>
                          </a:solidFill>
                          <a:effectLst/>
                        </a:rPr>
                        <a:t>Puno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25 %</a:t>
                      </a:r>
                    </a:p>
                  </a:txBody>
                  <a:tcPr marL="6352" marR="6352" marT="6350" marB="0" anchor="ctr"/>
                </a:tc>
                <a:extLst>
                  <a:ext uri="{0D108BD9-81ED-4DB2-BD59-A6C34878D82A}">
                    <a16:rowId xmlns:a16="http://schemas.microsoft.com/office/drawing/2014/main" val="10020"/>
                  </a:ext>
                </a:extLst>
              </a:tr>
              <a:tr h="161036">
                <a:tc>
                  <a:txBody>
                    <a:bodyPr/>
                    <a:lstStyle/>
                    <a:p>
                      <a:pPr algn="ctr" fontAlgn="b">
                        <a:buNone/>
                      </a:pPr>
                      <a:r>
                        <a:rPr lang="es-PE" sz="900" u="none" strike="noStrike" dirty="0">
                          <a:solidFill>
                            <a:schemeClr val="bg1"/>
                          </a:solidFill>
                          <a:effectLst/>
                        </a:rPr>
                        <a:t>San Martín</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20 %</a:t>
                      </a:r>
                    </a:p>
                  </a:txBody>
                  <a:tcPr marL="6352" marR="6352" marT="6350" marB="0" anchor="ctr"/>
                </a:tc>
                <a:extLst>
                  <a:ext uri="{0D108BD9-81ED-4DB2-BD59-A6C34878D82A}">
                    <a16:rowId xmlns:a16="http://schemas.microsoft.com/office/drawing/2014/main" val="10021"/>
                  </a:ext>
                </a:extLst>
              </a:tr>
              <a:tr h="161036">
                <a:tc>
                  <a:txBody>
                    <a:bodyPr/>
                    <a:lstStyle/>
                    <a:p>
                      <a:pPr algn="ctr" fontAlgn="b">
                        <a:buNone/>
                      </a:pPr>
                      <a:r>
                        <a:rPr lang="es-PE" sz="900" u="none" strike="noStrike" dirty="0">
                          <a:solidFill>
                            <a:schemeClr val="bg1"/>
                          </a:solidFill>
                          <a:effectLst/>
                        </a:rPr>
                        <a:t>Tacna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18 %</a:t>
                      </a:r>
                    </a:p>
                  </a:txBody>
                  <a:tcPr marL="6352" marR="6352" marT="6350" marB="0" anchor="ctr"/>
                </a:tc>
                <a:extLst>
                  <a:ext uri="{0D108BD9-81ED-4DB2-BD59-A6C34878D82A}">
                    <a16:rowId xmlns:a16="http://schemas.microsoft.com/office/drawing/2014/main" val="10022"/>
                  </a:ext>
                </a:extLst>
              </a:tr>
              <a:tr h="161036">
                <a:tc>
                  <a:txBody>
                    <a:bodyPr/>
                    <a:lstStyle/>
                    <a:p>
                      <a:pPr algn="ctr" fontAlgn="b">
                        <a:buNone/>
                      </a:pPr>
                      <a:r>
                        <a:rPr lang="es-PE" sz="900" u="none" strike="noStrike" dirty="0">
                          <a:solidFill>
                            <a:schemeClr val="bg1"/>
                          </a:solidFill>
                          <a:effectLst/>
                        </a:rPr>
                        <a:t>Tumbes</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7 %</a:t>
                      </a:r>
                    </a:p>
                  </a:txBody>
                  <a:tcPr marL="6352" marR="6352" marT="6350" marB="0" anchor="ctr"/>
                </a:tc>
                <a:extLst>
                  <a:ext uri="{0D108BD9-81ED-4DB2-BD59-A6C34878D82A}">
                    <a16:rowId xmlns:a16="http://schemas.microsoft.com/office/drawing/2014/main" val="10023"/>
                  </a:ext>
                </a:extLst>
              </a:tr>
              <a:tr h="161036">
                <a:tc>
                  <a:txBody>
                    <a:bodyPr/>
                    <a:lstStyle/>
                    <a:p>
                      <a:pPr algn="ctr" fontAlgn="b">
                        <a:buNone/>
                      </a:pPr>
                      <a:r>
                        <a:rPr lang="es-PE" sz="900" u="none" strike="noStrike" dirty="0">
                          <a:solidFill>
                            <a:schemeClr val="bg1"/>
                          </a:solidFill>
                          <a:effectLst/>
                        </a:rPr>
                        <a:t>Ucayali</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11 %</a:t>
                      </a:r>
                    </a:p>
                  </a:txBody>
                  <a:tcPr marL="6352" marR="6352" marT="6350" marB="0" anchor="ctr"/>
                </a:tc>
                <a:extLst>
                  <a:ext uri="{0D108BD9-81ED-4DB2-BD59-A6C34878D82A}">
                    <a16:rowId xmlns:a16="http://schemas.microsoft.com/office/drawing/2014/main" val="10024"/>
                  </a:ext>
                </a:extLst>
              </a:tr>
            </a:tbl>
          </a:graphicData>
        </a:graphic>
      </p:graphicFrame>
      <p:graphicFrame>
        <p:nvGraphicFramePr>
          <p:cNvPr id="24" name="Tabla 23">
            <a:extLst>
              <a:ext uri="{FF2B5EF4-FFF2-40B4-BE49-F238E27FC236}">
                <a16:creationId xmlns:a16="http://schemas.microsoft.com/office/drawing/2014/main" id="{C1B683CD-A215-F139-D66C-404656F2D774}"/>
              </a:ext>
            </a:extLst>
          </p:cNvPr>
          <p:cNvGraphicFramePr>
            <a:graphicFrameLocks noGrp="1"/>
          </p:cNvGraphicFramePr>
          <p:nvPr>
            <p:extLst>
              <p:ext uri="{D42A27DB-BD31-4B8C-83A1-F6EECF244321}">
                <p14:modId xmlns:p14="http://schemas.microsoft.com/office/powerpoint/2010/main" val="1528843906"/>
              </p:ext>
            </p:extLst>
          </p:nvPr>
        </p:nvGraphicFramePr>
        <p:xfrm>
          <a:off x="479376" y="1184374"/>
          <a:ext cx="2232025" cy="4025900"/>
        </p:xfrm>
        <a:graphic>
          <a:graphicData uri="http://schemas.openxmlformats.org/drawingml/2006/table">
            <a:tbl>
              <a:tblPr>
                <a:tableStyleId>{5C22544A-7EE6-4342-B048-85BDC9FD1C3A}</a:tableStyleId>
              </a:tblPr>
              <a:tblGrid>
                <a:gridCol w="1260014">
                  <a:extLst>
                    <a:ext uri="{9D8B030D-6E8A-4147-A177-3AD203B41FA5}">
                      <a16:colId xmlns:a16="http://schemas.microsoft.com/office/drawing/2014/main" val="20000"/>
                    </a:ext>
                  </a:extLst>
                </a:gridCol>
                <a:gridCol w="972011">
                  <a:extLst>
                    <a:ext uri="{9D8B030D-6E8A-4147-A177-3AD203B41FA5}">
                      <a16:colId xmlns:a16="http://schemas.microsoft.com/office/drawing/2014/main" val="20001"/>
                    </a:ext>
                  </a:extLst>
                </a:gridCol>
              </a:tblGrid>
              <a:tr h="161036">
                <a:tc>
                  <a:txBody>
                    <a:bodyPr/>
                    <a:lstStyle/>
                    <a:p>
                      <a:pPr algn="ctr" fontAlgn="b">
                        <a:buNone/>
                      </a:pPr>
                      <a:r>
                        <a:rPr lang="es-PE" sz="900" u="none" strike="noStrike" dirty="0">
                          <a:solidFill>
                            <a:schemeClr val="bg1"/>
                          </a:solidFill>
                          <a:effectLst/>
                        </a:rPr>
                        <a:t>Amazonas</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71 %</a:t>
                      </a:r>
                    </a:p>
                  </a:txBody>
                  <a:tcPr marL="6352" marR="6352" marT="6350" marB="0" anchor="ctr"/>
                </a:tc>
                <a:extLst>
                  <a:ext uri="{0D108BD9-81ED-4DB2-BD59-A6C34878D82A}">
                    <a16:rowId xmlns:a16="http://schemas.microsoft.com/office/drawing/2014/main" val="10000"/>
                  </a:ext>
                </a:extLst>
              </a:tr>
              <a:tr h="161036">
                <a:tc>
                  <a:txBody>
                    <a:bodyPr/>
                    <a:lstStyle/>
                    <a:p>
                      <a:pPr algn="ctr" fontAlgn="b">
                        <a:buNone/>
                      </a:pPr>
                      <a:r>
                        <a:rPr lang="es-PE" sz="900" u="none" strike="noStrike" dirty="0">
                          <a:solidFill>
                            <a:schemeClr val="bg1"/>
                          </a:solidFill>
                          <a:effectLst/>
                        </a:rPr>
                        <a:t>Áncash</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56 %</a:t>
                      </a:r>
                    </a:p>
                  </a:txBody>
                  <a:tcPr marL="6352" marR="6352" marT="6350" marB="0" anchor="ctr"/>
                </a:tc>
                <a:extLst>
                  <a:ext uri="{0D108BD9-81ED-4DB2-BD59-A6C34878D82A}">
                    <a16:rowId xmlns:a16="http://schemas.microsoft.com/office/drawing/2014/main" val="10001"/>
                  </a:ext>
                </a:extLst>
              </a:tr>
              <a:tr h="161036">
                <a:tc>
                  <a:txBody>
                    <a:bodyPr/>
                    <a:lstStyle/>
                    <a:p>
                      <a:pPr algn="ctr" fontAlgn="b">
                        <a:buNone/>
                      </a:pPr>
                      <a:r>
                        <a:rPr lang="es-PE" sz="900" u="none" strike="noStrike" dirty="0">
                          <a:solidFill>
                            <a:schemeClr val="bg1"/>
                          </a:solidFill>
                          <a:effectLst/>
                        </a:rPr>
                        <a:t>Apurímac</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51 %</a:t>
                      </a:r>
                    </a:p>
                  </a:txBody>
                  <a:tcPr marL="6352" marR="6352" marT="6350" marB="0" anchor="ctr"/>
                </a:tc>
                <a:extLst>
                  <a:ext uri="{0D108BD9-81ED-4DB2-BD59-A6C34878D82A}">
                    <a16:rowId xmlns:a16="http://schemas.microsoft.com/office/drawing/2014/main" val="10002"/>
                  </a:ext>
                </a:extLst>
              </a:tr>
              <a:tr h="161036">
                <a:tc>
                  <a:txBody>
                    <a:bodyPr/>
                    <a:lstStyle/>
                    <a:p>
                      <a:pPr algn="ctr" fontAlgn="b">
                        <a:buNone/>
                      </a:pPr>
                      <a:r>
                        <a:rPr lang="es-PE" sz="900" u="none" strike="noStrike" dirty="0">
                          <a:solidFill>
                            <a:schemeClr val="bg1"/>
                          </a:solidFill>
                          <a:effectLst/>
                        </a:rPr>
                        <a:t>Arequipa</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67 %</a:t>
                      </a:r>
                    </a:p>
                  </a:txBody>
                  <a:tcPr marL="6352" marR="6352" marT="6350" marB="0" anchor="ctr"/>
                </a:tc>
                <a:extLst>
                  <a:ext uri="{0D108BD9-81ED-4DB2-BD59-A6C34878D82A}">
                    <a16:rowId xmlns:a16="http://schemas.microsoft.com/office/drawing/2014/main" val="10003"/>
                  </a:ext>
                </a:extLst>
              </a:tr>
              <a:tr h="161036">
                <a:tc>
                  <a:txBody>
                    <a:bodyPr/>
                    <a:lstStyle/>
                    <a:p>
                      <a:pPr algn="ctr" fontAlgn="b">
                        <a:buNone/>
                      </a:pPr>
                      <a:r>
                        <a:rPr lang="es-PE" sz="900" u="none" strike="noStrike" dirty="0">
                          <a:solidFill>
                            <a:schemeClr val="bg1"/>
                          </a:solidFill>
                          <a:effectLst/>
                        </a:rPr>
                        <a:t>Ayacucho</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58 %</a:t>
                      </a:r>
                    </a:p>
                  </a:txBody>
                  <a:tcPr marL="6352" marR="6352" marT="6350" marB="0" anchor="ctr"/>
                </a:tc>
                <a:extLst>
                  <a:ext uri="{0D108BD9-81ED-4DB2-BD59-A6C34878D82A}">
                    <a16:rowId xmlns:a16="http://schemas.microsoft.com/office/drawing/2014/main" val="10004"/>
                  </a:ext>
                </a:extLst>
              </a:tr>
              <a:tr h="161036">
                <a:tc>
                  <a:txBody>
                    <a:bodyPr/>
                    <a:lstStyle/>
                    <a:p>
                      <a:pPr algn="ctr" fontAlgn="b">
                        <a:buNone/>
                      </a:pPr>
                      <a:r>
                        <a:rPr lang="es-PE" sz="900" u="none" strike="noStrike" dirty="0">
                          <a:solidFill>
                            <a:schemeClr val="bg1"/>
                          </a:solidFill>
                          <a:effectLst/>
                        </a:rPr>
                        <a:t>Cajamarca</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49 %</a:t>
                      </a:r>
                    </a:p>
                  </a:txBody>
                  <a:tcPr marL="6352" marR="6352" marT="6350" marB="0" anchor="ctr"/>
                </a:tc>
                <a:extLst>
                  <a:ext uri="{0D108BD9-81ED-4DB2-BD59-A6C34878D82A}">
                    <a16:rowId xmlns:a16="http://schemas.microsoft.com/office/drawing/2014/main" val="10005"/>
                  </a:ext>
                </a:extLst>
              </a:tr>
              <a:tr h="161036">
                <a:tc>
                  <a:txBody>
                    <a:bodyPr/>
                    <a:lstStyle/>
                    <a:p>
                      <a:pPr algn="ctr" fontAlgn="b">
                        <a:buNone/>
                      </a:pPr>
                      <a:r>
                        <a:rPr lang="es-PE" sz="900" u="none" strike="noStrike" dirty="0">
                          <a:solidFill>
                            <a:schemeClr val="bg1"/>
                          </a:solidFill>
                          <a:effectLst/>
                        </a:rPr>
                        <a:t>Callao</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78 %</a:t>
                      </a:r>
                    </a:p>
                  </a:txBody>
                  <a:tcPr marL="6352" marR="6352" marT="6350" marB="0" anchor="ctr"/>
                </a:tc>
                <a:extLst>
                  <a:ext uri="{0D108BD9-81ED-4DB2-BD59-A6C34878D82A}">
                    <a16:rowId xmlns:a16="http://schemas.microsoft.com/office/drawing/2014/main" val="10006"/>
                  </a:ext>
                </a:extLst>
              </a:tr>
              <a:tr h="161036">
                <a:tc>
                  <a:txBody>
                    <a:bodyPr/>
                    <a:lstStyle/>
                    <a:p>
                      <a:pPr algn="ctr" fontAlgn="b">
                        <a:buNone/>
                      </a:pPr>
                      <a:r>
                        <a:rPr lang="es-PE" sz="900" u="none" strike="noStrike" dirty="0">
                          <a:solidFill>
                            <a:schemeClr val="bg1"/>
                          </a:solidFill>
                          <a:effectLst/>
                        </a:rPr>
                        <a:t>Cusco</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53 %</a:t>
                      </a:r>
                    </a:p>
                  </a:txBody>
                  <a:tcPr marL="6352" marR="6352" marT="6350" marB="0" anchor="ctr"/>
                </a:tc>
                <a:extLst>
                  <a:ext uri="{0D108BD9-81ED-4DB2-BD59-A6C34878D82A}">
                    <a16:rowId xmlns:a16="http://schemas.microsoft.com/office/drawing/2014/main" val="10007"/>
                  </a:ext>
                </a:extLst>
              </a:tr>
              <a:tr h="161036">
                <a:tc>
                  <a:txBody>
                    <a:bodyPr/>
                    <a:lstStyle/>
                    <a:p>
                      <a:pPr algn="ctr" fontAlgn="b">
                        <a:buNone/>
                      </a:pPr>
                      <a:r>
                        <a:rPr lang="es-PE" sz="900" u="none" strike="noStrike" dirty="0">
                          <a:solidFill>
                            <a:schemeClr val="bg1"/>
                          </a:solidFill>
                          <a:effectLst/>
                        </a:rPr>
                        <a:t>Huancavelica</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62 %</a:t>
                      </a:r>
                    </a:p>
                  </a:txBody>
                  <a:tcPr marL="6352" marR="6352" marT="6350" marB="0" anchor="ctr"/>
                </a:tc>
                <a:extLst>
                  <a:ext uri="{0D108BD9-81ED-4DB2-BD59-A6C34878D82A}">
                    <a16:rowId xmlns:a16="http://schemas.microsoft.com/office/drawing/2014/main" val="10008"/>
                  </a:ext>
                </a:extLst>
              </a:tr>
              <a:tr h="161036">
                <a:tc>
                  <a:txBody>
                    <a:bodyPr/>
                    <a:lstStyle/>
                    <a:p>
                      <a:pPr algn="ctr" fontAlgn="b">
                        <a:buNone/>
                      </a:pPr>
                      <a:r>
                        <a:rPr lang="es-PE" sz="900" u="none" strike="noStrike">
                          <a:solidFill>
                            <a:schemeClr val="bg1"/>
                          </a:solidFill>
                          <a:effectLst/>
                        </a:rPr>
                        <a:t>Huánuco</a:t>
                      </a:r>
                      <a:endParaRPr lang="es-PE" sz="900" b="0" i="0" u="none" strike="noStrike">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70 %</a:t>
                      </a:r>
                    </a:p>
                  </a:txBody>
                  <a:tcPr marL="6352" marR="6352" marT="6350" marB="0" anchor="ctr"/>
                </a:tc>
                <a:extLst>
                  <a:ext uri="{0D108BD9-81ED-4DB2-BD59-A6C34878D82A}">
                    <a16:rowId xmlns:a16="http://schemas.microsoft.com/office/drawing/2014/main" val="10009"/>
                  </a:ext>
                </a:extLst>
              </a:tr>
              <a:tr h="161036">
                <a:tc>
                  <a:txBody>
                    <a:bodyPr/>
                    <a:lstStyle/>
                    <a:p>
                      <a:pPr algn="ctr" fontAlgn="b">
                        <a:buNone/>
                      </a:pPr>
                      <a:r>
                        <a:rPr lang="es-PE" sz="900" u="none" strike="noStrike" dirty="0">
                          <a:solidFill>
                            <a:schemeClr val="bg1"/>
                          </a:solidFill>
                          <a:effectLst/>
                        </a:rPr>
                        <a:t>Ica</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84 %</a:t>
                      </a:r>
                    </a:p>
                  </a:txBody>
                  <a:tcPr marL="6352" marR="6352" marT="6350" marB="0" anchor="ctr"/>
                </a:tc>
                <a:extLst>
                  <a:ext uri="{0D108BD9-81ED-4DB2-BD59-A6C34878D82A}">
                    <a16:rowId xmlns:a16="http://schemas.microsoft.com/office/drawing/2014/main" val="10010"/>
                  </a:ext>
                </a:extLst>
              </a:tr>
              <a:tr h="161036">
                <a:tc>
                  <a:txBody>
                    <a:bodyPr/>
                    <a:lstStyle/>
                    <a:p>
                      <a:pPr algn="ctr" fontAlgn="b">
                        <a:buNone/>
                      </a:pPr>
                      <a:r>
                        <a:rPr lang="es-PE" sz="900" u="none" strike="noStrike" dirty="0">
                          <a:solidFill>
                            <a:schemeClr val="bg1"/>
                          </a:solidFill>
                          <a:effectLst/>
                        </a:rPr>
                        <a:t>Junín</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74 %</a:t>
                      </a:r>
                    </a:p>
                  </a:txBody>
                  <a:tcPr marL="6352" marR="6352" marT="6350" marB="0" anchor="ctr"/>
                </a:tc>
                <a:extLst>
                  <a:ext uri="{0D108BD9-81ED-4DB2-BD59-A6C34878D82A}">
                    <a16:rowId xmlns:a16="http://schemas.microsoft.com/office/drawing/2014/main" val="10011"/>
                  </a:ext>
                </a:extLst>
              </a:tr>
              <a:tr h="161036">
                <a:tc>
                  <a:txBody>
                    <a:bodyPr/>
                    <a:lstStyle/>
                    <a:p>
                      <a:pPr algn="ctr" fontAlgn="b">
                        <a:buNone/>
                      </a:pPr>
                      <a:r>
                        <a:rPr lang="es-PE" sz="900" u="none" strike="noStrike" dirty="0">
                          <a:solidFill>
                            <a:schemeClr val="bg1"/>
                          </a:solidFill>
                          <a:effectLst/>
                        </a:rPr>
                        <a:t>La Libertad</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73 %</a:t>
                      </a:r>
                    </a:p>
                  </a:txBody>
                  <a:tcPr marL="6352" marR="6352" marT="6350" marB="0" anchor="ctr"/>
                </a:tc>
                <a:extLst>
                  <a:ext uri="{0D108BD9-81ED-4DB2-BD59-A6C34878D82A}">
                    <a16:rowId xmlns:a16="http://schemas.microsoft.com/office/drawing/2014/main" val="10012"/>
                  </a:ext>
                </a:extLst>
              </a:tr>
              <a:tr h="161036">
                <a:tc>
                  <a:txBody>
                    <a:bodyPr/>
                    <a:lstStyle/>
                    <a:p>
                      <a:pPr algn="ctr" fontAlgn="b">
                        <a:buNone/>
                      </a:pPr>
                      <a:r>
                        <a:rPr lang="es-PE" sz="900" u="none" strike="noStrike" dirty="0">
                          <a:solidFill>
                            <a:schemeClr val="bg1"/>
                          </a:solidFill>
                          <a:effectLst/>
                        </a:rPr>
                        <a:t>Lambayeque</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75 %</a:t>
                      </a:r>
                    </a:p>
                  </a:txBody>
                  <a:tcPr marL="6352" marR="6352" marT="6350" marB="0" anchor="ctr"/>
                </a:tc>
                <a:extLst>
                  <a:ext uri="{0D108BD9-81ED-4DB2-BD59-A6C34878D82A}">
                    <a16:rowId xmlns:a16="http://schemas.microsoft.com/office/drawing/2014/main" val="10013"/>
                  </a:ext>
                </a:extLst>
              </a:tr>
              <a:tr h="161036">
                <a:tc>
                  <a:txBody>
                    <a:bodyPr/>
                    <a:lstStyle/>
                    <a:p>
                      <a:pPr algn="ctr" fontAlgn="b">
                        <a:buNone/>
                      </a:pPr>
                      <a:r>
                        <a:rPr lang="es-PE" sz="900" u="none" strike="noStrike" dirty="0">
                          <a:solidFill>
                            <a:schemeClr val="bg1"/>
                          </a:solidFill>
                          <a:effectLst/>
                        </a:rPr>
                        <a:t>Lima</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83 %</a:t>
                      </a:r>
                    </a:p>
                  </a:txBody>
                  <a:tcPr marL="6352" marR="6352" marT="6350" marB="0" anchor="ctr"/>
                </a:tc>
                <a:extLst>
                  <a:ext uri="{0D108BD9-81ED-4DB2-BD59-A6C34878D82A}">
                    <a16:rowId xmlns:a16="http://schemas.microsoft.com/office/drawing/2014/main" val="10014"/>
                  </a:ext>
                </a:extLst>
              </a:tr>
              <a:tr h="161036">
                <a:tc>
                  <a:txBody>
                    <a:bodyPr/>
                    <a:lstStyle/>
                    <a:p>
                      <a:pPr algn="ctr" fontAlgn="b">
                        <a:buNone/>
                      </a:pPr>
                      <a:r>
                        <a:rPr lang="es-PE" sz="900" u="none" strike="noStrike" dirty="0">
                          <a:solidFill>
                            <a:schemeClr val="bg1"/>
                          </a:solidFill>
                          <a:effectLst/>
                        </a:rPr>
                        <a:t>Loreto</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65 %</a:t>
                      </a:r>
                    </a:p>
                  </a:txBody>
                  <a:tcPr marL="6352" marR="6352" marT="6350" marB="0" anchor="ctr"/>
                </a:tc>
                <a:extLst>
                  <a:ext uri="{0D108BD9-81ED-4DB2-BD59-A6C34878D82A}">
                    <a16:rowId xmlns:a16="http://schemas.microsoft.com/office/drawing/2014/main" val="10015"/>
                  </a:ext>
                </a:extLst>
              </a:tr>
              <a:tr h="161036">
                <a:tc>
                  <a:txBody>
                    <a:bodyPr/>
                    <a:lstStyle/>
                    <a:p>
                      <a:pPr algn="ctr" fontAlgn="b">
                        <a:buNone/>
                      </a:pPr>
                      <a:r>
                        <a:rPr lang="es-PE" sz="900" u="none" strike="noStrike" dirty="0">
                          <a:solidFill>
                            <a:schemeClr val="bg1"/>
                          </a:solidFill>
                          <a:effectLst/>
                        </a:rPr>
                        <a:t>Madre de Dios</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59 %</a:t>
                      </a:r>
                    </a:p>
                  </a:txBody>
                  <a:tcPr marL="6352" marR="6352" marT="6350" marB="0" anchor="ctr"/>
                </a:tc>
                <a:extLst>
                  <a:ext uri="{0D108BD9-81ED-4DB2-BD59-A6C34878D82A}">
                    <a16:rowId xmlns:a16="http://schemas.microsoft.com/office/drawing/2014/main" val="10016"/>
                  </a:ext>
                </a:extLst>
              </a:tr>
              <a:tr h="161036">
                <a:tc>
                  <a:txBody>
                    <a:bodyPr/>
                    <a:lstStyle/>
                    <a:p>
                      <a:pPr algn="ctr" fontAlgn="b">
                        <a:buNone/>
                      </a:pPr>
                      <a:r>
                        <a:rPr lang="es-PE" sz="900" u="none" strike="noStrike" dirty="0">
                          <a:solidFill>
                            <a:schemeClr val="bg1"/>
                          </a:solidFill>
                          <a:effectLst/>
                        </a:rPr>
                        <a:t>Moquegua</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64 %</a:t>
                      </a:r>
                    </a:p>
                  </a:txBody>
                  <a:tcPr marL="6352" marR="6352" marT="6350" marB="0" anchor="ctr"/>
                </a:tc>
                <a:extLst>
                  <a:ext uri="{0D108BD9-81ED-4DB2-BD59-A6C34878D82A}">
                    <a16:rowId xmlns:a16="http://schemas.microsoft.com/office/drawing/2014/main" val="10017"/>
                  </a:ext>
                </a:extLst>
              </a:tr>
              <a:tr h="161036">
                <a:tc>
                  <a:txBody>
                    <a:bodyPr/>
                    <a:lstStyle/>
                    <a:p>
                      <a:pPr algn="ctr" fontAlgn="b">
                        <a:buNone/>
                      </a:pPr>
                      <a:r>
                        <a:rPr lang="es-PE" sz="900" u="none" strike="noStrike" dirty="0">
                          <a:solidFill>
                            <a:schemeClr val="bg1"/>
                          </a:solidFill>
                          <a:effectLst/>
                        </a:rPr>
                        <a:t>Pasco</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63 %</a:t>
                      </a:r>
                    </a:p>
                  </a:txBody>
                  <a:tcPr marL="6352" marR="6352" marT="6350" marB="0" anchor="ctr"/>
                </a:tc>
                <a:extLst>
                  <a:ext uri="{0D108BD9-81ED-4DB2-BD59-A6C34878D82A}">
                    <a16:rowId xmlns:a16="http://schemas.microsoft.com/office/drawing/2014/main" val="10018"/>
                  </a:ext>
                </a:extLst>
              </a:tr>
              <a:tr h="161036">
                <a:tc>
                  <a:txBody>
                    <a:bodyPr/>
                    <a:lstStyle/>
                    <a:p>
                      <a:pPr algn="ctr" fontAlgn="b">
                        <a:buNone/>
                      </a:pPr>
                      <a:r>
                        <a:rPr lang="es-PE" sz="900" u="none" strike="noStrike" dirty="0">
                          <a:solidFill>
                            <a:schemeClr val="bg1"/>
                          </a:solidFill>
                          <a:effectLst/>
                        </a:rPr>
                        <a:t>Piura</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69 %</a:t>
                      </a:r>
                    </a:p>
                  </a:txBody>
                  <a:tcPr marL="6352" marR="6352" marT="6350" marB="0" anchor="ctr"/>
                </a:tc>
                <a:extLst>
                  <a:ext uri="{0D108BD9-81ED-4DB2-BD59-A6C34878D82A}">
                    <a16:rowId xmlns:a16="http://schemas.microsoft.com/office/drawing/2014/main" val="10019"/>
                  </a:ext>
                </a:extLst>
              </a:tr>
              <a:tr h="161036">
                <a:tc>
                  <a:txBody>
                    <a:bodyPr/>
                    <a:lstStyle/>
                    <a:p>
                      <a:pPr algn="ctr" fontAlgn="b">
                        <a:buNone/>
                      </a:pPr>
                      <a:r>
                        <a:rPr lang="es-PE" sz="900" u="none" strike="noStrike" dirty="0">
                          <a:solidFill>
                            <a:schemeClr val="bg1"/>
                          </a:solidFill>
                          <a:effectLst/>
                        </a:rPr>
                        <a:t>Puno</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44 %</a:t>
                      </a:r>
                    </a:p>
                  </a:txBody>
                  <a:tcPr marL="6352" marR="6352" marT="6350" marB="0" anchor="ctr"/>
                </a:tc>
                <a:extLst>
                  <a:ext uri="{0D108BD9-81ED-4DB2-BD59-A6C34878D82A}">
                    <a16:rowId xmlns:a16="http://schemas.microsoft.com/office/drawing/2014/main" val="10020"/>
                  </a:ext>
                </a:extLst>
              </a:tr>
              <a:tr h="161036">
                <a:tc>
                  <a:txBody>
                    <a:bodyPr/>
                    <a:lstStyle/>
                    <a:p>
                      <a:pPr algn="ctr" fontAlgn="b">
                        <a:buNone/>
                      </a:pPr>
                      <a:r>
                        <a:rPr lang="es-PE" sz="900" u="none" strike="noStrike" dirty="0">
                          <a:solidFill>
                            <a:schemeClr val="bg1"/>
                          </a:solidFill>
                          <a:effectLst/>
                        </a:rPr>
                        <a:t>San Martín</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59 %</a:t>
                      </a:r>
                    </a:p>
                  </a:txBody>
                  <a:tcPr marL="6352" marR="6352" marT="6350" marB="0" anchor="ctr"/>
                </a:tc>
                <a:extLst>
                  <a:ext uri="{0D108BD9-81ED-4DB2-BD59-A6C34878D82A}">
                    <a16:rowId xmlns:a16="http://schemas.microsoft.com/office/drawing/2014/main" val="10021"/>
                  </a:ext>
                </a:extLst>
              </a:tr>
              <a:tr h="161036">
                <a:tc>
                  <a:txBody>
                    <a:bodyPr/>
                    <a:lstStyle/>
                    <a:p>
                      <a:pPr algn="ctr" fontAlgn="b">
                        <a:buNone/>
                      </a:pPr>
                      <a:r>
                        <a:rPr lang="es-PE" sz="900" u="none" strike="noStrike" dirty="0">
                          <a:solidFill>
                            <a:schemeClr val="bg1"/>
                          </a:solidFill>
                          <a:effectLst/>
                        </a:rPr>
                        <a:t>Tacna</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61 %</a:t>
                      </a:r>
                    </a:p>
                  </a:txBody>
                  <a:tcPr marL="6352" marR="6352" marT="6350" marB="0" anchor="ctr"/>
                </a:tc>
                <a:extLst>
                  <a:ext uri="{0D108BD9-81ED-4DB2-BD59-A6C34878D82A}">
                    <a16:rowId xmlns:a16="http://schemas.microsoft.com/office/drawing/2014/main" val="10022"/>
                  </a:ext>
                </a:extLst>
              </a:tr>
              <a:tr h="161036">
                <a:tc>
                  <a:txBody>
                    <a:bodyPr/>
                    <a:lstStyle/>
                    <a:p>
                      <a:pPr algn="ctr" fontAlgn="b">
                        <a:buNone/>
                      </a:pPr>
                      <a:r>
                        <a:rPr lang="es-PE" sz="900" u="none" strike="noStrike" dirty="0">
                          <a:solidFill>
                            <a:schemeClr val="bg1"/>
                          </a:solidFill>
                          <a:effectLst/>
                        </a:rPr>
                        <a:t>Tumbes</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83 %</a:t>
                      </a:r>
                    </a:p>
                  </a:txBody>
                  <a:tcPr marL="6352" marR="6352" marT="6350" marB="0" anchor="ctr"/>
                </a:tc>
                <a:extLst>
                  <a:ext uri="{0D108BD9-81ED-4DB2-BD59-A6C34878D82A}">
                    <a16:rowId xmlns:a16="http://schemas.microsoft.com/office/drawing/2014/main" val="10023"/>
                  </a:ext>
                </a:extLst>
              </a:tr>
              <a:tr h="161036">
                <a:tc>
                  <a:txBody>
                    <a:bodyPr/>
                    <a:lstStyle/>
                    <a:p>
                      <a:pPr algn="ctr" fontAlgn="b">
                        <a:buNone/>
                      </a:pPr>
                      <a:r>
                        <a:rPr lang="es-PE" sz="900" u="none" strike="noStrike" dirty="0">
                          <a:solidFill>
                            <a:schemeClr val="bg1"/>
                          </a:solidFill>
                          <a:effectLst/>
                        </a:rPr>
                        <a:t>Ucayali</a:t>
                      </a:r>
                      <a:endParaRPr lang="es-PE" sz="900" b="0" i="0" u="none" strike="noStrike" dirty="0">
                        <a:solidFill>
                          <a:schemeClr val="bg1"/>
                        </a:solidFill>
                        <a:effectLst/>
                        <a:latin typeface="Arial" panose="020B0604020202020204" pitchFamily="34" charset="0"/>
                      </a:endParaRPr>
                    </a:p>
                  </a:txBody>
                  <a:tcPr marL="8076" marR="8076"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76 %</a:t>
                      </a:r>
                    </a:p>
                  </a:txBody>
                  <a:tcPr marL="6352" marR="6352" marT="6350" marB="0" anchor="ctr"/>
                </a:tc>
                <a:extLst>
                  <a:ext uri="{0D108BD9-81ED-4DB2-BD59-A6C34878D82A}">
                    <a16:rowId xmlns:a16="http://schemas.microsoft.com/office/drawing/2014/main" val="1002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Imagen 19">
            <a:extLst>
              <a:ext uri="{FF2B5EF4-FFF2-40B4-BE49-F238E27FC236}">
                <a16:creationId xmlns:a16="http://schemas.microsoft.com/office/drawing/2014/main" id="{D83C7965-A258-8391-ECA2-47C008F12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8135" y="981075"/>
            <a:ext cx="4379913"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1" name="Imagen 17">
            <a:extLst>
              <a:ext uri="{FF2B5EF4-FFF2-40B4-BE49-F238E27FC236}">
                <a16:creationId xmlns:a16="http://schemas.microsoft.com/office/drawing/2014/main" id="{B0197AF9-93B6-9FEA-D82C-489AFDB07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164" y="990600"/>
            <a:ext cx="4370388"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esquinas superiores redondeadas 4">
            <a:extLst>
              <a:ext uri="{FF2B5EF4-FFF2-40B4-BE49-F238E27FC236}">
                <a16:creationId xmlns:a16="http://schemas.microsoft.com/office/drawing/2014/main" id="{940A4D0F-18ED-A3DF-A2CF-560EC9B3A008}"/>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a:p>
        </p:txBody>
      </p:sp>
      <p:sp>
        <p:nvSpPr>
          <p:cNvPr id="68613" name="CuadroTexto 8">
            <a:extLst>
              <a:ext uri="{FF2B5EF4-FFF2-40B4-BE49-F238E27FC236}">
                <a16:creationId xmlns:a16="http://schemas.microsoft.com/office/drawing/2014/main" id="{8A5D9B9F-0AA0-6F1F-34D6-23A061FDDB1C}"/>
              </a:ext>
            </a:extLst>
          </p:cNvPr>
          <p:cNvSpPr txBox="1">
            <a:spLocks noChangeArrowheads="1"/>
          </p:cNvSpPr>
          <p:nvPr/>
        </p:nvSpPr>
        <p:spPr bwMode="auto">
          <a:xfrm>
            <a:off x="2260600" y="5403850"/>
            <a:ext cx="76708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lnSpc>
                <a:spcPts val="1800"/>
              </a:lnSpc>
            </a:pPr>
            <a:r>
              <a:rPr lang="es-ES" altLang="es-PE" sz="1700" b="1" i="1" dirty="0">
                <a:solidFill>
                  <a:srgbClr val="00B0F0"/>
                </a:solidFill>
                <a:latin typeface="Calibri" panose="020F0502020204030204" pitchFamily="34" charset="0"/>
              </a:rPr>
              <a:t>Claro</a:t>
            </a:r>
            <a:r>
              <a:rPr lang="es-ES" altLang="es-PE" sz="1700" b="1" i="1" dirty="0">
                <a:solidFill>
                  <a:srgbClr val="FF0000"/>
                </a:solidFill>
                <a:latin typeface="Calibri" panose="020F0502020204030204" pitchFamily="34" charset="0"/>
              </a:rPr>
              <a:t> </a:t>
            </a:r>
            <a:r>
              <a:rPr lang="es-ES" altLang="es-PE" sz="1700" b="1" i="1" dirty="0">
                <a:solidFill>
                  <a:srgbClr val="1F497D"/>
                </a:solidFill>
                <a:latin typeface="Calibri" panose="020F0502020204030204" pitchFamily="34" charset="0"/>
              </a:rPr>
              <a:t>presenta mayores niveles de satisfacción en Tumbes y Callao. Por otro lado, presenta los </a:t>
            </a:r>
            <a:r>
              <a:rPr lang="es-ES" altLang="es-PE" sz="1700" b="1" i="1" dirty="0" err="1">
                <a:solidFill>
                  <a:srgbClr val="1F497D"/>
                </a:solidFill>
                <a:latin typeface="Calibri" panose="020F0502020204030204" pitchFamily="34" charset="0"/>
              </a:rPr>
              <a:t>los</a:t>
            </a:r>
            <a:r>
              <a:rPr lang="es-ES" altLang="es-PE" sz="1700" b="1" i="1" dirty="0">
                <a:solidFill>
                  <a:srgbClr val="1F497D"/>
                </a:solidFill>
                <a:latin typeface="Calibri" panose="020F0502020204030204" pitchFamily="34" charset="0"/>
              </a:rPr>
              <a:t> mayores niveles de insatisfacción en Ayacucho y Huancavelica.</a:t>
            </a:r>
            <a:endParaRPr lang="es-ES" altLang="es-PE" sz="1700" i="1" dirty="0">
              <a:solidFill>
                <a:srgbClr val="1F497D"/>
              </a:solidFill>
              <a:latin typeface="Calibri" panose="020F0502020204030204" pitchFamily="34" charset="0"/>
            </a:endParaRPr>
          </a:p>
        </p:txBody>
      </p:sp>
      <p:sp>
        <p:nvSpPr>
          <p:cNvPr id="11" name="Título 1">
            <a:extLst>
              <a:ext uri="{FF2B5EF4-FFF2-40B4-BE49-F238E27FC236}">
                <a16:creationId xmlns:a16="http://schemas.microsoft.com/office/drawing/2014/main" id="{A89BDD2F-A210-93D8-035A-2E5A6F21713D}"/>
              </a:ext>
            </a:extLst>
          </p:cNvPr>
          <p:cNvSpPr txBox="1">
            <a:spLocks/>
          </p:cNvSpPr>
          <p:nvPr/>
        </p:nvSpPr>
        <p:spPr>
          <a:xfrm>
            <a:off x="360363" y="233363"/>
            <a:ext cx="6048375"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2600" b="1" kern="700" dirty="0">
                <a:solidFill>
                  <a:schemeClr val="bg1"/>
                </a:solidFill>
                <a:cs typeface="Calibri" panose="020F0502020204030204" pitchFamily="34" charset="0"/>
              </a:rPr>
              <a:t>SERVICIO PÚBLICO MÓVIL - CLARO</a:t>
            </a:r>
            <a:endParaRPr lang="es-PE" sz="2600" b="1" kern="700" dirty="0">
              <a:solidFill>
                <a:schemeClr val="bg1"/>
              </a:solidFill>
              <a:cs typeface="Calibri" panose="020F0502020204030204" pitchFamily="34" charset="0"/>
            </a:endParaRPr>
          </a:p>
        </p:txBody>
      </p:sp>
      <p:sp>
        <p:nvSpPr>
          <p:cNvPr id="68615" name="CuadroTexto 3">
            <a:extLst>
              <a:ext uri="{FF2B5EF4-FFF2-40B4-BE49-F238E27FC236}">
                <a16:creationId xmlns:a16="http://schemas.microsoft.com/office/drawing/2014/main" id="{6427BFFA-B584-D6AB-3869-B1265C3A9D1E}"/>
              </a:ext>
            </a:extLst>
          </p:cNvPr>
          <p:cNvSpPr txBox="1">
            <a:spLocks noChangeArrowheads="1"/>
          </p:cNvSpPr>
          <p:nvPr/>
        </p:nvSpPr>
        <p:spPr bwMode="auto">
          <a:xfrm>
            <a:off x="6294314" y="857250"/>
            <a:ext cx="5470525" cy="2921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a:solidFill>
                  <a:schemeClr val="bg1"/>
                </a:solidFill>
                <a:latin typeface="Calibri" panose="020F0502020204030204" pitchFamily="34" charset="0"/>
              </a:rPr>
              <a:t>MAPA DE CALOR DE PORCENTAJE DE USUARIOS INSATISFECHOS - CLARO </a:t>
            </a:r>
          </a:p>
        </p:txBody>
      </p:sp>
      <p:sp>
        <p:nvSpPr>
          <p:cNvPr id="68616" name="CuadroTexto 6">
            <a:extLst>
              <a:ext uri="{FF2B5EF4-FFF2-40B4-BE49-F238E27FC236}">
                <a16:creationId xmlns:a16="http://schemas.microsoft.com/office/drawing/2014/main" id="{CE81C9A3-E36F-E941-2D91-C1895CF74BDD}"/>
              </a:ext>
            </a:extLst>
          </p:cNvPr>
          <p:cNvSpPr txBox="1">
            <a:spLocks noChangeArrowheads="1"/>
          </p:cNvSpPr>
          <p:nvPr/>
        </p:nvSpPr>
        <p:spPr bwMode="auto">
          <a:xfrm>
            <a:off x="487610" y="857250"/>
            <a:ext cx="5530850" cy="292100"/>
          </a:xfrm>
          <a:prstGeom prst="rect">
            <a:avLst/>
          </a:prstGeom>
          <a:solidFill>
            <a:srgbClr val="2F79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a:solidFill>
                  <a:schemeClr val="bg1"/>
                </a:solidFill>
                <a:latin typeface="Calibri" panose="020F0502020204030204" pitchFamily="34" charset="0"/>
              </a:rPr>
              <a:t>MAPA DE CALOR DE PORCENTAJE DE USUARIOS SATISFECHOS - CLARO </a:t>
            </a:r>
          </a:p>
        </p:txBody>
      </p:sp>
      <p:graphicFrame>
        <p:nvGraphicFramePr>
          <p:cNvPr id="13" name="Tabla 12">
            <a:extLst>
              <a:ext uri="{FF2B5EF4-FFF2-40B4-BE49-F238E27FC236}">
                <a16:creationId xmlns:a16="http://schemas.microsoft.com/office/drawing/2014/main" id="{05AC1D37-96B9-50A8-7DC0-8FDB35B2A8FE}"/>
              </a:ext>
            </a:extLst>
          </p:cNvPr>
          <p:cNvGraphicFramePr>
            <a:graphicFrameLocks noGrp="1"/>
          </p:cNvGraphicFramePr>
          <p:nvPr>
            <p:extLst>
              <p:ext uri="{D42A27DB-BD31-4B8C-83A1-F6EECF244321}">
                <p14:modId xmlns:p14="http://schemas.microsoft.com/office/powerpoint/2010/main" val="1757625759"/>
              </p:ext>
            </p:extLst>
          </p:nvPr>
        </p:nvGraphicFramePr>
        <p:xfrm>
          <a:off x="6294314" y="1204913"/>
          <a:ext cx="2232025" cy="4048125"/>
        </p:xfrm>
        <a:graphic>
          <a:graphicData uri="http://schemas.openxmlformats.org/drawingml/2006/table">
            <a:tbl>
              <a:tblPr>
                <a:tableStyleId>{5C22544A-7EE6-4342-B048-85BDC9FD1C3A}</a:tableStyleId>
              </a:tblPr>
              <a:tblGrid>
                <a:gridCol w="1260014">
                  <a:extLst>
                    <a:ext uri="{9D8B030D-6E8A-4147-A177-3AD203B41FA5}">
                      <a16:colId xmlns:a16="http://schemas.microsoft.com/office/drawing/2014/main" val="20000"/>
                    </a:ext>
                  </a:extLst>
                </a:gridCol>
                <a:gridCol w="972011">
                  <a:extLst>
                    <a:ext uri="{9D8B030D-6E8A-4147-A177-3AD203B41FA5}">
                      <a16:colId xmlns:a16="http://schemas.microsoft.com/office/drawing/2014/main" val="20001"/>
                    </a:ext>
                  </a:extLst>
                </a:gridCol>
              </a:tblGrid>
              <a:tr h="135020">
                <a:tc>
                  <a:txBody>
                    <a:bodyPr/>
                    <a:lstStyle/>
                    <a:p>
                      <a:pPr algn="ctr" fontAlgn="b">
                        <a:buNone/>
                      </a:pPr>
                      <a:r>
                        <a:rPr lang="es-PE" sz="900" u="none" strike="noStrike" dirty="0">
                          <a:solidFill>
                            <a:schemeClr val="bg1"/>
                          </a:solidFill>
                          <a:effectLst/>
                        </a:rPr>
                        <a:t>Amazonas</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16 %</a:t>
                      </a:r>
                    </a:p>
                  </a:txBody>
                  <a:tcPr marL="9528" marR="9528" marT="9525" marB="0"/>
                </a:tc>
                <a:extLst>
                  <a:ext uri="{0D108BD9-81ED-4DB2-BD59-A6C34878D82A}">
                    <a16:rowId xmlns:a16="http://schemas.microsoft.com/office/drawing/2014/main" val="10000"/>
                  </a:ext>
                </a:extLst>
              </a:tr>
              <a:tr h="135020">
                <a:tc>
                  <a:txBody>
                    <a:bodyPr/>
                    <a:lstStyle/>
                    <a:p>
                      <a:pPr algn="ctr" fontAlgn="b">
                        <a:buNone/>
                      </a:pPr>
                      <a:r>
                        <a:rPr lang="es-PE" sz="900" u="none" strike="noStrike" dirty="0">
                          <a:solidFill>
                            <a:schemeClr val="bg1"/>
                          </a:solidFill>
                          <a:effectLst/>
                        </a:rPr>
                        <a:t>Áncash</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11 %</a:t>
                      </a:r>
                    </a:p>
                  </a:txBody>
                  <a:tcPr marL="9528" marR="9528" marT="9525" marB="0"/>
                </a:tc>
                <a:extLst>
                  <a:ext uri="{0D108BD9-81ED-4DB2-BD59-A6C34878D82A}">
                    <a16:rowId xmlns:a16="http://schemas.microsoft.com/office/drawing/2014/main" val="10001"/>
                  </a:ext>
                </a:extLst>
              </a:tr>
              <a:tr h="135020">
                <a:tc>
                  <a:txBody>
                    <a:bodyPr/>
                    <a:lstStyle/>
                    <a:p>
                      <a:pPr algn="ctr" fontAlgn="b">
                        <a:buNone/>
                      </a:pPr>
                      <a:r>
                        <a:rPr lang="es-PE" sz="900" u="none" strike="noStrike" dirty="0">
                          <a:solidFill>
                            <a:schemeClr val="bg1"/>
                          </a:solidFill>
                          <a:effectLst/>
                        </a:rPr>
                        <a:t>Apurímac</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12 %</a:t>
                      </a:r>
                    </a:p>
                  </a:txBody>
                  <a:tcPr marL="9528" marR="9528" marT="9525" marB="0"/>
                </a:tc>
                <a:extLst>
                  <a:ext uri="{0D108BD9-81ED-4DB2-BD59-A6C34878D82A}">
                    <a16:rowId xmlns:a16="http://schemas.microsoft.com/office/drawing/2014/main" val="10002"/>
                  </a:ext>
                </a:extLst>
              </a:tr>
              <a:tr h="135020">
                <a:tc>
                  <a:txBody>
                    <a:bodyPr/>
                    <a:lstStyle/>
                    <a:p>
                      <a:pPr algn="ctr" fontAlgn="b">
                        <a:buNone/>
                      </a:pPr>
                      <a:r>
                        <a:rPr lang="es-PE" sz="900" u="none" strike="noStrike" dirty="0">
                          <a:solidFill>
                            <a:schemeClr val="bg1"/>
                          </a:solidFill>
                          <a:effectLst/>
                        </a:rPr>
                        <a:t>Arequipa</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9 %</a:t>
                      </a:r>
                    </a:p>
                  </a:txBody>
                  <a:tcPr marL="9528" marR="9528" marT="9525" marB="0"/>
                </a:tc>
                <a:extLst>
                  <a:ext uri="{0D108BD9-81ED-4DB2-BD59-A6C34878D82A}">
                    <a16:rowId xmlns:a16="http://schemas.microsoft.com/office/drawing/2014/main" val="10003"/>
                  </a:ext>
                </a:extLst>
              </a:tr>
              <a:tr h="135020">
                <a:tc>
                  <a:txBody>
                    <a:bodyPr/>
                    <a:lstStyle/>
                    <a:p>
                      <a:pPr algn="ctr" fontAlgn="b">
                        <a:buNone/>
                      </a:pPr>
                      <a:r>
                        <a:rPr lang="es-PE" sz="900" u="none" strike="noStrike" dirty="0">
                          <a:solidFill>
                            <a:schemeClr val="bg1"/>
                          </a:solidFill>
                          <a:effectLst/>
                        </a:rPr>
                        <a:t>Ayacucho</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22 %</a:t>
                      </a:r>
                    </a:p>
                  </a:txBody>
                  <a:tcPr marL="9528" marR="9528" marT="9525" marB="0"/>
                </a:tc>
                <a:extLst>
                  <a:ext uri="{0D108BD9-81ED-4DB2-BD59-A6C34878D82A}">
                    <a16:rowId xmlns:a16="http://schemas.microsoft.com/office/drawing/2014/main" val="10004"/>
                  </a:ext>
                </a:extLst>
              </a:tr>
              <a:tr h="135020">
                <a:tc>
                  <a:txBody>
                    <a:bodyPr/>
                    <a:lstStyle/>
                    <a:p>
                      <a:pPr algn="ctr" fontAlgn="b">
                        <a:buNone/>
                      </a:pPr>
                      <a:r>
                        <a:rPr lang="es-PE" sz="900" u="none" strike="noStrike" dirty="0">
                          <a:solidFill>
                            <a:schemeClr val="bg1"/>
                          </a:solidFill>
                          <a:effectLst/>
                        </a:rPr>
                        <a:t>Cajamarca</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17 %</a:t>
                      </a:r>
                    </a:p>
                  </a:txBody>
                  <a:tcPr marL="9528" marR="9528" marT="9525" marB="0"/>
                </a:tc>
                <a:extLst>
                  <a:ext uri="{0D108BD9-81ED-4DB2-BD59-A6C34878D82A}">
                    <a16:rowId xmlns:a16="http://schemas.microsoft.com/office/drawing/2014/main" val="10005"/>
                  </a:ext>
                </a:extLst>
              </a:tr>
              <a:tr h="135020">
                <a:tc>
                  <a:txBody>
                    <a:bodyPr/>
                    <a:lstStyle/>
                    <a:p>
                      <a:pPr algn="ctr" fontAlgn="b">
                        <a:buNone/>
                      </a:pPr>
                      <a:r>
                        <a:rPr lang="es-PE" sz="900" u="none" strike="noStrike" dirty="0">
                          <a:solidFill>
                            <a:schemeClr val="bg1"/>
                          </a:solidFill>
                          <a:effectLst/>
                        </a:rPr>
                        <a:t>Callao</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9 %</a:t>
                      </a:r>
                    </a:p>
                  </a:txBody>
                  <a:tcPr marL="9528" marR="9528" marT="9525" marB="0"/>
                </a:tc>
                <a:extLst>
                  <a:ext uri="{0D108BD9-81ED-4DB2-BD59-A6C34878D82A}">
                    <a16:rowId xmlns:a16="http://schemas.microsoft.com/office/drawing/2014/main" val="10006"/>
                  </a:ext>
                </a:extLst>
              </a:tr>
              <a:tr h="135020">
                <a:tc>
                  <a:txBody>
                    <a:bodyPr/>
                    <a:lstStyle/>
                    <a:p>
                      <a:pPr algn="ctr" fontAlgn="b">
                        <a:buNone/>
                      </a:pPr>
                      <a:r>
                        <a:rPr lang="es-PE" sz="900" u="none" strike="noStrike" dirty="0">
                          <a:solidFill>
                            <a:schemeClr val="bg1"/>
                          </a:solidFill>
                          <a:effectLst/>
                        </a:rPr>
                        <a:t>Cusco</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21 %</a:t>
                      </a:r>
                    </a:p>
                  </a:txBody>
                  <a:tcPr marL="9528" marR="9528" marT="9525" marB="0"/>
                </a:tc>
                <a:extLst>
                  <a:ext uri="{0D108BD9-81ED-4DB2-BD59-A6C34878D82A}">
                    <a16:rowId xmlns:a16="http://schemas.microsoft.com/office/drawing/2014/main" val="10007"/>
                  </a:ext>
                </a:extLst>
              </a:tr>
              <a:tr h="135020">
                <a:tc>
                  <a:txBody>
                    <a:bodyPr/>
                    <a:lstStyle/>
                    <a:p>
                      <a:pPr algn="ctr" fontAlgn="b">
                        <a:buNone/>
                      </a:pPr>
                      <a:r>
                        <a:rPr lang="es-PE" sz="900" u="none" strike="noStrike">
                          <a:solidFill>
                            <a:schemeClr val="bg1"/>
                          </a:solidFill>
                          <a:effectLst/>
                        </a:rPr>
                        <a:t>Huancavelica</a:t>
                      </a:r>
                      <a:endParaRPr lang="es-PE" sz="900" b="0" i="0" u="none" strike="noStrike">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22 %</a:t>
                      </a:r>
                    </a:p>
                  </a:txBody>
                  <a:tcPr marL="9528" marR="9528" marT="9525" marB="0"/>
                </a:tc>
                <a:extLst>
                  <a:ext uri="{0D108BD9-81ED-4DB2-BD59-A6C34878D82A}">
                    <a16:rowId xmlns:a16="http://schemas.microsoft.com/office/drawing/2014/main" val="10008"/>
                  </a:ext>
                </a:extLst>
              </a:tr>
              <a:tr h="135020">
                <a:tc>
                  <a:txBody>
                    <a:bodyPr/>
                    <a:lstStyle/>
                    <a:p>
                      <a:pPr algn="ctr" fontAlgn="b">
                        <a:buNone/>
                      </a:pPr>
                      <a:r>
                        <a:rPr lang="es-PE" sz="900" u="none" strike="noStrike" dirty="0">
                          <a:solidFill>
                            <a:schemeClr val="bg1"/>
                          </a:solidFill>
                          <a:effectLst/>
                        </a:rPr>
                        <a:t>Huánuco</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21 %</a:t>
                      </a:r>
                    </a:p>
                  </a:txBody>
                  <a:tcPr marL="9528" marR="9528" marT="9525" marB="0"/>
                </a:tc>
                <a:extLst>
                  <a:ext uri="{0D108BD9-81ED-4DB2-BD59-A6C34878D82A}">
                    <a16:rowId xmlns:a16="http://schemas.microsoft.com/office/drawing/2014/main" val="10009"/>
                  </a:ext>
                </a:extLst>
              </a:tr>
              <a:tr h="135020">
                <a:tc>
                  <a:txBody>
                    <a:bodyPr/>
                    <a:lstStyle/>
                    <a:p>
                      <a:pPr algn="ctr" fontAlgn="b">
                        <a:buNone/>
                      </a:pPr>
                      <a:r>
                        <a:rPr lang="es-PE" sz="900" u="none" strike="noStrike" dirty="0">
                          <a:solidFill>
                            <a:schemeClr val="bg1"/>
                          </a:solidFill>
                          <a:effectLst/>
                        </a:rPr>
                        <a:t>Ica</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5 %</a:t>
                      </a:r>
                    </a:p>
                  </a:txBody>
                  <a:tcPr marL="9528" marR="9528" marT="9525" marB="0"/>
                </a:tc>
                <a:extLst>
                  <a:ext uri="{0D108BD9-81ED-4DB2-BD59-A6C34878D82A}">
                    <a16:rowId xmlns:a16="http://schemas.microsoft.com/office/drawing/2014/main" val="10010"/>
                  </a:ext>
                </a:extLst>
              </a:tr>
              <a:tr h="135020">
                <a:tc>
                  <a:txBody>
                    <a:bodyPr/>
                    <a:lstStyle/>
                    <a:p>
                      <a:pPr algn="ctr" fontAlgn="b">
                        <a:buNone/>
                      </a:pPr>
                      <a:r>
                        <a:rPr lang="es-PE" sz="900" u="none" strike="noStrike">
                          <a:solidFill>
                            <a:schemeClr val="bg1"/>
                          </a:solidFill>
                          <a:effectLst/>
                        </a:rPr>
                        <a:t>Junín</a:t>
                      </a:r>
                      <a:endParaRPr lang="es-PE" sz="900" b="0" i="0" u="none" strike="noStrike">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13 %</a:t>
                      </a:r>
                    </a:p>
                  </a:txBody>
                  <a:tcPr marL="9528" marR="9528" marT="9525" marB="0"/>
                </a:tc>
                <a:extLst>
                  <a:ext uri="{0D108BD9-81ED-4DB2-BD59-A6C34878D82A}">
                    <a16:rowId xmlns:a16="http://schemas.microsoft.com/office/drawing/2014/main" val="10011"/>
                  </a:ext>
                </a:extLst>
              </a:tr>
              <a:tr h="135020">
                <a:tc>
                  <a:txBody>
                    <a:bodyPr/>
                    <a:lstStyle/>
                    <a:p>
                      <a:pPr algn="ctr" fontAlgn="b">
                        <a:buNone/>
                      </a:pPr>
                      <a:r>
                        <a:rPr lang="es-PE" sz="900" u="none" strike="noStrike" dirty="0">
                          <a:solidFill>
                            <a:schemeClr val="bg1"/>
                          </a:solidFill>
                          <a:effectLst/>
                        </a:rPr>
                        <a:t>La Libertad</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8 %</a:t>
                      </a:r>
                    </a:p>
                  </a:txBody>
                  <a:tcPr marL="9528" marR="9528" marT="9525" marB="0"/>
                </a:tc>
                <a:extLst>
                  <a:ext uri="{0D108BD9-81ED-4DB2-BD59-A6C34878D82A}">
                    <a16:rowId xmlns:a16="http://schemas.microsoft.com/office/drawing/2014/main" val="10012"/>
                  </a:ext>
                </a:extLst>
              </a:tr>
              <a:tr h="135020">
                <a:tc>
                  <a:txBody>
                    <a:bodyPr/>
                    <a:lstStyle/>
                    <a:p>
                      <a:pPr algn="ctr" fontAlgn="b">
                        <a:buNone/>
                      </a:pPr>
                      <a:r>
                        <a:rPr lang="es-PE" sz="900" u="none" strike="noStrike" dirty="0">
                          <a:solidFill>
                            <a:schemeClr val="bg1"/>
                          </a:solidFill>
                          <a:effectLst/>
                        </a:rPr>
                        <a:t>Lambayeque</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8 %</a:t>
                      </a:r>
                    </a:p>
                  </a:txBody>
                  <a:tcPr marL="9528" marR="9528" marT="9525" marB="0"/>
                </a:tc>
                <a:extLst>
                  <a:ext uri="{0D108BD9-81ED-4DB2-BD59-A6C34878D82A}">
                    <a16:rowId xmlns:a16="http://schemas.microsoft.com/office/drawing/2014/main" val="10013"/>
                  </a:ext>
                </a:extLst>
              </a:tr>
              <a:tr h="135020">
                <a:tc>
                  <a:txBody>
                    <a:bodyPr/>
                    <a:lstStyle/>
                    <a:p>
                      <a:pPr algn="ctr" fontAlgn="b">
                        <a:buNone/>
                      </a:pPr>
                      <a:r>
                        <a:rPr lang="es-PE" sz="900" u="none" strike="noStrike" dirty="0">
                          <a:solidFill>
                            <a:schemeClr val="bg1"/>
                          </a:solidFill>
                          <a:effectLst/>
                        </a:rPr>
                        <a:t>Lima</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11 %</a:t>
                      </a:r>
                    </a:p>
                  </a:txBody>
                  <a:tcPr marL="9528" marR="9528" marT="9525" marB="0"/>
                </a:tc>
                <a:extLst>
                  <a:ext uri="{0D108BD9-81ED-4DB2-BD59-A6C34878D82A}">
                    <a16:rowId xmlns:a16="http://schemas.microsoft.com/office/drawing/2014/main" val="10014"/>
                  </a:ext>
                </a:extLst>
              </a:tr>
              <a:tr h="135020">
                <a:tc>
                  <a:txBody>
                    <a:bodyPr/>
                    <a:lstStyle/>
                    <a:p>
                      <a:pPr algn="ctr" fontAlgn="b">
                        <a:buNone/>
                      </a:pPr>
                      <a:r>
                        <a:rPr lang="es-PE" sz="900" u="none" strike="noStrike">
                          <a:solidFill>
                            <a:schemeClr val="bg1"/>
                          </a:solidFill>
                          <a:effectLst/>
                        </a:rPr>
                        <a:t>Loreto</a:t>
                      </a:r>
                      <a:endParaRPr lang="es-PE" sz="900" b="0" i="0" u="none" strike="noStrike">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13 %</a:t>
                      </a:r>
                    </a:p>
                  </a:txBody>
                  <a:tcPr marL="9528" marR="9528" marT="9525" marB="0"/>
                </a:tc>
                <a:extLst>
                  <a:ext uri="{0D108BD9-81ED-4DB2-BD59-A6C34878D82A}">
                    <a16:rowId xmlns:a16="http://schemas.microsoft.com/office/drawing/2014/main" val="10015"/>
                  </a:ext>
                </a:extLst>
              </a:tr>
              <a:tr h="135020">
                <a:tc>
                  <a:txBody>
                    <a:bodyPr/>
                    <a:lstStyle/>
                    <a:p>
                      <a:pPr algn="ctr" fontAlgn="b">
                        <a:buNone/>
                      </a:pPr>
                      <a:r>
                        <a:rPr lang="es-PE" sz="900" u="none" strike="noStrike" dirty="0">
                          <a:solidFill>
                            <a:schemeClr val="bg1"/>
                          </a:solidFill>
                          <a:effectLst/>
                        </a:rPr>
                        <a:t>Madre de Dios</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15 %</a:t>
                      </a:r>
                    </a:p>
                  </a:txBody>
                  <a:tcPr marL="9528" marR="9528" marT="9525" marB="0"/>
                </a:tc>
                <a:extLst>
                  <a:ext uri="{0D108BD9-81ED-4DB2-BD59-A6C34878D82A}">
                    <a16:rowId xmlns:a16="http://schemas.microsoft.com/office/drawing/2014/main" val="10016"/>
                  </a:ext>
                </a:extLst>
              </a:tr>
              <a:tr h="135020">
                <a:tc>
                  <a:txBody>
                    <a:bodyPr/>
                    <a:lstStyle/>
                    <a:p>
                      <a:pPr algn="ctr" fontAlgn="b">
                        <a:buNone/>
                      </a:pPr>
                      <a:r>
                        <a:rPr lang="es-PE" sz="900" u="none" strike="noStrike" dirty="0">
                          <a:solidFill>
                            <a:schemeClr val="bg1"/>
                          </a:solidFill>
                          <a:effectLst/>
                        </a:rPr>
                        <a:t>Moquegua</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14 %</a:t>
                      </a:r>
                    </a:p>
                  </a:txBody>
                  <a:tcPr marL="9528" marR="9528" marT="9525" marB="0"/>
                </a:tc>
                <a:extLst>
                  <a:ext uri="{0D108BD9-81ED-4DB2-BD59-A6C34878D82A}">
                    <a16:rowId xmlns:a16="http://schemas.microsoft.com/office/drawing/2014/main" val="10017"/>
                  </a:ext>
                </a:extLst>
              </a:tr>
              <a:tr h="135020">
                <a:tc>
                  <a:txBody>
                    <a:bodyPr/>
                    <a:lstStyle/>
                    <a:p>
                      <a:pPr algn="ctr" fontAlgn="b">
                        <a:buNone/>
                      </a:pPr>
                      <a:r>
                        <a:rPr lang="es-PE" sz="900" u="none" strike="noStrike" dirty="0">
                          <a:solidFill>
                            <a:schemeClr val="bg1"/>
                          </a:solidFill>
                          <a:effectLst/>
                        </a:rPr>
                        <a:t>Pasco</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17 %</a:t>
                      </a:r>
                    </a:p>
                  </a:txBody>
                  <a:tcPr marL="9528" marR="9528" marT="9525" marB="0"/>
                </a:tc>
                <a:extLst>
                  <a:ext uri="{0D108BD9-81ED-4DB2-BD59-A6C34878D82A}">
                    <a16:rowId xmlns:a16="http://schemas.microsoft.com/office/drawing/2014/main" val="10018"/>
                  </a:ext>
                </a:extLst>
              </a:tr>
              <a:tr h="135020">
                <a:tc>
                  <a:txBody>
                    <a:bodyPr/>
                    <a:lstStyle/>
                    <a:p>
                      <a:pPr algn="ctr" fontAlgn="b">
                        <a:buNone/>
                      </a:pPr>
                      <a:r>
                        <a:rPr lang="es-PE" sz="900" u="none" strike="noStrike" dirty="0">
                          <a:solidFill>
                            <a:schemeClr val="bg1"/>
                          </a:solidFill>
                          <a:effectLst/>
                        </a:rPr>
                        <a:t>Piura</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11 %</a:t>
                      </a:r>
                    </a:p>
                  </a:txBody>
                  <a:tcPr marL="9528" marR="9528" marT="9525" marB="0"/>
                </a:tc>
                <a:extLst>
                  <a:ext uri="{0D108BD9-81ED-4DB2-BD59-A6C34878D82A}">
                    <a16:rowId xmlns:a16="http://schemas.microsoft.com/office/drawing/2014/main" val="10019"/>
                  </a:ext>
                </a:extLst>
              </a:tr>
              <a:tr h="135020">
                <a:tc>
                  <a:txBody>
                    <a:bodyPr/>
                    <a:lstStyle/>
                    <a:p>
                      <a:pPr algn="ctr" fontAlgn="b">
                        <a:buNone/>
                      </a:pPr>
                      <a:r>
                        <a:rPr lang="es-PE" sz="900" u="none" strike="noStrike" dirty="0">
                          <a:solidFill>
                            <a:schemeClr val="bg1"/>
                          </a:solidFill>
                          <a:effectLst/>
                        </a:rPr>
                        <a:t>Puno</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19 %</a:t>
                      </a:r>
                    </a:p>
                  </a:txBody>
                  <a:tcPr marL="9528" marR="9528" marT="9525" marB="0"/>
                </a:tc>
                <a:extLst>
                  <a:ext uri="{0D108BD9-81ED-4DB2-BD59-A6C34878D82A}">
                    <a16:rowId xmlns:a16="http://schemas.microsoft.com/office/drawing/2014/main" val="10020"/>
                  </a:ext>
                </a:extLst>
              </a:tr>
              <a:tr h="135020">
                <a:tc>
                  <a:txBody>
                    <a:bodyPr/>
                    <a:lstStyle/>
                    <a:p>
                      <a:pPr algn="ctr" fontAlgn="b">
                        <a:buNone/>
                      </a:pPr>
                      <a:r>
                        <a:rPr lang="es-PE" sz="900" u="none" strike="noStrike" dirty="0">
                          <a:solidFill>
                            <a:schemeClr val="bg1"/>
                          </a:solidFill>
                          <a:effectLst/>
                        </a:rPr>
                        <a:t>San Martín</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14 %</a:t>
                      </a:r>
                    </a:p>
                  </a:txBody>
                  <a:tcPr marL="9528" marR="9528" marT="9525" marB="0"/>
                </a:tc>
                <a:extLst>
                  <a:ext uri="{0D108BD9-81ED-4DB2-BD59-A6C34878D82A}">
                    <a16:rowId xmlns:a16="http://schemas.microsoft.com/office/drawing/2014/main" val="10021"/>
                  </a:ext>
                </a:extLst>
              </a:tr>
              <a:tr h="135020">
                <a:tc>
                  <a:txBody>
                    <a:bodyPr/>
                    <a:lstStyle/>
                    <a:p>
                      <a:pPr algn="ctr" fontAlgn="b">
                        <a:buNone/>
                      </a:pPr>
                      <a:r>
                        <a:rPr lang="es-PE" sz="900" u="none" strike="noStrike" dirty="0">
                          <a:solidFill>
                            <a:schemeClr val="bg1"/>
                          </a:solidFill>
                          <a:effectLst/>
                        </a:rPr>
                        <a:t>Tacna</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5 %</a:t>
                      </a:r>
                    </a:p>
                  </a:txBody>
                  <a:tcPr marL="9528" marR="9528" marT="9525" marB="0"/>
                </a:tc>
                <a:extLst>
                  <a:ext uri="{0D108BD9-81ED-4DB2-BD59-A6C34878D82A}">
                    <a16:rowId xmlns:a16="http://schemas.microsoft.com/office/drawing/2014/main" val="10022"/>
                  </a:ext>
                </a:extLst>
              </a:tr>
              <a:tr h="135020">
                <a:tc>
                  <a:txBody>
                    <a:bodyPr/>
                    <a:lstStyle/>
                    <a:p>
                      <a:pPr algn="ctr" fontAlgn="b">
                        <a:buNone/>
                      </a:pPr>
                      <a:r>
                        <a:rPr lang="es-PE" sz="900" u="none" strike="noStrike" dirty="0">
                          <a:solidFill>
                            <a:schemeClr val="bg1"/>
                          </a:solidFill>
                          <a:effectLst/>
                        </a:rPr>
                        <a:t>Tumbes</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7 %</a:t>
                      </a:r>
                    </a:p>
                  </a:txBody>
                  <a:tcPr marL="9528" marR="9528" marT="9525" marB="0"/>
                </a:tc>
                <a:extLst>
                  <a:ext uri="{0D108BD9-81ED-4DB2-BD59-A6C34878D82A}">
                    <a16:rowId xmlns:a16="http://schemas.microsoft.com/office/drawing/2014/main" val="10023"/>
                  </a:ext>
                </a:extLst>
              </a:tr>
              <a:tr h="135020">
                <a:tc>
                  <a:txBody>
                    <a:bodyPr/>
                    <a:lstStyle/>
                    <a:p>
                      <a:pPr algn="ctr" fontAlgn="b">
                        <a:buNone/>
                      </a:pPr>
                      <a:r>
                        <a:rPr lang="es-PE" sz="900" u="none" strike="noStrike" dirty="0">
                          <a:solidFill>
                            <a:schemeClr val="bg1"/>
                          </a:solidFill>
                          <a:effectLst/>
                        </a:rPr>
                        <a:t>Ucayali</a:t>
                      </a:r>
                      <a:endParaRPr lang="es-PE" sz="900" b="0" i="0" u="none" strike="noStrike" dirty="0">
                        <a:solidFill>
                          <a:schemeClr val="bg1"/>
                        </a:solidFill>
                        <a:effectLst/>
                        <a:latin typeface="Arial" panose="020B0604020202020204" pitchFamily="34" charset="0"/>
                      </a:endParaRPr>
                    </a:p>
                  </a:txBody>
                  <a:tcPr marL="8075" marR="8075" marT="8073" marB="0" anchor="ctr">
                    <a:solidFill>
                      <a:srgbClr val="003366"/>
                    </a:solidFill>
                  </a:tcPr>
                </a:tc>
                <a:tc>
                  <a:txBody>
                    <a:bodyPr/>
                    <a:lstStyle/>
                    <a:p>
                      <a:pPr algn="ctr" fontAlgn="t">
                        <a:buNone/>
                      </a:pPr>
                      <a:r>
                        <a:rPr lang="es-PE" sz="1000" b="0" i="0" u="none" strike="noStrike" dirty="0">
                          <a:solidFill>
                            <a:srgbClr val="010205"/>
                          </a:solidFill>
                          <a:effectLst/>
                          <a:latin typeface="+mn-lt"/>
                        </a:rPr>
                        <a:t>8 %</a:t>
                      </a:r>
                    </a:p>
                  </a:txBody>
                  <a:tcPr marL="9528" marR="9528" marT="9525" marB="0"/>
                </a:tc>
                <a:extLst>
                  <a:ext uri="{0D108BD9-81ED-4DB2-BD59-A6C34878D82A}">
                    <a16:rowId xmlns:a16="http://schemas.microsoft.com/office/drawing/2014/main" val="10024"/>
                  </a:ext>
                </a:extLst>
              </a:tr>
            </a:tbl>
          </a:graphicData>
        </a:graphic>
      </p:graphicFrame>
      <p:graphicFrame>
        <p:nvGraphicFramePr>
          <p:cNvPr id="16" name="Tabla 15">
            <a:extLst>
              <a:ext uri="{FF2B5EF4-FFF2-40B4-BE49-F238E27FC236}">
                <a16:creationId xmlns:a16="http://schemas.microsoft.com/office/drawing/2014/main" id="{427350FC-C456-165B-9349-3EB166601042}"/>
              </a:ext>
            </a:extLst>
          </p:cNvPr>
          <p:cNvGraphicFramePr>
            <a:graphicFrameLocks noGrp="1"/>
          </p:cNvGraphicFramePr>
          <p:nvPr>
            <p:extLst>
              <p:ext uri="{D42A27DB-BD31-4B8C-83A1-F6EECF244321}">
                <p14:modId xmlns:p14="http://schemas.microsoft.com/office/powerpoint/2010/main" val="3801817048"/>
              </p:ext>
            </p:extLst>
          </p:nvPr>
        </p:nvGraphicFramePr>
        <p:xfrm>
          <a:off x="487610" y="1204913"/>
          <a:ext cx="2232025" cy="4024300"/>
        </p:xfrm>
        <a:graphic>
          <a:graphicData uri="http://schemas.openxmlformats.org/drawingml/2006/table">
            <a:tbl>
              <a:tblPr>
                <a:tableStyleId>{5C22544A-7EE6-4342-B048-85BDC9FD1C3A}</a:tableStyleId>
              </a:tblPr>
              <a:tblGrid>
                <a:gridCol w="1260014">
                  <a:extLst>
                    <a:ext uri="{9D8B030D-6E8A-4147-A177-3AD203B41FA5}">
                      <a16:colId xmlns:a16="http://schemas.microsoft.com/office/drawing/2014/main" val="20000"/>
                    </a:ext>
                  </a:extLst>
                </a:gridCol>
                <a:gridCol w="972011">
                  <a:extLst>
                    <a:ext uri="{9D8B030D-6E8A-4147-A177-3AD203B41FA5}">
                      <a16:colId xmlns:a16="http://schemas.microsoft.com/office/drawing/2014/main" val="20001"/>
                    </a:ext>
                  </a:extLst>
                </a:gridCol>
              </a:tblGrid>
              <a:tr h="160972">
                <a:tc>
                  <a:txBody>
                    <a:bodyPr/>
                    <a:lstStyle/>
                    <a:p>
                      <a:pPr algn="ctr" fontAlgn="b">
                        <a:buNone/>
                      </a:pPr>
                      <a:r>
                        <a:rPr lang="es-PE" sz="900" u="none" strike="noStrike" dirty="0">
                          <a:solidFill>
                            <a:schemeClr val="bg1"/>
                          </a:solidFill>
                          <a:effectLst/>
                        </a:rPr>
                        <a:t>Amazonas</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63 %</a:t>
                      </a:r>
                    </a:p>
                  </a:txBody>
                  <a:tcPr marL="6347" marR="6347" marT="6351" marB="0" anchor="ctr"/>
                </a:tc>
                <a:extLst>
                  <a:ext uri="{0D108BD9-81ED-4DB2-BD59-A6C34878D82A}">
                    <a16:rowId xmlns:a16="http://schemas.microsoft.com/office/drawing/2014/main" val="10000"/>
                  </a:ext>
                </a:extLst>
              </a:tr>
              <a:tr h="160972">
                <a:tc>
                  <a:txBody>
                    <a:bodyPr/>
                    <a:lstStyle/>
                    <a:p>
                      <a:pPr algn="ctr" fontAlgn="b">
                        <a:buNone/>
                      </a:pPr>
                      <a:r>
                        <a:rPr lang="es-PE" sz="900" u="none" strike="noStrike" dirty="0">
                          <a:solidFill>
                            <a:schemeClr val="bg1"/>
                          </a:solidFill>
                          <a:effectLst/>
                        </a:rPr>
                        <a:t>Áncash</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63 %</a:t>
                      </a:r>
                    </a:p>
                  </a:txBody>
                  <a:tcPr marL="6347" marR="6347" marT="6351" marB="0" anchor="ctr"/>
                </a:tc>
                <a:extLst>
                  <a:ext uri="{0D108BD9-81ED-4DB2-BD59-A6C34878D82A}">
                    <a16:rowId xmlns:a16="http://schemas.microsoft.com/office/drawing/2014/main" val="10001"/>
                  </a:ext>
                </a:extLst>
              </a:tr>
              <a:tr h="160972">
                <a:tc>
                  <a:txBody>
                    <a:bodyPr/>
                    <a:lstStyle/>
                    <a:p>
                      <a:pPr algn="ctr" fontAlgn="b">
                        <a:buNone/>
                      </a:pPr>
                      <a:r>
                        <a:rPr lang="es-PE" sz="900" u="none" strike="noStrike" dirty="0">
                          <a:solidFill>
                            <a:schemeClr val="bg1"/>
                          </a:solidFill>
                          <a:effectLst/>
                        </a:rPr>
                        <a:t>Apurímac</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64 %</a:t>
                      </a:r>
                    </a:p>
                  </a:txBody>
                  <a:tcPr marL="6347" marR="6347" marT="6351" marB="0" anchor="ctr"/>
                </a:tc>
                <a:extLst>
                  <a:ext uri="{0D108BD9-81ED-4DB2-BD59-A6C34878D82A}">
                    <a16:rowId xmlns:a16="http://schemas.microsoft.com/office/drawing/2014/main" val="10002"/>
                  </a:ext>
                </a:extLst>
              </a:tr>
              <a:tr h="160972">
                <a:tc>
                  <a:txBody>
                    <a:bodyPr/>
                    <a:lstStyle/>
                    <a:p>
                      <a:pPr algn="ctr" fontAlgn="b">
                        <a:buNone/>
                      </a:pPr>
                      <a:r>
                        <a:rPr lang="es-PE" sz="900" u="none" strike="noStrike" dirty="0">
                          <a:solidFill>
                            <a:schemeClr val="bg1"/>
                          </a:solidFill>
                          <a:effectLst/>
                        </a:rPr>
                        <a:t>Arequipa</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75 %</a:t>
                      </a:r>
                    </a:p>
                  </a:txBody>
                  <a:tcPr marL="6347" marR="6347" marT="6351" marB="0" anchor="ctr"/>
                </a:tc>
                <a:extLst>
                  <a:ext uri="{0D108BD9-81ED-4DB2-BD59-A6C34878D82A}">
                    <a16:rowId xmlns:a16="http://schemas.microsoft.com/office/drawing/2014/main" val="10003"/>
                  </a:ext>
                </a:extLst>
              </a:tr>
              <a:tr h="160972">
                <a:tc>
                  <a:txBody>
                    <a:bodyPr/>
                    <a:lstStyle/>
                    <a:p>
                      <a:pPr algn="ctr" fontAlgn="b">
                        <a:buNone/>
                      </a:pPr>
                      <a:r>
                        <a:rPr lang="es-PE" sz="900" u="none" strike="noStrike" dirty="0">
                          <a:solidFill>
                            <a:schemeClr val="bg1"/>
                          </a:solidFill>
                          <a:effectLst/>
                        </a:rPr>
                        <a:t>Ayacucho</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61 %</a:t>
                      </a:r>
                    </a:p>
                  </a:txBody>
                  <a:tcPr marL="6347" marR="6347" marT="6351" marB="0" anchor="ctr"/>
                </a:tc>
                <a:extLst>
                  <a:ext uri="{0D108BD9-81ED-4DB2-BD59-A6C34878D82A}">
                    <a16:rowId xmlns:a16="http://schemas.microsoft.com/office/drawing/2014/main" val="10004"/>
                  </a:ext>
                </a:extLst>
              </a:tr>
              <a:tr h="160972">
                <a:tc>
                  <a:txBody>
                    <a:bodyPr/>
                    <a:lstStyle/>
                    <a:p>
                      <a:pPr algn="ctr" fontAlgn="b">
                        <a:buNone/>
                      </a:pPr>
                      <a:r>
                        <a:rPr lang="es-PE" sz="900" u="none" strike="noStrike" dirty="0">
                          <a:solidFill>
                            <a:schemeClr val="bg1"/>
                          </a:solidFill>
                          <a:effectLst/>
                        </a:rPr>
                        <a:t>Cajamarca</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65 %</a:t>
                      </a:r>
                    </a:p>
                  </a:txBody>
                  <a:tcPr marL="6347" marR="6347" marT="6351" marB="0" anchor="ctr"/>
                </a:tc>
                <a:extLst>
                  <a:ext uri="{0D108BD9-81ED-4DB2-BD59-A6C34878D82A}">
                    <a16:rowId xmlns:a16="http://schemas.microsoft.com/office/drawing/2014/main" val="10005"/>
                  </a:ext>
                </a:extLst>
              </a:tr>
              <a:tr h="160972">
                <a:tc>
                  <a:txBody>
                    <a:bodyPr/>
                    <a:lstStyle/>
                    <a:p>
                      <a:pPr algn="ctr" fontAlgn="b">
                        <a:buNone/>
                      </a:pPr>
                      <a:r>
                        <a:rPr lang="es-PE" sz="900" u="none" strike="noStrike" dirty="0">
                          <a:solidFill>
                            <a:schemeClr val="bg1"/>
                          </a:solidFill>
                          <a:effectLst/>
                        </a:rPr>
                        <a:t>Callao</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80 %</a:t>
                      </a:r>
                    </a:p>
                  </a:txBody>
                  <a:tcPr marL="6347" marR="6347" marT="6351" marB="0" anchor="ctr"/>
                </a:tc>
                <a:extLst>
                  <a:ext uri="{0D108BD9-81ED-4DB2-BD59-A6C34878D82A}">
                    <a16:rowId xmlns:a16="http://schemas.microsoft.com/office/drawing/2014/main" val="10006"/>
                  </a:ext>
                </a:extLst>
              </a:tr>
              <a:tr h="160972">
                <a:tc>
                  <a:txBody>
                    <a:bodyPr/>
                    <a:lstStyle/>
                    <a:p>
                      <a:pPr algn="ctr" fontAlgn="b">
                        <a:buNone/>
                      </a:pPr>
                      <a:r>
                        <a:rPr lang="es-PE" sz="900" u="none" strike="noStrike" dirty="0">
                          <a:solidFill>
                            <a:schemeClr val="bg1"/>
                          </a:solidFill>
                          <a:effectLst/>
                        </a:rPr>
                        <a:t>Cusco</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53 %</a:t>
                      </a:r>
                    </a:p>
                  </a:txBody>
                  <a:tcPr marL="6347" marR="6347" marT="6351" marB="0" anchor="ctr"/>
                </a:tc>
                <a:extLst>
                  <a:ext uri="{0D108BD9-81ED-4DB2-BD59-A6C34878D82A}">
                    <a16:rowId xmlns:a16="http://schemas.microsoft.com/office/drawing/2014/main" val="10007"/>
                  </a:ext>
                </a:extLst>
              </a:tr>
              <a:tr h="160972">
                <a:tc>
                  <a:txBody>
                    <a:bodyPr/>
                    <a:lstStyle/>
                    <a:p>
                      <a:pPr algn="ctr" fontAlgn="b">
                        <a:buNone/>
                      </a:pPr>
                      <a:r>
                        <a:rPr lang="es-PE" sz="900" u="none" strike="noStrike" dirty="0">
                          <a:solidFill>
                            <a:schemeClr val="bg1"/>
                          </a:solidFill>
                          <a:effectLst/>
                        </a:rPr>
                        <a:t>Huancavelica</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50 %</a:t>
                      </a:r>
                    </a:p>
                  </a:txBody>
                  <a:tcPr marL="6347" marR="6347" marT="6351" marB="0" anchor="ctr"/>
                </a:tc>
                <a:extLst>
                  <a:ext uri="{0D108BD9-81ED-4DB2-BD59-A6C34878D82A}">
                    <a16:rowId xmlns:a16="http://schemas.microsoft.com/office/drawing/2014/main" val="10008"/>
                  </a:ext>
                </a:extLst>
              </a:tr>
              <a:tr h="160972">
                <a:tc>
                  <a:txBody>
                    <a:bodyPr/>
                    <a:lstStyle/>
                    <a:p>
                      <a:pPr algn="ctr" fontAlgn="b">
                        <a:buNone/>
                      </a:pPr>
                      <a:r>
                        <a:rPr lang="es-PE" sz="900" u="none" strike="noStrike" dirty="0">
                          <a:solidFill>
                            <a:schemeClr val="bg1"/>
                          </a:solidFill>
                          <a:effectLst/>
                        </a:rPr>
                        <a:t>Huánuco</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68 %</a:t>
                      </a:r>
                    </a:p>
                  </a:txBody>
                  <a:tcPr marL="6347" marR="6347" marT="6351" marB="0" anchor="ctr"/>
                </a:tc>
                <a:extLst>
                  <a:ext uri="{0D108BD9-81ED-4DB2-BD59-A6C34878D82A}">
                    <a16:rowId xmlns:a16="http://schemas.microsoft.com/office/drawing/2014/main" val="10009"/>
                  </a:ext>
                </a:extLst>
              </a:tr>
              <a:tr h="160972">
                <a:tc>
                  <a:txBody>
                    <a:bodyPr/>
                    <a:lstStyle/>
                    <a:p>
                      <a:pPr algn="ctr" fontAlgn="b">
                        <a:buNone/>
                      </a:pPr>
                      <a:r>
                        <a:rPr lang="es-PE" sz="900" u="none" strike="noStrike" dirty="0">
                          <a:solidFill>
                            <a:schemeClr val="bg1"/>
                          </a:solidFill>
                          <a:effectLst/>
                        </a:rPr>
                        <a:t>Ica</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74 %</a:t>
                      </a:r>
                    </a:p>
                  </a:txBody>
                  <a:tcPr marL="6347" marR="6347" marT="6351" marB="0" anchor="ctr"/>
                </a:tc>
                <a:extLst>
                  <a:ext uri="{0D108BD9-81ED-4DB2-BD59-A6C34878D82A}">
                    <a16:rowId xmlns:a16="http://schemas.microsoft.com/office/drawing/2014/main" val="10010"/>
                  </a:ext>
                </a:extLst>
              </a:tr>
              <a:tr h="160972">
                <a:tc>
                  <a:txBody>
                    <a:bodyPr/>
                    <a:lstStyle/>
                    <a:p>
                      <a:pPr algn="ctr" fontAlgn="b">
                        <a:buNone/>
                      </a:pPr>
                      <a:r>
                        <a:rPr lang="es-PE" sz="900" u="none" strike="noStrike" dirty="0">
                          <a:solidFill>
                            <a:schemeClr val="bg1"/>
                          </a:solidFill>
                          <a:effectLst/>
                        </a:rPr>
                        <a:t>Junín</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60 %</a:t>
                      </a:r>
                    </a:p>
                  </a:txBody>
                  <a:tcPr marL="6347" marR="6347" marT="6351" marB="0" anchor="ctr"/>
                </a:tc>
                <a:extLst>
                  <a:ext uri="{0D108BD9-81ED-4DB2-BD59-A6C34878D82A}">
                    <a16:rowId xmlns:a16="http://schemas.microsoft.com/office/drawing/2014/main" val="10011"/>
                  </a:ext>
                </a:extLst>
              </a:tr>
              <a:tr h="160972">
                <a:tc>
                  <a:txBody>
                    <a:bodyPr/>
                    <a:lstStyle/>
                    <a:p>
                      <a:pPr algn="ctr" fontAlgn="b">
                        <a:buNone/>
                      </a:pPr>
                      <a:r>
                        <a:rPr lang="es-PE" sz="900" u="none" strike="noStrike" dirty="0">
                          <a:solidFill>
                            <a:schemeClr val="bg1"/>
                          </a:solidFill>
                          <a:effectLst/>
                        </a:rPr>
                        <a:t>La Libertad</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69 %</a:t>
                      </a:r>
                    </a:p>
                  </a:txBody>
                  <a:tcPr marL="6347" marR="6347" marT="6351" marB="0" anchor="ctr"/>
                </a:tc>
                <a:extLst>
                  <a:ext uri="{0D108BD9-81ED-4DB2-BD59-A6C34878D82A}">
                    <a16:rowId xmlns:a16="http://schemas.microsoft.com/office/drawing/2014/main" val="10012"/>
                  </a:ext>
                </a:extLst>
              </a:tr>
              <a:tr h="160972">
                <a:tc>
                  <a:txBody>
                    <a:bodyPr/>
                    <a:lstStyle/>
                    <a:p>
                      <a:pPr algn="ctr" fontAlgn="b">
                        <a:buNone/>
                      </a:pPr>
                      <a:r>
                        <a:rPr lang="es-PE" sz="900" u="none" strike="noStrike" dirty="0">
                          <a:solidFill>
                            <a:schemeClr val="bg1"/>
                          </a:solidFill>
                          <a:effectLst/>
                        </a:rPr>
                        <a:t>Lambayeque</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75 %</a:t>
                      </a:r>
                    </a:p>
                  </a:txBody>
                  <a:tcPr marL="6347" marR="6347" marT="6351" marB="0" anchor="ctr"/>
                </a:tc>
                <a:extLst>
                  <a:ext uri="{0D108BD9-81ED-4DB2-BD59-A6C34878D82A}">
                    <a16:rowId xmlns:a16="http://schemas.microsoft.com/office/drawing/2014/main" val="10013"/>
                  </a:ext>
                </a:extLst>
              </a:tr>
              <a:tr h="160972">
                <a:tc>
                  <a:txBody>
                    <a:bodyPr/>
                    <a:lstStyle/>
                    <a:p>
                      <a:pPr algn="ctr" fontAlgn="b">
                        <a:buNone/>
                      </a:pPr>
                      <a:r>
                        <a:rPr lang="es-PE" sz="900" u="none" strike="noStrike" dirty="0">
                          <a:solidFill>
                            <a:schemeClr val="bg1"/>
                          </a:solidFill>
                          <a:effectLst/>
                        </a:rPr>
                        <a:t>Lima</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77 %</a:t>
                      </a:r>
                    </a:p>
                  </a:txBody>
                  <a:tcPr marL="6347" marR="6347" marT="6351" marB="0" anchor="ctr"/>
                </a:tc>
                <a:extLst>
                  <a:ext uri="{0D108BD9-81ED-4DB2-BD59-A6C34878D82A}">
                    <a16:rowId xmlns:a16="http://schemas.microsoft.com/office/drawing/2014/main" val="10014"/>
                  </a:ext>
                </a:extLst>
              </a:tr>
              <a:tr h="160972">
                <a:tc>
                  <a:txBody>
                    <a:bodyPr/>
                    <a:lstStyle/>
                    <a:p>
                      <a:pPr algn="ctr" fontAlgn="b">
                        <a:buNone/>
                      </a:pPr>
                      <a:r>
                        <a:rPr lang="es-PE" sz="900" u="none" strike="noStrike" dirty="0">
                          <a:solidFill>
                            <a:schemeClr val="bg1"/>
                          </a:solidFill>
                          <a:effectLst/>
                        </a:rPr>
                        <a:t>Loreto</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74 %</a:t>
                      </a:r>
                    </a:p>
                  </a:txBody>
                  <a:tcPr marL="6347" marR="6347" marT="6351" marB="0" anchor="ctr"/>
                </a:tc>
                <a:extLst>
                  <a:ext uri="{0D108BD9-81ED-4DB2-BD59-A6C34878D82A}">
                    <a16:rowId xmlns:a16="http://schemas.microsoft.com/office/drawing/2014/main" val="10015"/>
                  </a:ext>
                </a:extLst>
              </a:tr>
              <a:tr h="160972">
                <a:tc>
                  <a:txBody>
                    <a:bodyPr/>
                    <a:lstStyle/>
                    <a:p>
                      <a:pPr algn="ctr" fontAlgn="b">
                        <a:buNone/>
                      </a:pPr>
                      <a:r>
                        <a:rPr lang="es-PE" sz="900" u="none" strike="noStrike" dirty="0">
                          <a:solidFill>
                            <a:schemeClr val="bg1"/>
                          </a:solidFill>
                          <a:effectLst/>
                        </a:rPr>
                        <a:t>Madre de Dios</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60 %</a:t>
                      </a:r>
                    </a:p>
                  </a:txBody>
                  <a:tcPr marL="6347" marR="6347" marT="6351" marB="0" anchor="ctr"/>
                </a:tc>
                <a:extLst>
                  <a:ext uri="{0D108BD9-81ED-4DB2-BD59-A6C34878D82A}">
                    <a16:rowId xmlns:a16="http://schemas.microsoft.com/office/drawing/2014/main" val="10016"/>
                  </a:ext>
                </a:extLst>
              </a:tr>
              <a:tr h="160972">
                <a:tc>
                  <a:txBody>
                    <a:bodyPr/>
                    <a:lstStyle/>
                    <a:p>
                      <a:pPr algn="ctr" fontAlgn="b">
                        <a:buNone/>
                      </a:pPr>
                      <a:r>
                        <a:rPr lang="es-PE" sz="900" u="none" strike="noStrike" dirty="0">
                          <a:solidFill>
                            <a:schemeClr val="bg1"/>
                          </a:solidFill>
                          <a:effectLst/>
                        </a:rPr>
                        <a:t>Moquegua</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58 %</a:t>
                      </a:r>
                    </a:p>
                  </a:txBody>
                  <a:tcPr marL="6347" marR="6347" marT="6351" marB="0" anchor="ctr"/>
                </a:tc>
                <a:extLst>
                  <a:ext uri="{0D108BD9-81ED-4DB2-BD59-A6C34878D82A}">
                    <a16:rowId xmlns:a16="http://schemas.microsoft.com/office/drawing/2014/main" val="10017"/>
                  </a:ext>
                </a:extLst>
              </a:tr>
              <a:tr h="160972">
                <a:tc>
                  <a:txBody>
                    <a:bodyPr/>
                    <a:lstStyle/>
                    <a:p>
                      <a:pPr algn="ctr" fontAlgn="b">
                        <a:buNone/>
                      </a:pPr>
                      <a:r>
                        <a:rPr lang="es-PE" sz="900" u="none" strike="noStrike" dirty="0">
                          <a:solidFill>
                            <a:schemeClr val="bg1"/>
                          </a:solidFill>
                          <a:effectLst/>
                        </a:rPr>
                        <a:t>Pasco</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61 %</a:t>
                      </a:r>
                    </a:p>
                  </a:txBody>
                  <a:tcPr marL="6347" marR="6347" marT="6351" marB="0" anchor="ctr"/>
                </a:tc>
                <a:extLst>
                  <a:ext uri="{0D108BD9-81ED-4DB2-BD59-A6C34878D82A}">
                    <a16:rowId xmlns:a16="http://schemas.microsoft.com/office/drawing/2014/main" val="10018"/>
                  </a:ext>
                </a:extLst>
              </a:tr>
              <a:tr h="160972">
                <a:tc>
                  <a:txBody>
                    <a:bodyPr/>
                    <a:lstStyle/>
                    <a:p>
                      <a:pPr algn="ctr" fontAlgn="b">
                        <a:buNone/>
                      </a:pPr>
                      <a:r>
                        <a:rPr lang="es-PE" sz="900" u="none" strike="noStrike" dirty="0">
                          <a:solidFill>
                            <a:schemeClr val="bg1"/>
                          </a:solidFill>
                          <a:effectLst/>
                        </a:rPr>
                        <a:t>Piura</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75 %</a:t>
                      </a:r>
                    </a:p>
                  </a:txBody>
                  <a:tcPr marL="6347" marR="6347" marT="6351" marB="0" anchor="ctr"/>
                </a:tc>
                <a:extLst>
                  <a:ext uri="{0D108BD9-81ED-4DB2-BD59-A6C34878D82A}">
                    <a16:rowId xmlns:a16="http://schemas.microsoft.com/office/drawing/2014/main" val="10019"/>
                  </a:ext>
                </a:extLst>
              </a:tr>
              <a:tr h="160972">
                <a:tc>
                  <a:txBody>
                    <a:bodyPr/>
                    <a:lstStyle/>
                    <a:p>
                      <a:pPr algn="ctr" fontAlgn="b">
                        <a:buNone/>
                      </a:pPr>
                      <a:r>
                        <a:rPr lang="es-PE" sz="900" u="none" strike="noStrike" dirty="0">
                          <a:solidFill>
                            <a:schemeClr val="bg1"/>
                          </a:solidFill>
                          <a:effectLst/>
                        </a:rPr>
                        <a:t>Puno</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60 %</a:t>
                      </a:r>
                    </a:p>
                  </a:txBody>
                  <a:tcPr marL="6347" marR="6347" marT="6351" marB="0" anchor="ctr"/>
                </a:tc>
                <a:extLst>
                  <a:ext uri="{0D108BD9-81ED-4DB2-BD59-A6C34878D82A}">
                    <a16:rowId xmlns:a16="http://schemas.microsoft.com/office/drawing/2014/main" val="10020"/>
                  </a:ext>
                </a:extLst>
              </a:tr>
              <a:tr h="160972">
                <a:tc>
                  <a:txBody>
                    <a:bodyPr/>
                    <a:lstStyle/>
                    <a:p>
                      <a:pPr algn="ctr" fontAlgn="b">
                        <a:buNone/>
                      </a:pPr>
                      <a:r>
                        <a:rPr lang="es-PE" sz="900" u="none" strike="noStrike" dirty="0">
                          <a:solidFill>
                            <a:schemeClr val="bg1"/>
                          </a:solidFill>
                          <a:effectLst/>
                        </a:rPr>
                        <a:t>San Martín</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69 %</a:t>
                      </a:r>
                    </a:p>
                  </a:txBody>
                  <a:tcPr marL="6347" marR="6347" marT="6351" marB="0" anchor="ctr"/>
                </a:tc>
                <a:extLst>
                  <a:ext uri="{0D108BD9-81ED-4DB2-BD59-A6C34878D82A}">
                    <a16:rowId xmlns:a16="http://schemas.microsoft.com/office/drawing/2014/main" val="10021"/>
                  </a:ext>
                </a:extLst>
              </a:tr>
              <a:tr h="160972">
                <a:tc>
                  <a:txBody>
                    <a:bodyPr/>
                    <a:lstStyle/>
                    <a:p>
                      <a:pPr algn="ctr" fontAlgn="b">
                        <a:buNone/>
                      </a:pPr>
                      <a:r>
                        <a:rPr lang="es-PE" sz="900" u="none" strike="noStrike" dirty="0">
                          <a:solidFill>
                            <a:schemeClr val="bg1"/>
                          </a:solidFill>
                          <a:effectLst/>
                        </a:rPr>
                        <a:t>Tacna</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70 %</a:t>
                      </a:r>
                    </a:p>
                  </a:txBody>
                  <a:tcPr marL="6347" marR="6347" marT="6351" marB="0" anchor="ctr"/>
                </a:tc>
                <a:extLst>
                  <a:ext uri="{0D108BD9-81ED-4DB2-BD59-A6C34878D82A}">
                    <a16:rowId xmlns:a16="http://schemas.microsoft.com/office/drawing/2014/main" val="10022"/>
                  </a:ext>
                </a:extLst>
              </a:tr>
              <a:tr h="160972">
                <a:tc>
                  <a:txBody>
                    <a:bodyPr/>
                    <a:lstStyle/>
                    <a:p>
                      <a:pPr algn="ctr" fontAlgn="b">
                        <a:buNone/>
                      </a:pPr>
                      <a:r>
                        <a:rPr lang="es-PE" sz="900" u="none" strike="noStrike" dirty="0">
                          <a:solidFill>
                            <a:schemeClr val="bg1"/>
                          </a:solidFill>
                          <a:effectLst/>
                        </a:rPr>
                        <a:t>Tumbes</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81 %</a:t>
                      </a:r>
                    </a:p>
                  </a:txBody>
                  <a:tcPr marL="6347" marR="6347" marT="6351" marB="0" anchor="ctr"/>
                </a:tc>
                <a:extLst>
                  <a:ext uri="{0D108BD9-81ED-4DB2-BD59-A6C34878D82A}">
                    <a16:rowId xmlns:a16="http://schemas.microsoft.com/office/drawing/2014/main" val="10023"/>
                  </a:ext>
                </a:extLst>
              </a:tr>
              <a:tr h="160972">
                <a:tc>
                  <a:txBody>
                    <a:bodyPr/>
                    <a:lstStyle/>
                    <a:p>
                      <a:pPr algn="ctr" fontAlgn="b">
                        <a:buNone/>
                      </a:pPr>
                      <a:r>
                        <a:rPr lang="es-PE" sz="900" u="none" strike="noStrike" dirty="0">
                          <a:solidFill>
                            <a:schemeClr val="bg1"/>
                          </a:solidFill>
                          <a:effectLst/>
                        </a:rPr>
                        <a:t>Ucayali</a:t>
                      </a:r>
                      <a:endParaRPr lang="es-PE" sz="900" b="0" i="0" u="none" strike="noStrike" dirty="0">
                        <a:solidFill>
                          <a:schemeClr val="bg1"/>
                        </a:solidFill>
                        <a:effectLst/>
                        <a:latin typeface="Arial" panose="020B0604020202020204" pitchFamily="34" charset="0"/>
                      </a:endParaRPr>
                    </a:p>
                  </a:txBody>
                  <a:tcPr marL="8069" marR="8069" marT="8074" marB="0" anchor="b">
                    <a:solidFill>
                      <a:srgbClr val="2F7965"/>
                    </a:solidFill>
                  </a:tcPr>
                </a:tc>
                <a:tc>
                  <a:txBody>
                    <a:bodyPr/>
                    <a:lstStyle/>
                    <a:p>
                      <a:pPr algn="ctr" fontAlgn="b">
                        <a:buNone/>
                      </a:pPr>
                      <a:r>
                        <a:rPr lang="es-PE" sz="1000" b="0" i="0" u="none" strike="noStrike" dirty="0">
                          <a:solidFill>
                            <a:srgbClr val="000000"/>
                          </a:solidFill>
                          <a:effectLst/>
                          <a:latin typeface="Calibri" panose="020F0502020204030204" pitchFamily="34" charset="0"/>
                        </a:rPr>
                        <a:t>76 %</a:t>
                      </a:r>
                    </a:p>
                  </a:txBody>
                  <a:tcPr marL="6347" marR="6347" marT="6351" marB="0" anchor="ctr"/>
                </a:tc>
                <a:extLst>
                  <a:ext uri="{0D108BD9-81ED-4DB2-BD59-A6C34878D82A}">
                    <a16:rowId xmlns:a16="http://schemas.microsoft.com/office/drawing/2014/main" val="10024"/>
                  </a:ext>
                </a:extLst>
              </a:tr>
            </a:tbl>
          </a:graphicData>
        </a:graphic>
      </p:graphicFrame>
      <p:sp>
        <p:nvSpPr>
          <p:cNvPr id="12" name="Rectángulo redondeado 13">
            <a:extLst>
              <a:ext uri="{FF2B5EF4-FFF2-40B4-BE49-F238E27FC236}">
                <a16:creationId xmlns:a16="http://schemas.microsoft.com/office/drawing/2014/main" id="{248A0FDE-F951-F71C-C1D2-14C101CB70E3}"/>
              </a:ext>
            </a:extLst>
          </p:cNvPr>
          <p:cNvSpPr/>
          <p:nvPr/>
        </p:nvSpPr>
        <p:spPr>
          <a:xfrm>
            <a:off x="1379538" y="5360988"/>
            <a:ext cx="9432925" cy="614362"/>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
        <p:nvSpPr>
          <p:cNvPr id="14" name="Rectángulo 13">
            <a:extLst>
              <a:ext uri="{FF2B5EF4-FFF2-40B4-BE49-F238E27FC236}">
                <a16:creationId xmlns:a16="http://schemas.microsoft.com/office/drawing/2014/main" id="{D67A8FB4-4B22-F368-4EF1-B2EF13939456}"/>
              </a:ext>
            </a:extLst>
          </p:cNvPr>
          <p:cNvSpPr/>
          <p:nvPr/>
        </p:nvSpPr>
        <p:spPr>
          <a:xfrm>
            <a:off x="498475" y="6167438"/>
            <a:ext cx="8713788" cy="584200"/>
          </a:xfrm>
          <a:prstGeom prst="rect">
            <a:avLst/>
          </a:prstGeom>
        </p:spPr>
        <p:txBody>
          <a:bodyPr>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 sz="800" i="1" dirty="0">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móvil?</a:t>
            </a:r>
            <a:r>
              <a:rPr lang="es-MX" sz="800" i="1" dirty="0">
                <a:solidFill>
                  <a:srgbClr val="102132"/>
                </a:solidFill>
                <a:cs typeface="Calibri" panose="020F0502020204030204" pitchFamily="34" charset="0"/>
              </a:rPr>
              <a:t> / Satisfecho = suma de valoraciones 8,9,10 / Insatisfecho = suma de valoraciones 0,1,2,3,4,5 </a:t>
            </a:r>
          </a:p>
          <a:p>
            <a:pPr fontAlgn="auto">
              <a:spcBef>
                <a:spcPts val="0"/>
              </a:spcBef>
              <a:spcAft>
                <a:spcPts val="0"/>
              </a:spcAft>
              <a:defRPr/>
            </a:pPr>
            <a:r>
              <a:rPr lang="es-MX" sz="800" i="1" dirty="0">
                <a:solidFill>
                  <a:srgbClr val="102132"/>
                </a:solidFill>
                <a:cs typeface="Calibri" panose="020F0502020204030204" pitchFamily="34" charset="0"/>
              </a:rPr>
              <a:t>El promedio de muestra departamental es de 98 encuestas. Tamaño basado en media y varianzas de referencia.</a:t>
            </a:r>
            <a:endParaRPr lang="es-ES" sz="800" i="1" dirty="0">
              <a:solidFill>
                <a:srgbClr val="102132"/>
              </a:solidFill>
              <a:cs typeface="Calibri" panose="020F0502020204030204" pitchFamily="34" charset="0"/>
            </a:endParaRPr>
          </a:p>
          <a:p>
            <a:pPr fontAlgn="auto">
              <a:spcBef>
                <a:spcPts val="0"/>
              </a:spcBef>
              <a:spcAft>
                <a:spcPts val="0"/>
              </a:spcAft>
              <a:defRPr/>
            </a:pPr>
            <a:r>
              <a:rPr lang="es-PE" sz="800" b="1" dirty="0">
                <a:solidFill>
                  <a:schemeClr val="tx1">
                    <a:lumMod val="65000"/>
                    <a:lumOff val="35000"/>
                  </a:schemeClr>
                </a:solidFill>
                <a:cs typeface="Calibri" panose="020F0502020204030204" pitchFamily="34" charset="0"/>
              </a:rPr>
              <a:t>Fuente: </a:t>
            </a:r>
            <a:r>
              <a:rPr lang="es-PE" sz="800" dirty="0">
                <a:solidFill>
                  <a:schemeClr val="tx1">
                    <a:lumMod val="65000"/>
                    <a:lumOff val="35000"/>
                  </a:schemeClr>
                </a:solidFill>
                <a:cs typeface="Calibri" panose="020F0502020204030204" pitchFamily="34" charset="0"/>
              </a:rPr>
              <a:t>Cid Latinoamérica, </a:t>
            </a:r>
            <a:r>
              <a:rPr lang="es-MX" sz="800" dirty="0">
                <a:solidFill>
                  <a:schemeClr val="tx1">
                    <a:lumMod val="65000"/>
                    <a:lumOff val="35000"/>
                  </a:schemeClr>
                </a:solidFill>
                <a:cs typeface="Calibri" panose="020F0502020204030204" pitchFamily="34" charset="0"/>
              </a:rPr>
              <a:t>Estudio de Satisfacción 2025 Servicio Móvil.</a:t>
            </a:r>
            <a:r>
              <a:rPr lang="es-PE" sz="800" dirty="0">
                <a:solidFill>
                  <a:schemeClr val="tx1">
                    <a:lumMod val="65000"/>
                    <a:lumOff val="35000"/>
                  </a:schemeClr>
                </a:solidFill>
                <a:cs typeface="Calibri" panose="020F0502020204030204" pitchFamily="34" charset="0"/>
              </a:rPr>
              <a:t> Elaboración: </a:t>
            </a:r>
            <a:r>
              <a:rPr lang="es-PE" sz="800" dirty="0" err="1">
                <a:solidFill>
                  <a:schemeClr val="tx1">
                    <a:lumMod val="65000"/>
                    <a:lumOff val="35000"/>
                  </a:schemeClr>
                </a:solidFill>
                <a:cs typeface="Calibri" panose="020F0502020204030204" pitchFamily="34" charset="0"/>
              </a:rPr>
              <a:t>Osiptel</a:t>
            </a:r>
            <a:r>
              <a:rPr lang="es-PE" sz="800" i="1" dirty="0">
                <a:solidFill>
                  <a:srgbClr val="0F2233"/>
                </a:solidFill>
              </a:rPr>
              <a:t>.</a:t>
            </a:r>
            <a:endParaRPr lang="es-PE" sz="800" dirty="0">
              <a:solidFill>
                <a:schemeClr val="tx1">
                  <a:lumMod val="65000"/>
                  <a:lumOff val="35000"/>
                </a:schemeClr>
              </a:solidFill>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Imagen 19">
            <a:extLst>
              <a:ext uri="{FF2B5EF4-FFF2-40B4-BE49-F238E27FC236}">
                <a16:creationId xmlns:a16="http://schemas.microsoft.com/office/drawing/2014/main" id="{70011102-001B-A850-B902-8AAC20B5D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181"/>
          <a:stretch>
            <a:fillRect/>
          </a:stretch>
        </p:blipFill>
        <p:spPr bwMode="auto">
          <a:xfrm>
            <a:off x="2169741" y="1001713"/>
            <a:ext cx="404495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Imagen 17">
            <a:extLst>
              <a:ext uri="{FF2B5EF4-FFF2-40B4-BE49-F238E27FC236}">
                <a16:creationId xmlns:a16="http://schemas.microsoft.com/office/drawing/2014/main" id="{4B3BF5F5-1DCE-489B-CDF4-33028F5C3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7405" y="1001713"/>
            <a:ext cx="435927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esquinas superiores redondeadas 4">
            <a:extLst>
              <a:ext uri="{FF2B5EF4-FFF2-40B4-BE49-F238E27FC236}">
                <a16:creationId xmlns:a16="http://schemas.microsoft.com/office/drawing/2014/main" id="{0CFD4C4A-0D6D-D33F-7C8F-9FE8AC324D55}"/>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sp>
        <p:nvSpPr>
          <p:cNvPr id="9" name="Título 1">
            <a:extLst>
              <a:ext uri="{FF2B5EF4-FFF2-40B4-BE49-F238E27FC236}">
                <a16:creationId xmlns:a16="http://schemas.microsoft.com/office/drawing/2014/main" id="{9E7A0FE3-23B7-E97E-2A13-5E677CA716DD}"/>
              </a:ext>
            </a:extLst>
          </p:cNvPr>
          <p:cNvSpPr txBox="1">
            <a:spLocks/>
          </p:cNvSpPr>
          <p:nvPr/>
        </p:nvSpPr>
        <p:spPr>
          <a:xfrm>
            <a:off x="360363" y="233363"/>
            <a:ext cx="6048375"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2600" b="1" kern="700" dirty="0">
                <a:solidFill>
                  <a:schemeClr val="bg1"/>
                </a:solidFill>
                <a:cs typeface="Calibri" panose="020F0502020204030204" pitchFamily="34" charset="0"/>
              </a:rPr>
              <a:t>SERVICIO PÚBLICO MÓVIL - ENTEL</a:t>
            </a:r>
            <a:endParaRPr lang="es-PE" sz="2600" b="1" kern="700" dirty="0">
              <a:solidFill>
                <a:schemeClr val="bg1"/>
              </a:solidFill>
              <a:cs typeface="Calibri" panose="020F0502020204030204" pitchFamily="34" charset="0"/>
            </a:endParaRPr>
          </a:p>
        </p:txBody>
      </p:sp>
      <p:sp>
        <p:nvSpPr>
          <p:cNvPr id="69638" name="CuadroTexto 10">
            <a:extLst>
              <a:ext uri="{FF2B5EF4-FFF2-40B4-BE49-F238E27FC236}">
                <a16:creationId xmlns:a16="http://schemas.microsoft.com/office/drawing/2014/main" id="{9A332340-AB49-8E85-D38D-C8AE7E7700A0}"/>
              </a:ext>
            </a:extLst>
          </p:cNvPr>
          <p:cNvSpPr txBox="1">
            <a:spLocks noChangeArrowheads="1"/>
          </p:cNvSpPr>
          <p:nvPr/>
        </p:nvSpPr>
        <p:spPr bwMode="auto">
          <a:xfrm>
            <a:off x="1581150" y="5403850"/>
            <a:ext cx="9029700" cy="55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lnSpc>
                <a:spcPts val="1800"/>
              </a:lnSpc>
            </a:pPr>
            <a:r>
              <a:rPr lang="es-ES" altLang="es-PE" sz="1800" b="1" i="1" dirty="0">
                <a:solidFill>
                  <a:srgbClr val="00B0F0"/>
                </a:solidFill>
                <a:latin typeface="Calibri" panose="020F0502020204030204" pitchFamily="34" charset="0"/>
              </a:rPr>
              <a:t>Entel</a:t>
            </a:r>
            <a:r>
              <a:rPr lang="es-ES" altLang="es-PE" sz="1800" b="1" i="1" dirty="0">
                <a:solidFill>
                  <a:srgbClr val="1F497D"/>
                </a:solidFill>
                <a:latin typeface="Calibri" panose="020F0502020204030204" pitchFamily="34" charset="0"/>
              </a:rPr>
              <a:t> presenta los mayores niveles de satisfacción en Ica y Ucayali para el servicio móvil. Por otro lado, presenta los mayores niveles de insatisfacción en Apurímac y Puno.</a:t>
            </a:r>
          </a:p>
        </p:txBody>
      </p:sp>
      <p:sp>
        <p:nvSpPr>
          <p:cNvPr id="69639" name="CuadroTexto 3">
            <a:extLst>
              <a:ext uri="{FF2B5EF4-FFF2-40B4-BE49-F238E27FC236}">
                <a16:creationId xmlns:a16="http://schemas.microsoft.com/office/drawing/2014/main" id="{75145087-48D1-B779-6E95-E9A877883511}"/>
              </a:ext>
            </a:extLst>
          </p:cNvPr>
          <p:cNvSpPr txBox="1">
            <a:spLocks noChangeArrowheads="1"/>
          </p:cNvSpPr>
          <p:nvPr/>
        </p:nvSpPr>
        <p:spPr bwMode="auto">
          <a:xfrm>
            <a:off x="6260380" y="857250"/>
            <a:ext cx="5472113" cy="2921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a:solidFill>
                  <a:schemeClr val="bg1"/>
                </a:solidFill>
                <a:latin typeface="Calibri" panose="020F0502020204030204" pitchFamily="34" charset="0"/>
              </a:rPr>
              <a:t>MAPA DE CALOR DE PORCENTAJE DE USUARIOS INSATISFECHOS - ENTEL </a:t>
            </a:r>
          </a:p>
        </p:txBody>
      </p:sp>
      <p:sp>
        <p:nvSpPr>
          <p:cNvPr id="69640" name="CuadroTexto 6">
            <a:extLst>
              <a:ext uri="{FF2B5EF4-FFF2-40B4-BE49-F238E27FC236}">
                <a16:creationId xmlns:a16="http://schemas.microsoft.com/office/drawing/2014/main" id="{8C5DC88F-B29A-616E-EAE3-F991D9BFFFEE}"/>
              </a:ext>
            </a:extLst>
          </p:cNvPr>
          <p:cNvSpPr txBox="1">
            <a:spLocks noChangeArrowheads="1"/>
          </p:cNvSpPr>
          <p:nvPr/>
        </p:nvSpPr>
        <p:spPr bwMode="auto">
          <a:xfrm>
            <a:off x="509216" y="857250"/>
            <a:ext cx="5530850" cy="292100"/>
          </a:xfrm>
          <a:prstGeom prst="rect">
            <a:avLst/>
          </a:prstGeom>
          <a:solidFill>
            <a:srgbClr val="2F79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a:solidFill>
                  <a:schemeClr val="bg1"/>
                </a:solidFill>
                <a:latin typeface="Calibri" panose="020F0502020204030204" pitchFamily="34" charset="0"/>
              </a:rPr>
              <a:t>MAPA DE CALOR DE PORCENTAJE DE USUARIOS SATISFECHOS - ENTEL </a:t>
            </a:r>
          </a:p>
        </p:txBody>
      </p:sp>
      <p:graphicFrame>
        <p:nvGraphicFramePr>
          <p:cNvPr id="13" name="Tabla 12">
            <a:extLst>
              <a:ext uri="{FF2B5EF4-FFF2-40B4-BE49-F238E27FC236}">
                <a16:creationId xmlns:a16="http://schemas.microsoft.com/office/drawing/2014/main" id="{B5DCB84B-110D-271D-62B8-1D542A482D5D}"/>
              </a:ext>
            </a:extLst>
          </p:cNvPr>
          <p:cNvGraphicFramePr>
            <a:graphicFrameLocks noGrp="1"/>
          </p:cNvGraphicFramePr>
          <p:nvPr>
            <p:extLst>
              <p:ext uri="{D42A27DB-BD31-4B8C-83A1-F6EECF244321}">
                <p14:modId xmlns:p14="http://schemas.microsoft.com/office/powerpoint/2010/main" val="2096189348"/>
              </p:ext>
            </p:extLst>
          </p:nvPr>
        </p:nvGraphicFramePr>
        <p:xfrm>
          <a:off x="6260380" y="1204913"/>
          <a:ext cx="2232025" cy="4048125"/>
        </p:xfrm>
        <a:graphic>
          <a:graphicData uri="http://schemas.openxmlformats.org/drawingml/2006/table">
            <a:tbl>
              <a:tblPr>
                <a:tableStyleId>{5C22544A-7EE6-4342-B048-85BDC9FD1C3A}</a:tableStyleId>
              </a:tblPr>
              <a:tblGrid>
                <a:gridCol w="1260014">
                  <a:extLst>
                    <a:ext uri="{9D8B030D-6E8A-4147-A177-3AD203B41FA5}">
                      <a16:colId xmlns:a16="http://schemas.microsoft.com/office/drawing/2014/main" val="20000"/>
                    </a:ext>
                  </a:extLst>
                </a:gridCol>
                <a:gridCol w="972011">
                  <a:extLst>
                    <a:ext uri="{9D8B030D-6E8A-4147-A177-3AD203B41FA5}">
                      <a16:colId xmlns:a16="http://schemas.microsoft.com/office/drawing/2014/main" val="20001"/>
                    </a:ext>
                  </a:extLst>
                </a:gridCol>
              </a:tblGrid>
              <a:tr h="158086">
                <a:tc>
                  <a:txBody>
                    <a:bodyPr/>
                    <a:lstStyle/>
                    <a:p>
                      <a:pPr algn="ctr" fontAlgn="b">
                        <a:buNone/>
                      </a:pPr>
                      <a:r>
                        <a:rPr lang="es-PE" sz="900" u="none" strike="noStrike" dirty="0">
                          <a:solidFill>
                            <a:schemeClr val="bg1"/>
                          </a:solidFill>
                          <a:effectLst/>
                        </a:rPr>
                        <a:t>Amazonas</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16 %</a:t>
                      </a:r>
                    </a:p>
                  </a:txBody>
                  <a:tcPr marL="9528" marR="9528" marT="9525" marB="0"/>
                </a:tc>
                <a:extLst>
                  <a:ext uri="{0D108BD9-81ED-4DB2-BD59-A6C34878D82A}">
                    <a16:rowId xmlns:a16="http://schemas.microsoft.com/office/drawing/2014/main" val="10000"/>
                  </a:ext>
                </a:extLst>
              </a:tr>
              <a:tr h="158086">
                <a:tc>
                  <a:txBody>
                    <a:bodyPr/>
                    <a:lstStyle/>
                    <a:p>
                      <a:pPr algn="ctr" fontAlgn="b">
                        <a:buNone/>
                      </a:pPr>
                      <a:r>
                        <a:rPr lang="es-PE" sz="900" u="none" strike="noStrike" dirty="0">
                          <a:solidFill>
                            <a:schemeClr val="bg1"/>
                          </a:solidFill>
                          <a:effectLst/>
                        </a:rPr>
                        <a:t>Áncash</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12 %</a:t>
                      </a:r>
                    </a:p>
                  </a:txBody>
                  <a:tcPr marL="9528" marR="9528" marT="9525" marB="0"/>
                </a:tc>
                <a:extLst>
                  <a:ext uri="{0D108BD9-81ED-4DB2-BD59-A6C34878D82A}">
                    <a16:rowId xmlns:a16="http://schemas.microsoft.com/office/drawing/2014/main" val="10001"/>
                  </a:ext>
                </a:extLst>
              </a:tr>
              <a:tr h="158086">
                <a:tc>
                  <a:txBody>
                    <a:bodyPr/>
                    <a:lstStyle/>
                    <a:p>
                      <a:pPr algn="ctr" fontAlgn="b">
                        <a:buNone/>
                      </a:pPr>
                      <a:r>
                        <a:rPr lang="es-PE" sz="900" u="none" strike="noStrike" dirty="0">
                          <a:solidFill>
                            <a:schemeClr val="bg1"/>
                          </a:solidFill>
                          <a:effectLst/>
                        </a:rPr>
                        <a:t>Apurímac</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24 %</a:t>
                      </a:r>
                    </a:p>
                  </a:txBody>
                  <a:tcPr marL="9528" marR="9528" marT="9525" marB="0"/>
                </a:tc>
                <a:extLst>
                  <a:ext uri="{0D108BD9-81ED-4DB2-BD59-A6C34878D82A}">
                    <a16:rowId xmlns:a16="http://schemas.microsoft.com/office/drawing/2014/main" val="10002"/>
                  </a:ext>
                </a:extLst>
              </a:tr>
              <a:tr h="158086">
                <a:tc>
                  <a:txBody>
                    <a:bodyPr/>
                    <a:lstStyle/>
                    <a:p>
                      <a:pPr algn="ctr" fontAlgn="b">
                        <a:buNone/>
                      </a:pPr>
                      <a:r>
                        <a:rPr lang="es-PE" sz="900" u="none" strike="noStrike" dirty="0">
                          <a:solidFill>
                            <a:schemeClr val="bg1"/>
                          </a:solidFill>
                          <a:effectLst/>
                        </a:rPr>
                        <a:t>Arequipa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12 %</a:t>
                      </a:r>
                    </a:p>
                  </a:txBody>
                  <a:tcPr marL="9528" marR="9528" marT="9525" marB="0"/>
                </a:tc>
                <a:extLst>
                  <a:ext uri="{0D108BD9-81ED-4DB2-BD59-A6C34878D82A}">
                    <a16:rowId xmlns:a16="http://schemas.microsoft.com/office/drawing/2014/main" val="10003"/>
                  </a:ext>
                </a:extLst>
              </a:tr>
              <a:tr h="158086">
                <a:tc>
                  <a:txBody>
                    <a:bodyPr/>
                    <a:lstStyle/>
                    <a:p>
                      <a:pPr algn="ctr" fontAlgn="b">
                        <a:buNone/>
                      </a:pPr>
                      <a:r>
                        <a:rPr lang="es-PE" sz="900" u="none" strike="noStrike" dirty="0">
                          <a:solidFill>
                            <a:schemeClr val="bg1"/>
                          </a:solidFill>
                          <a:effectLst/>
                        </a:rPr>
                        <a:t>Ayacucho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16 %</a:t>
                      </a:r>
                    </a:p>
                  </a:txBody>
                  <a:tcPr marL="9528" marR="9528" marT="9525" marB="0"/>
                </a:tc>
                <a:extLst>
                  <a:ext uri="{0D108BD9-81ED-4DB2-BD59-A6C34878D82A}">
                    <a16:rowId xmlns:a16="http://schemas.microsoft.com/office/drawing/2014/main" val="10004"/>
                  </a:ext>
                </a:extLst>
              </a:tr>
              <a:tr h="158086">
                <a:tc>
                  <a:txBody>
                    <a:bodyPr/>
                    <a:lstStyle/>
                    <a:p>
                      <a:pPr algn="ctr" fontAlgn="b">
                        <a:buNone/>
                      </a:pPr>
                      <a:r>
                        <a:rPr lang="es-PE" sz="900" u="none" strike="noStrike" dirty="0">
                          <a:solidFill>
                            <a:schemeClr val="bg1"/>
                          </a:solidFill>
                          <a:effectLst/>
                        </a:rPr>
                        <a:t>Cajamarca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16 %</a:t>
                      </a:r>
                    </a:p>
                  </a:txBody>
                  <a:tcPr marL="9528" marR="9528" marT="9525" marB="0"/>
                </a:tc>
                <a:extLst>
                  <a:ext uri="{0D108BD9-81ED-4DB2-BD59-A6C34878D82A}">
                    <a16:rowId xmlns:a16="http://schemas.microsoft.com/office/drawing/2014/main" val="10005"/>
                  </a:ext>
                </a:extLst>
              </a:tr>
              <a:tr h="158086">
                <a:tc>
                  <a:txBody>
                    <a:bodyPr/>
                    <a:lstStyle/>
                    <a:p>
                      <a:pPr algn="ctr" fontAlgn="b">
                        <a:buNone/>
                      </a:pPr>
                      <a:r>
                        <a:rPr lang="es-PE" sz="900" u="none" strike="noStrike" dirty="0">
                          <a:solidFill>
                            <a:schemeClr val="bg1"/>
                          </a:solidFill>
                          <a:effectLst/>
                        </a:rPr>
                        <a:t>Callao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8 %</a:t>
                      </a:r>
                    </a:p>
                  </a:txBody>
                  <a:tcPr marL="9528" marR="9528" marT="9525" marB="0"/>
                </a:tc>
                <a:extLst>
                  <a:ext uri="{0D108BD9-81ED-4DB2-BD59-A6C34878D82A}">
                    <a16:rowId xmlns:a16="http://schemas.microsoft.com/office/drawing/2014/main" val="10006"/>
                  </a:ext>
                </a:extLst>
              </a:tr>
              <a:tr h="158086">
                <a:tc>
                  <a:txBody>
                    <a:bodyPr/>
                    <a:lstStyle/>
                    <a:p>
                      <a:pPr algn="ctr" fontAlgn="b">
                        <a:buNone/>
                      </a:pPr>
                      <a:r>
                        <a:rPr lang="es-PE" sz="900" u="none" strike="noStrike" dirty="0">
                          <a:solidFill>
                            <a:schemeClr val="bg1"/>
                          </a:solidFill>
                          <a:effectLst/>
                        </a:rPr>
                        <a:t>Cusco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17 %</a:t>
                      </a:r>
                    </a:p>
                  </a:txBody>
                  <a:tcPr marL="9528" marR="9528" marT="9525" marB="0"/>
                </a:tc>
                <a:extLst>
                  <a:ext uri="{0D108BD9-81ED-4DB2-BD59-A6C34878D82A}">
                    <a16:rowId xmlns:a16="http://schemas.microsoft.com/office/drawing/2014/main" val="10007"/>
                  </a:ext>
                </a:extLst>
              </a:tr>
              <a:tr h="158086">
                <a:tc>
                  <a:txBody>
                    <a:bodyPr/>
                    <a:lstStyle/>
                    <a:p>
                      <a:pPr algn="ctr" fontAlgn="b">
                        <a:buNone/>
                      </a:pPr>
                      <a:r>
                        <a:rPr lang="es-PE" sz="900" u="none" strike="noStrike" dirty="0">
                          <a:solidFill>
                            <a:schemeClr val="bg1"/>
                          </a:solidFill>
                          <a:effectLst/>
                        </a:rPr>
                        <a:t>Huancavelica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19 %</a:t>
                      </a:r>
                    </a:p>
                  </a:txBody>
                  <a:tcPr marL="9528" marR="9528" marT="9525" marB="0"/>
                </a:tc>
                <a:extLst>
                  <a:ext uri="{0D108BD9-81ED-4DB2-BD59-A6C34878D82A}">
                    <a16:rowId xmlns:a16="http://schemas.microsoft.com/office/drawing/2014/main" val="10008"/>
                  </a:ext>
                </a:extLst>
              </a:tr>
              <a:tr h="158086">
                <a:tc>
                  <a:txBody>
                    <a:bodyPr/>
                    <a:lstStyle/>
                    <a:p>
                      <a:pPr algn="ctr" fontAlgn="b">
                        <a:buNone/>
                      </a:pPr>
                      <a:r>
                        <a:rPr lang="es-PE" sz="900" u="none" strike="noStrike" dirty="0">
                          <a:solidFill>
                            <a:schemeClr val="bg1"/>
                          </a:solidFill>
                          <a:effectLst/>
                        </a:rPr>
                        <a:t>Huánuco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17 %</a:t>
                      </a:r>
                    </a:p>
                  </a:txBody>
                  <a:tcPr marL="9528" marR="9528" marT="9525" marB="0"/>
                </a:tc>
                <a:extLst>
                  <a:ext uri="{0D108BD9-81ED-4DB2-BD59-A6C34878D82A}">
                    <a16:rowId xmlns:a16="http://schemas.microsoft.com/office/drawing/2014/main" val="10009"/>
                  </a:ext>
                </a:extLst>
              </a:tr>
              <a:tr h="158086">
                <a:tc>
                  <a:txBody>
                    <a:bodyPr/>
                    <a:lstStyle/>
                    <a:p>
                      <a:pPr algn="ctr" fontAlgn="b">
                        <a:buNone/>
                      </a:pPr>
                      <a:r>
                        <a:rPr lang="es-PE" sz="900" u="none" strike="noStrike" dirty="0">
                          <a:solidFill>
                            <a:schemeClr val="bg1"/>
                          </a:solidFill>
                          <a:effectLst/>
                        </a:rPr>
                        <a:t>Ica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5 %</a:t>
                      </a:r>
                    </a:p>
                  </a:txBody>
                  <a:tcPr marL="9528" marR="9528" marT="9525" marB="0"/>
                </a:tc>
                <a:extLst>
                  <a:ext uri="{0D108BD9-81ED-4DB2-BD59-A6C34878D82A}">
                    <a16:rowId xmlns:a16="http://schemas.microsoft.com/office/drawing/2014/main" val="10010"/>
                  </a:ext>
                </a:extLst>
              </a:tr>
              <a:tr h="158086">
                <a:tc>
                  <a:txBody>
                    <a:bodyPr/>
                    <a:lstStyle/>
                    <a:p>
                      <a:pPr algn="ctr" fontAlgn="b">
                        <a:buNone/>
                      </a:pPr>
                      <a:r>
                        <a:rPr lang="es-PE" sz="900" u="none" strike="noStrike" dirty="0">
                          <a:solidFill>
                            <a:schemeClr val="bg1"/>
                          </a:solidFill>
                          <a:effectLst/>
                        </a:rPr>
                        <a:t>Junín</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18 %</a:t>
                      </a:r>
                    </a:p>
                  </a:txBody>
                  <a:tcPr marL="9528" marR="9528" marT="9525" marB="0"/>
                </a:tc>
                <a:extLst>
                  <a:ext uri="{0D108BD9-81ED-4DB2-BD59-A6C34878D82A}">
                    <a16:rowId xmlns:a16="http://schemas.microsoft.com/office/drawing/2014/main" val="10011"/>
                  </a:ext>
                </a:extLst>
              </a:tr>
              <a:tr h="158086">
                <a:tc>
                  <a:txBody>
                    <a:bodyPr/>
                    <a:lstStyle/>
                    <a:p>
                      <a:pPr algn="ctr" fontAlgn="b">
                        <a:buNone/>
                      </a:pPr>
                      <a:r>
                        <a:rPr lang="es-PE" sz="900" u="none" strike="noStrike" dirty="0">
                          <a:solidFill>
                            <a:schemeClr val="bg1"/>
                          </a:solidFill>
                          <a:effectLst/>
                        </a:rPr>
                        <a:t>La Libertad</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7 %</a:t>
                      </a:r>
                    </a:p>
                  </a:txBody>
                  <a:tcPr marL="9528" marR="9528" marT="9525" marB="0"/>
                </a:tc>
                <a:extLst>
                  <a:ext uri="{0D108BD9-81ED-4DB2-BD59-A6C34878D82A}">
                    <a16:rowId xmlns:a16="http://schemas.microsoft.com/office/drawing/2014/main" val="10012"/>
                  </a:ext>
                </a:extLst>
              </a:tr>
              <a:tr h="158086">
                <a:tc>
                  <a:txBody>
                    <a:bodyPr/>
                    <a:lstStyle/>
                    <a:p>
                      <a:pPr algn="ctr" fontAlgn="b">
                        <a:buNone/>
                      </a:pPr>
                      <a:r>
                        <a:rPr lang="es-PE" sz="900" u="none" strike="noStrike" dirty="0">
                          <a:solidFill>
                            <a:schemeClr val="bg1"/>
                          </a:solidFill>
                          <a:effectLst/>
                        </a:rPr>
                        <a:t>Lambayeque</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13 %</a:t>
                      </a:r>
                    </a:p>
                  </a:txBody>
                  <a:tcPr marL="9528" marR="9528" marT="9525" marB="0"/>
                </a:tc>
                <a:extLst>
                  <a:ext uri="{0D108BD9-81ED-4DB2-BD59-A6C34878D82A}">
                    <a16:rowId xmlns:a16="http://schemas.microsoft.com/office/drawing/2014/main" val="10013"/>
                  </a:ext>
                </a:extLst>
              </a:tr>
              <a:tr h="158086">
                <a:tc>
                  <a:txBody>
                    <a:bodyPr/>
                    <a:lstStyle/>
                    <a:p>
                      <a:pPr algn="ctr" fontAlgn="b">
                        <a:buNone/>
                      </a:pPr>
                      <a:r>
                        <a:rPr lang="es-PE" sz="900" u="none" strike="noStrike" dirty="0">
                          <a:solidFill>
                            <a:schemeClr val="bg1"/>
                          </a:solidFill>
                          <a:effectLst/>
                        </a:rPr>
                        <a:t>Lima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12 %</a:t>
                      </a:r>
                    </a:p>
                  </a:txBody>
                  <a:tcPr marL="9528" marR="9528" marT="9525" marB="0"/>
                </a:tc>
                <a:extLst>
                  <a:ext uri="{0D108BD9-81ED-4DB2-BD59-A6C34878D82A}">
                    <a16:rowId xmlns:a16="http://schemas.microsoft.com/office/drawing/2014/main" val="10014"/>
                  </a:ext>
                </a:extLst>
              </a:tr>
              <a:tr h="158086">
                <a:tc>
                  <a:txBody>
                    <a:bodyPr/>
                    <a:lstStyle/>
                    <a:p>
                      <a:pPr algn="ctr" fontAlgn="b">
                        <a:buNone/>
                      </a:pPr>
                      <a:r>
                        <a:rPr lang="es-PE" sz="900" u="none" strike="noStrike" dirty="0">
                          <a:solidFill>
                            <a:schemeClr val="bg1"/>
                          </a:solidFill>
                          <a:effectLst/>
                        </a:rPr>
                        <a:t>Loreto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13 %</a:t>
                      </a:r>
                    </a:p>
                  </a:txBody>
                  <a:tcPr marL="9528" marR="9528" marT="9525" marB="0"/>
                </a:tc>
                <a:extLst>
                  <a:ext uri="{0D108BD9-81ED-4DB2-BD59-A6C34878D82A}">
                    <a16:rowId xmlns:a16="http://schemas.microsoft.com/office/drawing/2014/main" val="10015"/>
                  </a:ext>
                </a:extLst>
              </a:tr>
              <a:tr h="158086">
                <a:tc>
                  <a:txBody>
                    <a:bodyPr/>
                    <a:lstStyle/>
                    <a:p>
                      <a:pPr algn="ctr" fontAlgn="b">
                        <a:buNone/>
                      </a:pPr>
                      <a:r>
                        <a:rPr lang="es-PE" sz="900" u="none" strike="noStrike" dirty="0">
                          <a:solidFill>
                            <a:schemeClr val="bg1"/>
                          </a:solidFill>
                          <a:effectLst/>
                        </a:rPr>
                        <a:t>Madre de Dios</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18 %</a:t>
                      </a:r>
                    </a:p>
                  </a:txBody>
                  <a:tcPr marL="9528" marR="9528" marT="9525" marB="0"/>
                </a:tc>
                <a:extLst>
                  <a:ext uri="{0D108BD9-81ED-4DB2-BD59-A6C34878D82A}">
                    <a16:rowId xmlns:a16="http://schemas.microsoft.com/office/drawing/2014/main" val="10016"/>
                  </a:ext>
                </a:extLst>
              </a:tr>
              <a:tr h="158086">
                <a:tc>
                  <a:txBody>
                    <a:bodyPr/>
                    <a:lstStyle/>
                    <a:p>
                      <a:pPr algn="ctr" fontAlgn="b">
                        <a:buNone/>
                      </a:pPr>
                      <a:r>
                        <a:rPr lang="es-PE" sz="900" u="none" strike="noStrike" dirty="0">
                          <a:solidFill>
                            <a:schemeClr val="bg1"/>
                          </a:solidFill>
                          <a:effectLst/>
                        </a:rPr>
                        <a:t>Moquegua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10 %</a:t>
                      </a:r>
                    </a:p>
                  </a:txBody>
                  <a:tcPr marL="9528" marR="9528" marT="9525" marB="0"/>
                </a:tc>
                <a:extLst>
                  <a:ext uri="{0D108BD9-81ED-4DB2-BD59-A6C34878D82A}">
                    <a16:rowId xmlns:a16="http://schemas.microsoft.com/office/drawing/2014/main" val="10017"/>
                  </a:ext>
                </a:extLst>
              </a:tr>
              <a:tr h="158086">
                <a:tc>
                  <a:txBody>
                    <a:bodyPr/>
                    <a:lstStyle/>
                    <a:p>
                      <a:pPr algn="ctr" fontAlgn="b">
                        <a:buNone/>
                      </a:pPr>
                      <a:r>
                        <a:rPr lang="es-PE" sz="900" u="none" strike="noStrike" dirty="0">
                          <a:solidFill>
                            <a:schemeClr val="bg1"/>
                          </a:solidFill>
                          <a:effectLst/>
                        </a:rPr>
                        <a:t>Pasco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16 %</a:t>
                      </a:r>
                    </a:p>
                  </a:txBody>
                  <a:tcPr marL="9528" marR="9528" marT="9525" marB="0"/>
                </a:tc>
                <a:extLst>
                  <a:ext uri="{0D108BD9-81ED-4DB2-BD59-A6C34878D82A}">
                    <a16:rowId xmlns:a16="http://schemas.microsoft.com/office/drawing/2014/main" val="10018"/>
                  </a:ext>
                </a:extLst>
              </a:tr>
              <a:tr h="158086">
                <a:tc>
                  <a:txBody>
                    <a:bodyPr/>
                    <a:lstStyle/>
                    <a:p>
                      <a:pPr algn="ctr" fontAlgn="b">
                        <a:buNone/>
                      </a:pPr>
                      <a:r>
                        <a:rPr lang="es-PE" sz="900" u="none" strike="noStrike" dirty="0">
                          <a:solidFill>
                            <a:schemeClr val="bg1"/>
                          </a:solidFill>
                          <a:effectLst/>
                        </a:rPr>
                        <a:t>Piura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16 %</a:t>
                      </a:r>
                    </a:p>
                  </a:txBody>
                  <a:tcPr marL="9528" marR="9528" marT="9525" marB="0"/>
                </a:tc>
                <a:extLst>
                  <a:ext uri="{0D108BD9-81ED-4DB2-BD59-A6C34878D82A}">
                    <a16:rowId xmlns:a16="http://schemas.microsoft.com/office/drawing/2014/main" val="10019"/>
                  </a:ext>
                </a:extLst>
              </a:tr>
              <a:tr h="158086">
                <a:tc>
                  <a:txBody>
                    <a:bodyPr/>
                    <a:lstStyle/>
                    <a:p>
                      <a:pPr algn="ctr" fontAlgn="b">
                        <a:buNone/>
                      </a:pPr>
                      <a:r>
                        <a:rPr lang="es-PE" sz="900" u="none" strike="noStrike" dirty="0">
                          <a:solidFill>
                            <a:schemeClr val="bg1"/>
                          </a:solidFill>
                          <a:effectLst/>
                        </a:rPr>
                        <a:t>Puno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22 %</a:t>
                      </a:r>
                    </a:p>
                  </a:txBody>
                  <a:tcPr marL="9528" marR="9528" marT="9525" marB="0"/>
                </a:tc>
                <a:extLst>
                  <a:ext uri="{0D108BD9-81ED-4DB2-BD59-A6C34878D82A}">
                    <a16:rowId xmlns:a16="http://schemas.microsoft.com/office/drawing/2014/main" val="10020"/>
                  </a:ext>
                </a:extLst>
              </a:tr>
              <a:tr h="158086">
                <a:tc>
                  <a:txBody>
                    <a:bodyPr/>
                    <a:lstStyle/>
                    <a:p>
                      <a:pPr algn="ctr" fontAlgn="b">
                        <a:buNone/>
                      </a:pPr>
                      <a:r>
                        <a:rPr lang="es-PE" sz="900" u="none" strike="noStrike" dirty="0">
                          <a:solidFill>
                            <a:schemeClr val="bg1"/>
                          </a:solidFill>
                          <a:effectLst/>
                        </a:rPr>
                        <a:t>San Martín</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12 %</a:t>
                      </a:r>
                    </a:p>
                  </a:txBody>
                  <a:tcPr marL="9528" marR="9528" marT="9525" marB="0"/>
                </a:tc>
                <a:extLst>
                  <a:ext uri="{0D108BD9-81ED-4DB2-BD59-A6C34878D82A}">
                    <a16:rowId xmlns:a16="http://schemas.microsoft.com/office/drawing/2014/main" val="10021"/>
                  </a:ext>
                </a:extLst>
              </a:tr>
              <a:tr h="158086">
                <a:tc>
                  <a:txBody>
                    <a:bodyPr/>
                    <a:lstStyle/>
                    <a:p>
                      <a:pPr algn="ctr" fontAlgn="b">
                        <a:buNone/>
                      </a:pPr>
                      <a:r>
                        <a:rPr lang="es-PE" sz="900" u="none" strike="noStrike" dirty="0">
                          <a:solidFill>
                            <a:schemeClr val="bg1"/>
                          </a:solidFill>
                          <a:effectLst/>
                        </a:rPr>
                        <a:t>Tacna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16 %</a:t>
                      </a:r>
                    </a:p>
                  </a:txBody>
                  <a:tcPr marL="9528" marR="9528" marT="9525" marB="0"/>
                </a:tc>
                <a:extLst>
                  <a:ext uri="{0D108BD9-81ED-4DB2-BD59-A6C34878D82A}">
                    <a16:rowId xmlns:a16="http://schemas.microsoft.com/office/drawing/2014/main" val="10022"/>
                  </a:ext>
                </a:extLst>
              </a:tr>
              <a:tr h="158086">
                <a:tc>
                  <a:txBody>
                    <a:bodyPr/>
                    <a:lstStyle/>
                    <a:p>
                      <a:pPr algn="ctr" fontAlgn="b">
                        <a:buNone/>
                      </a:pPr>
                      <a:r>
                        <a:rPr lang="es-PE" sz="900" u="none" strike="noStrike" dirty="0">
                          <a:solidFill>
                            <a:schemeClr val="bg1"/>
                          </a:solidFill>
                          <a:effectLst/>
                        </a:rPr>
                        <a:t>Tumbes</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10 %</a:t>
                      </a:r>
                    </a:p>
                  </a:txBody>
                  <a:tcPr marL="9528" marR="9528" marT="9525" marB="0"/>
                </a:tc>
                <a:extLst>
                  <a:ext uri="{0D108BD9-81ED-4DB2-BD59-A6C34878D82A}">
                    <a16:rowId xmlns:a16="http://schemas.microsoft.com/office/drawing/2014/main" val="10023"/>
                  </a:ext>
                </a:extLst>
              </a:tr>
              <a:tr h="158086">
                <a:tc>
                  <a:txBody>
                    <a:bodyPr/>
                    <a:lstStyle/>
                    <a:p>
                      <a:pPr algn="ctr" fontAlgn="b">
                        <a:buNone/>
                      </a:pPr>
                      <a:r>
                        <a:rPr lang="es-PE" sz="900" u="none" strike="noStrike" dirty="0">
                          <a:solidFill>
                            <a:schemeClr val="bg1"/>
                          </a:solidFill>
                          <a:effectLst/>
                        </a:rPr>
                        <a:t>Ucayali</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10 %</a:t>
                      </a:r>
                    </a:p>
                  </a:txBody>
                  <a:tcPr marL="9528" marR="9528" marT="9525" marB="0"/>
                </a:tc>
                <a:extLst>
                  <a:ext uri="{0D108BD9-81ED-4DB2-BD59-A6C34878D82A}">
                    <a16:rowId xmlns:a16="http://schemas.microsoft.com/office/drawing/2014/main" val="10024"/>
                  </a:ext>
                </a:extLst>
              </a:tr>
            </a:tbl>
          </a:graphicData>
        </a:graphic>
      </p:graphicFrame>
      <p:graphicFrame>
        <p:nvGraphicFramePr>
          <p:cNvPr id="16" name="Tabla 15">
            <a:extLst>
              <a:ext uri="{FF2B5EF4-FFF2-40B4-BE49-F238E27FC236}">
                <a16:creationId xmlns:a16="http://schemas.microsoft.com/office/drawing/2014/main" id="{9AF704CD-FF5C-DE50-B6B3-C2A5FFBBAD5C}"/>
              </a:ext>
            </a:extLst>
          </p:cNvPr>
          <p:cNvGraphicFramePr>
            <a:graphicFrameLocks noGrp="1"/>
          </p:cNvGraphicFramePr>
          <p:nvPr>
            <p:extLst>
              <p:ext uri="{D42A27DB-BD31-4B8C-83A1-F6EECF244321}">
                <p14:modId xmlns:p14="http://schemas.microsoft.com/office/powerpoint/2010/main" val="1795681977"/>
              </p:ext>
            </p:extLst>
          </p:nvPr>
        </p:nvGraphicFramePr>
        <p:xfrm>
          <a:off x="509216" y="1204913"/>
          <a:ext cx="2232025" cy="4048125"/>
        </p:xfrm>
        <a:graphic>
          <a:graphicData uri="http://schemas.openxmlformats.org/drawingml/2006/table">
            <a:tbl>
              <a:tblPr>
                <a:tableStyleId>{5C22544A-7EE6-4342-B048-85BDC9FD1C3A}</a:tableStyleId>
              </a:tblPr>
              <a:tblGrid>
                <a:gridCol w="1260014">
                  <a:extLst>
                    <a:ext uri="{9D8B030D-6E8A-4147-A177-3AD203B41FA5}">
                      <a16:colId xmlns:a16="http://schemas.microsoft.com/office/drawing/2014/main" val="20000"/>
                    </a:ext>
                  </a:extLst>
                </a:gridCol>
                <a:gridCol w="972011">
                  <a:extLst>
                    <a:ext uri="{9D8B030D-6E8A-4147-A177-3AD203B41FA5}">
                      <a16:colId xmlns:a16="http://schemas.microsoft.com/office/drawing/2014/main" val="20001"/>
                    </a:ext>
                  </a:extLst>
                </a:gridCol>
              </a:tblGrid>
              <a:tr h="158086">
                <a:tc>
                  <a:txBody>
                    <a:bodyPr/>
                    <a:lstStyle/>
                    <a:p>
                      <a:pPr algn="ctr" fontAlgn="b">
                        <a:buNone/>
                      </a:pPr>
                      <a:r>
                        <a:rPr lang="es-PE" sz="900" u="none" strike="noStrike" dirty="0">
                          <a:solidFill>
                            <a:schemeClr val="bg1"/>
                          </a:solidFill>
                          <a:effectLst/>
                        </a:rPr>
                        <a:t>Amazonas</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70 %</a:t>
                      </a:r>
                    </a:p>
                  </a:txBody>
                  <a:tcPr marL="9521" marR="9521" marT="9525" marB="0"/>
                </a:tc>
                <a:extLst>
                  <a:ext uri="{0D108BD9-81ED-4DB2-BD59-A6C34878D82A}">
                    <a16:rowId xmlns:a16="http://schemas.microsoft.com/office/drawing/2014/main" val="10000"/>
                  </a:ext>
                </a:extLst>
              </a:tr>
              <a:tr h="158086">
                <a:tc>
                  <a:txBody>
                    <a:bodyPr/>
                    <a:lstStyle/>
                    <a:p>
                      <a:pPr algn="ctr" fontAlgn="b">
                        <a:buNone/>
                      </a:pPr>
                      <a:r>
                        <a:rPr lang="es-PE" sz="900" u="none" strike="noStrike" dirty="0">
                          <a:solidFill>
                            <a:schemeClr val="bg1"/>
                          </a:solidFill>
                          <a:effectLst/>
                        </a:rPr>
                        <a:t>Áncash</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76 %</a:t>
                      </a:r>
                    </a:p>
                  </a:txBody>
                  <a:tcPr marL="9521" marR="9521" marT="9525" marB="0"/>
                </a:tc>
                <a:extLst>
                  <a:ext uri="{0D108BD9-81ED-4DB2-BD59-A6C34878D82A}">
                    <a16:rowId xmlns:a16="http://schemas.microsoft.com/office/drawing/2014/main" val="10001"/>
                  </a:ext>
                </a:extLst>
              </a:tr>
              <a:tr h="158086">
                <a:tc>
                  <a:txBody>
                    <a:bodyPr/>
                    <a:lstStyle/>
                    <a:p>
                      <a:pPr algn="ctr" fontAlgn="b">
                        <a:buNone/>
                      </a:pPr>
                      <a:r>
                        <a:rPr lang="es-PE" sz="900" u="none" strike="noStrike" dirty="0">
                          <a:solidFill>
                            <a:schemeClr val="bg1"/>
                          </a:solidFill>
                          <a:effectLst/>
                        </a:rPr>
                        <a:t>Apurímac</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53 %</a:t>
                      </a:r>
                    </a:p>
                  </a:txBody>
                  <a:tcPr marL="9521" marR="9521" marT="9525" marB="0"/>
                </a:tc>
                <a:extLst>
                  <a:ext uri="{0D108BD9-81ED-4DB2-BD59-A6C34878D82A}">
                    <a16:rowId xmlns:a16="http://schemas.microsoft.com/office/drawing/2014/main" val="10002"/>
                  </a:ext>
                </a:extLst>
              </a:tr>
              <a:tr h="158086">
                <a:tc>
                  <a:txBody>
                    <a:bodyPr/>
                    <a:lstStyle/>
                    <a:p>
                      <a:pPr algn="ctr" fontAlgn="b">
                        <a:buNone/>
                      </a:pPr>
                      <a:r>
                        <a:rPr lang="es-PE" sz="900" u="none" strike="noStrike" dirty="0">
                          <a:solidFill>
                            <a:schemeClr val="bg1"/>
                          </a:solidFill>
                          <a:effectLst/>
                        </a:rPr>
                        <a:t>Arequipa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73 %</a:t>
                      </a:r>
                    </a:p>
                  </a:txBody>
                  <a:tcPr marL="9521" marR="9521" marT="9525" marB="0"/>
                </a:tc>
                <a:extLst>
                  <a:ext uri="{0D108BD9-81ED-4DB2-BD59-A6C34878D82A}">
                    <a16:rowId xmlns:a16="http://schemas.microsoft.com/office/drawing/2014/main" val="10003"/>
                  </a:ext>
                </a:extLst>
              </a:tr>
              <a:tr h="158086">
                <a:tc>
                  <a:txBody>
                    <a:bodyPr/>
                    <a:lstStyle/>
                    <a:p>
                      <a:pPr algn="ctr" fontAlgn="b">
                        <a:buNone/>
                      </a:pPr>
                      <a:r>
                        <a:rPr lang="es-PE" sz="900" u="none" strike="noStrike" dirty="0">
                          <a:solidFill>
                            <a:schemeClr val="bg1"/>
                          </a:solidFill>
                          <a:effectLst/>
                        </a:rPr>
                        <a:t>Ayacucho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64 %</a:t>
                      </a:r>
                    </a:p>
                  </a:txBody>
                  <a:tcPr marL="9521" marR="9521" marT="9525" marB="0"/>
                </a:tc>
                <a:extLst>
                  <a:ext uri="{0D108BD9-81ED-4DB2-BD59-A6C34878D82A}">
                    <a16:rowId xmlns:a16="http://schemas.microsoft.com/office/drawing/2014/main" val="10004"/>
                  </a:ext>
                </a:extLst>
              </a:tr>
              <a:tr h="158086">
                <a:tc>
                  <a:txBody>
                    <a:bodyPr/>
                    <a:lstStyle/>
                    <a:p>
                      <a:pPr algn="ctr" fontAlgn="b">
                        <a:buNone/>
                      </a:pPr>
                      <a:r>
                        <a:rPr lang="es-PE" sz="900" u="none" strike="noStrike" dirty="0">
                          <a:solidFill>
                            <a:schemeClr val="bg1"/>
                          </a:solidFill>
                          <a:effectLst/>
                        </a:rPr>
                        <a:t>Cajamarca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60 %</a:t>
                      </a:r>
                    </a:p>
                  </a:txBody>
                  <a:tcPr marL="9521" marR="9521" marT="9525" marB="0"/>
                </a:tc>
                <a:extLst>
                  <a:ext uri="{0D108BD9-81ED-4DB2-BD59-A6C34878D82A}">
                    <a16:rowId xmlns:a16="http://schemas.microsoft.com/office/drawing/2014/main" val="10005"/>
                  </a:ext>
                </a:extLst>
              </a:tr>
              <a:tr h="158086">
                <a:tc>
                  <a:txBody>
                    <a:bodyPr/>
                    <a:lstStyle/>
                    <a:p>
                      <a:pPr algn="ctr" fontAlgn="b">
                        <a:buNone/>
                      </a:pPr>
                      <a:r>
                        <a:rPr lang="es-PE" sz="900" u="none" strike="noStrike" dirty="0">
                          <a:solidFill>
                            <a:schemeClr val="bg1"/>
                          </a:solidFill>
                          <a:effectLst/>
                        </a:rPr>
                        <a:t>Callao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76 %</a:t>
                      </a:r>
                    </a:p>
                  </a:txBody>
                  <a:tcPr marL="9521" marR="9521" marT="9525" marB="0"/>
                </a:tc>
                <a:extLst>
                  <a:ext uri="{0D108BD9-81ED-4DB2-BD59-A6C34878D82A}">
                    <a16:rowId xmlns:a16="http://schemas.microsoft.com/office/drawing/2014/main" val="10006"/>
                  </a:ext>
                </a:extLst>
              </a:tr>
              <a:tr h="158086">
                <a:tc>
                  <a:txBody>
                    <a:bodyPr/>
                    <a:lstStyle/>
                    <a:p>
                      <a:pPr algn="ctr" fontAlgn="b">
                        <a:buNone/>
                      </a:pPr>
                      <a:r>
                        <a:rPr lang="es-PE" sz="900" u="none" strike="noStrike" dirty="0">
                          <a:solidFill>
                            <a:schemeClr val="bg1"/>
                          </a:solidFill>
                          <a:effectLst/>
                        </a:rPr>
                        <a:t>Cusco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55 %</a:t>
                      </a:r>
                    </a:p>
                  </a:txBody>
                  <a:tcPr marL="9521" marR="9521" marT="9525" marB="0"/>
                </a:tc>
                <a:extLst>
                  <a:ext uri="{0D108BD9-81ED-4DB2-BD59-A6C34878D82A}">
                    <a16:rowId xmlns:a16="http://schemas.microsoft.com/office/drawing/2014/main" val="10007"/>
                  </a:ext>
                </a:extLst>
              </a:tr>
              <a:tr h="158086">
                <a:tc>
                  <a:txBody>
                    <a:bodyPr/>
                    <a:lstStyle/>
                    <a:p>
                      <a:pPr algn="ctr" fontAlgn="b">
                        <a:buNone/>
                      </a:pPr>
                      <a:r>
                        <a:rPr lang="es-PE" sz="900" u="none" strike="noStrike" dirty="0">
                          <a:solidFill>
                            <a:schemeClr val="bg1"/>
                          </a:solidFill>
                          <a:effectLst/>
                        </a:rPr>
                        <a:t>Huancavelica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56 %</a:t>
                      </a:r>
                    </a:p>
                  </a:txBody>
                  <a:tcPr marL="9521" marR="9521" marT="9525" marB="0"/>
                </a:tc>
                <a:extLst>
                  <a:ext uri="{0D108BD9-81ED-4DB2-BD59-A6C34878D82A}">
                    <a16:rowId xmlns:a16="http://schemas.microsoft.com/office/drawing/2014/main" val="10008"/>
                  </a:ext>
                </a:extLst>
              </a:tr>
              <a:tr h="158086">
                <a:tc>
                  <a:txBody>
                    <a:bodyPr/>
                    <a:lstStyle/>
                    <a:p>
                      <a:pPr algn="ctr" fontAlgn="b">
                        <a:buNone/>
                      </a:pPr>
                      <a:r>
                        <a:rPr lang="es-PE" sz="900" u="none" strike="noStrike" dirty="0">
                          <a:solidFill>
                            <a:schemeClr val="bg1"/>
                          </a:solidFill>
                          <a:effectLst/>
                        </a:rPr>
                        <a:t>Huánuco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70 %</a:t>
                      </a:r>
                    </a:p>
                  </a:txBody>
                  <a:tcPr marL="9521" marR="9521" marT="9525" marB="0"/>
                </a:tc>
                <a:extLst>
                  <a:ext uri="{0D108BD9-81ED-4DB2-BD59-A6C34878D82A}">
                    <a16:rowId xmlns:a16="http://schemas.microsoft.com/office/drawing/2014/main" val="10009"/>
                  </a:ext>
                </a:extLst>
              </a:tr>
              <a:tr h="158086">
                <a:tc>
                  <a:txBody>
                    <a:bodyPr/>
                    <a:lstStyle/>
                    <a:p>
                      <a:pPr algn="ctr" fontAlgn="b">
                        <a:buNone/>
                      </a:pPr>
                      <a:r>
                        <a:rPr lang="es-PE" sz="900" u="none" strike="noStrike" dirty="0">
                          <a:solidFill>
                            <a:schemeClr val="bg1"/>
                          </a:solidFill>
                          <a:effectLst/>
                        </a:rPr>
                        <a:t>Ica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81 %</a:t>
                      </a:r>
                    </a:p>
                  </a:txBody>
                  <a:tcPr marL="9521" marR="9521" marT="9525" marB="0"/>
                </a:tc>
                <a:extLst>
                  <a:ext uri="{0D108BD9-81ED-4DB2-BD59-A6C34878D82A}">
                    <a16:rowId xmlns:a16="http://schemas.microsoft.com/office/drawing/2014/main" val="10010"/>
                  </a:ext>
                </a:extLst>
              </a:tr>
              <a:tr h="158086">
                <a:tc>
                  <a:txBody>
                    <a:bodyPr/>
                    <a:lstStyle/>
                    <a:p>
                      <a:pPr algn="ctr" fontAlgn="b">
                        <a:buNone/>
                      </a:pPr>
                      <a:r>
                        <a:rPr lang="es-PE" sz="900" u="none" strike="noStrike" dirty="0">
                          <a:solidFill>
                            <a:schemeClr val="bg1"/>
                          </a:solidFill>
                          <a:effectLst/>
                        </a:rPr>
                        <a:t>Junín</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68 %</a:t>
                      </a:r>
                    </a:p>
                  </a:txBody>
                  <a:tcPr marL="9521" marR="9521" marT="9525" marB="0"/>
                </a:tc>
                <a:extLst>
                  <a:ext uri="{0D108BD9-81ED-4DB2-BD59-A6C34878D82A}">
                    <a16:rowId xmlns:a16="http://schemas.microsoft.com/office/drawing/2014/main" val="10011"/>
                  </a:ext>
                </a:extLst>
              </a:tr>
              <a:tr h="158086">
                <a:tc>
                  <a:txBody>
                    <a:bodyPr/>
                    <a:lstStyle/>
                    <a:p>
                      <a:pPr algn="ctr" fontAlgn="b">
                        <a:buNone/>
                      </a:pPr>
                      <a:r>
                        <a:rPr lang="es-PE" sz="900" u="none" strike="noStrike" dirty="0">
                          <a:solidFill>
                            <a:schemeClr val="bg1"/>
                          </a:solidFill>
                          <a:effectLst/>
                        </a:rPr>
                        <a:t>La Libertad</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71 %</a:t>
                      </a:r>
                    </a:p>
                  </a:txBody>
                  <a:tcPr marL="9521" marR="9521" marT="9525" marB="0"/>
                </a:tc>
                <a:extLst>
                  <a:ext uri="{0D108BD9-81ED-4DB2-BD59-A6C34878D82A}">
                    <a16:rowId xmlns:a16="http://schemas.microsoft.com/office/drawing/2014/main" val="10012"/>
                  </a:ext>
                </a:extLst>
              </a:tr>
              <a:tr h="158086">
                <a:tc>
                  <a:txBody>
                    <a:bodyPr/>
                    <a:lstStyle/>
                    <a:p>
                      <a:pPr algn="ctr" fontAlgn="b">
                        <a:buNone/>
                      </a:pPr>
                      <a:r>
                        <a:rPr lang="es-PE" sz="900" u="none" strike="noStrike" dirty="0">
                          <a:solidFill>
                            <a:schemeClr val="bg1"/>
                          </a:solidFill>
                          <a:effectLst/>
                        </a:rPr>
                        <a:t>Lambayeque</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71 %</a:t>
                      </a:r>
                    </a:p>
                  </a:txBody>
                  <a:tcPr marL="9521" marR="9521" marT="9525" marB="0"/>
                </a:tc>
                <a:extLst>
                  <a:ext uri="{0D108BD9-81ED-4DB2-BD59-A6C34878D82A}">
                    <a16:rowId xmlns:a16="http://schemas.microsoft.com/office/drawing/2014/main" val="10013"/>
                  </a:ext>
                </a:extLst>
              </a:tr>
              <a:tr h="158086">
                <a:tc>
                  <a:txBody>
                    <a:bodyPr/>
                    <a:lstStyle/>
                    <a:p>
                      <a:pPr algn="ctr" fontAlgn="b">
                        <a:buNone/>
                      </a:pPr>
                      <a:r>
                        <a:rPr lang="es-PE" sz="900" u="none" strike="noStrike" dirty="0">
                          <a:solidFill>
                            <a:schemeClr val="bg1"/>
                          </a:solidFill>
                          <a:effectLst/>
                        </a:rPr>
                        <a:t>Lima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72 %</a:t>
                      </a:r>
                    </a:p>
                  </a:txBody>
                  <a:tcPr marL="9521" marR="9521" marT="9525" marB="0"/>
                </a:tc>
                <a:extLst>
                  <a:ext uri="{0D108BD9-81ED-4DB2-BD59-A6C34878D82A}">
                    <a16:rowId xmlns:a16="http://schemas.microsoft.com/office/drawing/2014/main" val="10014"/>
                  </a:ext>
                </a:extLst>
              </a:tr>
              <a:tr h="158086">
                <a:tc>
                  <a:txBody>
                    <a:bodyPr/>
                    <a:lstStyle/>
                    <a:p>
                      <a:pPr algn="ctr" fontAlgn="b">
                        <a:buNone/>
                      </a:pPr>
                      <a:r>
                        <a:rPr lang="es-PE" sz="900" u="none" strike="noStrike" dirty="0">
                          <a:solidFill>
                            <a:schemeClr val="bg1"/>
                          </a:solidFill>
                          <a:effectLst/>
                        </a:rPr>
                        <a:t>Loreto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78 %</a:t>
                      </a:r>
                    </a:p>
                  </a:txBody>
                  <a:tcPr marL="9521" marR="9521" marT="9525" marB="0"/>
                </a:tc>
                <a:extLst>
                  <a:ext uri="{0D108BD9-81ED-4DB2-BD59-A6C34878D82A}">
                    <a16:rowId xmlns:a16="http://schemas.microsoft.com/office/drawing/2014/main" val="10015"/>
                  </a:ext>
                </a:extLst>
              </a:tr>
              <a:tr h="158086">
                <a:tc>
                  <a:txBody>
                    <a:bodyPr/>
                    <a:lstStyle/>
                    <a:p>
                      <a:pPr algn="ctr" fontAlgn="b">
                        <a:buNone/>
                      </a:pPr>
                      <a:r>
                        <a:rPr lang="es-PE" sz="900" u="none" strike="noStrike" dirty="0">
                          <a:solidFill>
                            <a:schemeClr val="bg1"/>
                          </a:solidFill>
                          <a:effectLst/>
                        </a:rPr>
                        <a:t>Madre de Dios</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66 %</a:t>
                      </a:r>
                    </a:p>
                  </a:txBody>
                  <a:tcPr marL="9521" marR="9521" marT="9525" marB="0"/>
                </a:tc>
                <a:extLst>
                  <a:ext uri="{0D108BD9-81ED-4DB2-BD59-A6C34878D82A}">
                    <a16:rowId xmlns:a16="http://schemas.microsoft.com/office/drawing/2014/main" val="10016"/>
                  </a:ext>
                </a:extLst>
              </a:tr>
              <a:tr h="158086">
                <a:tc>
                  <a:txBody>
                    <a:bodyPr/>
                    <a:lstStyle/>
                    <a:p>
                      <a:pPr algn="ctr" fontAlgn="b">
                        <a:buNone/>
                      </a:pPr>
                      <a:r>
                        <a:rPr lang="es-PE" sz="900" u="none" strike="noStrike" dirty="0">
                          <a:solidFill>
                            <a:schemeClr val="bg1"/>
                          </a:solidFill>
                          <a:effectLst/>
                        </a:rPr>
                        <a:t>Moquegua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65 %</a:t>
                      </a:r>
                    </a:p>
                  </a:txBody>
                  <a:tcPr marL="9521" marR="9521" marT="9525" marB="0"/>
                </a:tc>
                <a:extLst>
                  <a:ext uri="{0D108BD9-81ED-4DB2-BD59-A6C34878D82A}">
                    <a16:rowId xmlns:a16="http://schemas.microsoft.com/office/drawing/2014/main" val="10017"/>
                  </a:ext>
                </a:extLst>
              </a:tr>
              <a:tr h="158086">
                <a:tc>
                  <a:txBody>
                    <a:bodyPr/>
                    <a:lstStyle/>
                    <a:p>
                      <a:pPr algn="ctr" fontAlgn="b">
                        <a:buNone/>
                      </a:pPr>
                      <a:r>
                        <a:rPr lang="es-PE" sz="900" u="none" strike="noStrike" dirty="0">
                          <a:solidFill>
                            <a:schemeClr val="bg1"/>
                          </a:solidFill>
                          <a:effectLst/>
                        </a:rPr>
                        <a:t>Pasco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67 %</a:t>
                      </a:r>
                    </a:p>
                  </a:txBody>
                  <a:tcPr marL="9521" marR="9521" marT="9525" marB="0"/>
                </a:tc>
                <a:extLst>
                  <a:ext uri="{0D108BD9-81ED-4DB2-BD59-A6C34878D82A}">
                    <a16:rowId xmlns:a16="http://schemas.microsoft.com/office/drawing/2014/main" val="10018"/>
                  </a:ext>
                </a:extLst>
              </a:tr>
              <a:tr h="158086">
                <a:tc>
                  <a:txBody>
                    <a:bodyPr/>
                    <a:lstStyle/>
                    <a:p>
                      <a:pPr algn="ctr" fontAlgn="b">
                        <a:buNone/>
                      </a:pPr>
                      <a:r>
                        <a:rPr lang="es-PE" sz="900" u="none" strike="noStrike" dirty="0">
                          <a:solidFill>
                            <a:schemeClr val="bg1"/>
                          </a:solidFill>
                          <a:effectLst/>
                        </a:rPr>
                        <a:t>Piura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76 %</a:t>
                      </a:r>
                    </a:p>
                  </a:txBody>
                  <a:tcPr marL="9521" marR="9521" marT="9525" marB="0"/>
                </a:tc>
                <a:extLst>
                  <a:ext uri="{0D108BD9-81ED-4DB2-BD59-A6C34878D82A}">
                    <a16:rowId xmlns:a16="http://schemas.microsoft.com/office/drawing/2014/main" val="10019"/>
                  </a:ext>
                </a:extLst>
              </a:tr>
              <a:tr h="158086">
                <a:tc>
                  <a:txBody>
                    <a:bodyPr/>
                    <a:lstStyle/>
                    <a:p>
                      <a:pPr algn="ctr" fontAlgn="b">
                        <a:buNone/>
                      </a:pPr>
                      <a:r>
                        <a:rPr lang="es-PE" sz="900" u="none" strike="noStrike" dirty="0">
                          <a:solidFill>
                            <a:schemeClr val="bg1"/>
                          </a:solidFill>
                          <a:effectLst/>
                        </a:rPr>
                        <a:t>Puno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58 %</a:t>
                      </a:r>
                    </a:p>
                  </a:txBody>
                  <a:tcPr marL="9521" marR="9521" marT="9525" marB="0"/>
                </a:tc>
                <a:extLst>
                  <a:ext uri="{0D108BD9-81ED-4DB2-BD59-A6C34878D82A}">
                    <a16:rowId xmlns:a16="http://schemas.microsoft.com/office/drawing/2014/main" val="10020"/>
                  </a:ext>
                </a:extLst>
              </a:tr>
              <a:tr h="158086">
                <a:tc>
                  <a:txBody>
                    <a:bodyPr/>
                    <a:lstStyle/>
                    <a:p>
                      <a:pPr algn="ctr" fontAlgn="b">
                        <a:buNone/>
                      </a:pPr>
                      <a:r>
                        <a:rPr lang="es-PE" sz="900" u="none" strike="noStrike" dirty="0">
                          <a:solidFill>
                            <a:schemeClr val="bg1"/>
                          </a:solidFill>
                          <a:effectLst/>
                        </a:rPr>
                        <a:t>San Martín</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77 %</a:t>
                      </a:r>
                    </a:p>
                  </a:txBody>
                  <a:tcPr marL="9521" marR="9521" marT="9525" marB="0"/>
                </a:tc>
                <a:extLst>
                  <a:ext uri="{0D108BD9-81ED-4DB2-BD59-A6C34878D82A}">
                    <a16:rowId xmlns:a16="http://schemas.microsoft.com/office/drawing/2014/main" val="10021"/>
                  </a:ext>
                </a:extLst>
              </a:tr>
              <a:tr h="158086">
                <a:tc>
                  <a:txBody>
                    <a:bodyPr/>
                    <a:lstStyle/>
                    <a:p>
                      <a:pPr algn="ctr" fontAlgn="b">
                        <a:buNone/>
                      </a:pPr>
                      <a:r>
                        <a:rPr lang="es-PE" sz="900" u="none" strike="noStrike" dirty="0">
                          <a:solidFill>
                            <a:schemeClr val="bg1"/>
                          </a:solidFill>
                          <a:effectLst/>
                        </a:rPr>
                        <a:t>Tacna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62 %</a:t>
                      </a:r>
                    </a:p>
                  </a:txBody>
                  <a:tcPr marL="9521" marR="9521" marT="9525" marB="0"/>
                </a:tc>
                <a:extLst>
                  <a:ext uri="{0D108BD9-81ED-4DB2-BD59-A6C34878D82A}">
                    <a16:rowId xmlns:a16="http://schemas.microsoft.com/office/drawing/2014/main" val="10022"/>
                  </a:ext>
                </a:extLst>
              </a:tr>
              <a:tr h="158086">
                <a:tc>
                  <a:txBody>
                    <a:bodyPr/>
                    <a:lstStyle/>
                    <a:p>
                      <a:pPr algn="ctr" fontAlgn="b">
                        <a:buNone/>
                      </a:pPr>
                      <a:r>
                        <a:rPr lang="es-PE" sz="900" u="none" strike="noStrike" dirty="0">
                          <a:solidFill>
                            <a:schemeClr val="bg1"/>
                          </a:solidFill>
                          <a:effectLst/>
                        </a:rPr>
                        <a:t>Tumbes</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79 %</a:t>
                      </a:r>
                    </a:p>
                  </a:txBody>
                  <a:tcPr marL="9521" marR="9521" marT="9525" marB="0"/>
                </a:tc>
                <a:extLst>
                  <a:ext uri="{0D108BD9-81ED-4DB2-BD59-A6C34878D82A}">
                    <a16:rowId xmlns:a16="http://schemas.microsoft.com/office/drawing/2014/main" val="10023"/>
                  </a:ext>
                </a:extLst>
              </a:tr>
              <a:tr h="158086">
                <a:tc>
                  <a:txBody>
                    <a:bodyPr/>
                    <a:lstStyle/>
                    <a:p>
                      <a:pPr algn="ctr" fontAlgn="b">
                        <a:buNone/>
                      </a:pPr>
                      <a:r>
                        <a:rPr lang="es-PE" sz="900" u="none" strike="noStrike" dirty="0">
                          <a:solidFill>
                            <a:schemeClr val="bg1"/>
                          </a:solidFill>
                          <a:effectLst/>
                        </a:rPr>
                        <a:t>Ucayali</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80 %</a:t>
                      </a:r>
                    </a:p>
                  </a:txBody>
                  <a:tcPr marL="9521" marR="9521" marT="9525" marB="0"/>
                </a:tc>
                <a:extLst>
                  <a:ext uri="{0D108BD9-81ED-4DB2-BD59-A6C34878D82A}">
                    <a16:rowId xmlns:a16="http://schemas.microsoft.com/office/drawing/2014/main" val="10024"/>
                  </a:ext>
                </a:extLst>
              </a:tr>
            </a:tbl>
          </a:graphicData>
        </a:graphic>
      </p:graphicFrame>
      <p:sp>
        <p:nvSpPr>
          <p:cNvPr id="11" name="Rectángulo redondeado 13">
            <a:extLst>
              <a:ext uri="{FF2B5EF4-FFF2-40B4-BE49-F238E27FC236}">
                <a16:creationId xmlns:a16="http://schemas.microsoft.com/office/drawing/2014/main" id="{0ACF3B98-FF7F-06CA-6201-DBFBD2682316}"/>
              </a:ext>
            </a:extLst>
          </p:cNvPr>
          <p:cNvSpPr/>
          <p:nvPr/>
        </p:nvSpPr>
        <p:spPr>
          <a:xfrm>
            <a:off x="1379538" y="5360988"/>
            <a:ext cx="9432925" cy="614362"/>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
        <p:nvSpPr>
          <p:cNvPr id="14" name="Rectángulo 13">
            <a:extLst>
              <a:ext uri="{FF2B5EF4-FFF2-40B4-BE49-F238E27FC236}">
                <a16:creationId xmlns:a16="http://schemas.microsoft.com/office/drawing/2014/main" id="{A137557A-282F-D527-176F-8BDC05EA2F12}"/>
              </a:ext>
            </a:extLst>
          </p:cNvPr>
          <p:cNvSpPr/>
          <p:nvPr/>
        </p:nvSpPr>
        <p:spPr>
          <a:xfrm>
            <a:off x="503238" y="6159500"/>
            <a:ext cx="8713787" cy="584200"/>
          </a:xfrm>
          <a:prstGeom prst="rect">
            <a:avLst/>
          </a:prstGeom>
        </p:spPr>
        <p:txBody>
          <a:bodyPr>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 sz="800" i="1" dirty="0">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móvil?</a:t>
            </a:r>
            <a:r>
              <a:rPr lang="es-MX" sz="800" i="1" dirty="0">
                <a:solidFill>
                  <a:srgbClr val="102132"/>
                </a:solidFill>
                <a:cs typeface="Calibri" panose="020F0502020204030204" pitchFamily="34" charset="0"/>
              </a:rPr>
              <a:t> / Satisfecho = suma de valoraciones 8,9,10 / Insatisfecho = suma de valoraciones 0,1,2,3,4,5 </a:t>
            </a:r>
          </a:p>
          <a:p>
            <a:pPr fontAlgn="auto">
              <a:spcBef>
                <a:spcPts val="0"/>
              </a:spcBef>
              <a:spcAft>
                <a:spcPts val="0"/>
              </a:spcAft>
              <a:defRPr/>
            </a:pPr>
            <a:r>
              <a:rPr lang="es-MX" sz="800" i="1" dirty="0">
                <a:solidFill>
                  <a:srgbClr val="102132"/>
                </a:solidFill>
                <a:cs typeface="Calibri" panose="020F0502020204030204" pitchFamily="34" charset="0"/>
              </a:rPr>
              <a:t>El promedio de muestra departamental es de 109 encuestas. Tamaño basado en media y varianzas de referencia.</a:t>
            </a:r>
            <a:endParaRPr lang="es-ES" sz="800" i="1" dirty="0">
              <a:solidFill>
                <a:srgbClr val="102132"/>
              </a:solidFill>
              <a:cs typeface="Calibri" panose="020F0502020204030204" pitchFamily="34" charset="0"/>
            </a:endParaRPr>
          </a:p>
          <a:p>
            <a:pPr fontAlgn="auto">
              <a:spcBef>
                <a:spcPts val="0"/>
              </a:spcBef>
              <a:spcAft>
                <a:spcPts val="0"/>
              </a:spcAft>
              <a:defRPr/>
            </a:pPr>
            <a:r>
              <a:rPr lang="es-PE" sz="800" b="1" dirty="0">
                <a:solidFill>
                  <a:schemeClr val="tx1">
                    <a:lumMod val="65000"/>
                    <a:lumOff val="35000"/>
                  </a:schemeClr>
                </a:solidFill>
                <a:cs typeface="Calibri" panose="020F0502020204030204" pitchFamily="34" charset="0"/>
              </a:rPr>
              <a:t>Fuente: </a:t>
            </a:r>
            <a:r>
              <a:rPr lang="es-PE" sz="800" dirty="0">
                <a:solidFill>
                  <a:schemeClr val="tx1">
                    <a:lumMod val="65000"/>
                    <a:lumOff val="35000"/>
                  </a:schemeClr>
                </a:solidFill>
                <a:cs typeface="Calibri" panose="020F0502020204030204" pitchFamily="34" charset="0"/>
              </a:rPr>
              <a:t>Cid Latinoamérica, </a:t>
            </a:r>
            <a:r>
              <a:rPr lang="es-MX" sz="800" dirty="0">
                <a:solidFill>
                  <a:schemeClr val="tx1">
                    <a:lumMod val="65000"/>
                    <a:lumOff val="35000"/>
                  </a:schemeClr>
                </a:solidFill>
                <a:cs typeface="Calibri" panose="020F0502020204030204" pitchFamily="34" charset="0"/>
              </a:rPr>
              <a:t>Estudio de Satisfacción 2025 Servicio Móvil.</a:t>
            </a:r>
            <a:r>
              <a:rPr lang="es-PE" sz="800" dirty="0">
                <a:solidFill>
                  <a:schemeClr val="tx1">
                    <a:lumMod val="65000"/>
                    <a:lumOff val="35000"/>
                  </a:schemeClr>
                </a:solidFill>
                <a:cs typeface="Calibri" panose="020F0502020204030204" pitchFamily="34" charset="0"/>
              </a:rPr>
              <a:t> Elaboración: </a:t>
            </a:r>
            <a:r>
              <a:rPr lang="es-PE" sz="800" dirty="0" err="1">
                <a:solidFill>
                  <a:schemeClr val="tx1">
                    <a:lumMod val="65000"/>
                    <a:lumOff val="35000"/>
                  </a:schemeClr>
                </a:solidFill>
                <a:cs typeface="Calibri" panose="020F0502020204030204" pitchFamily="34" charset="0"/>
              </a:rPr>
              <a:t>Osiptel</a:t>
            </a:r>
            <a:r>
              <a:rPr lang="es-PE" sz="800" i="1" dirty="0">
                <a:solidFill>
                  <a:srgbClr val="0F2233"/>
                </a:solidFill>
              </a:rPr>
              <a:t>.</a:t>
            </a:r>
            <a:endParaRPr lang="es-PE" sz="800" dirty="0">
              <a:solidFill>
                <a:schemeClr val="tx1">
                  <a:lumMod val="65000"/>
                  <a:lumOff val="35000"/>
                </a:schemeClr>
              </a:solidFill>
              <a:cs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Imagen 19">
            <a:extLst>
              <a:ext uri="{FF2B5EF4-FFF2-40B4-BE49-F238E27FC236}">
                <a16:creationId xmlns:a16="http://schemas.microsoft.com/office/drawing/2014/main" id="{88FFC647-51AF-8DDD-878F-E690A58CC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641" y="987425"/>
            <a:ext cx="4370388"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Imagen 17">
            <a:extLst>
              <a:ext uri="{FF2B5EF4-FFF2-40B4-BE49-F238E27FC236}">
                <a16:creationId xmlns:a16="http://schemas.microsoft.com/office/drawing/2014/main" id="{F8015AA1-BD8E-DF72-4620-7D8AF7A58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021" y="987425"/>
            <a:ext cx="4384675"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esquinas superiores redondeadas 4">
            <a:extLst>
              <a:ext uri="{FF2B5EF4-FFF2-40B4-BE49-F238E27FC236}">
                <a16:creationId xmlns:a16="http://schemas.microsoft.com/office/drawing/2014/main" id="{4D16F6FB-9010-B95D-EF0E-616E4B58C0C4}"/>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sp>
        <p:nvSpPr>
          <p:cNvPr id="70661" name="Marcador de texto 1">
            <a:extLst>
              <a:ext uri="{FF2B5EF4-FFF2-40B4-BE49-F238E27FC236}">
                <a16:creationId xmlns:a16="http://schemas.microsoft.com/office/drawing/2014/main" id="{D6ACB563-84AC-9409-F6E8-FE895DC087ED}"/>
              </a:ext>
            </a:extLst>
          </p:cNvPr>
          <p:cNvSpPr>
            <a:spLocks noGrp="1" noChangeArrowheads="1"/>
          </p:cNvSpPr>
          <p:nvPr/>
        </p:nvSpPr>
        <p:spPr bwMode="auto">
          <a:xfrm>
            <a:off x="1134046" y="755650"/>
            <a:ext cx="10590212"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4200">
                <a:solidFill>
                  <a:schemeClr val="tx1"/>
                </a:solidFill>
                <a:latin typeface="Calibri" panose="020F0502020204030204" pitchFamily="34" charset="0"/>
              </a:defRPr>
            </a:lvl1pPr>
            <a:lvl2pPr marL="685800" indent="-228600">
              <a:spcBef>
                <a:spcPct val="20000"/>
              </a:spcBef>
              <a:buFont typeface="Arial" panose="020B0604020202020204" pitchFamily="34" charset="0"/>
              <a:buChar char="–"/>
              <a:defRPr sz="37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2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defTabSz="914400" eaLnBrk="1" hangingPunct="1">
              <a:lnSpc>
                <a:spcPct val="90000"/>
              </a:lnSpc>
              <a:spcBef>
                <a:spcPts val="1000"/>
              </a:spcBef>
              <a:buFont typeface="Arial" panose="020B0604020202020204" pitchFamily="34" charset="0"/>
              <a:buNone/>
            </a:pPr>
            <a:endParaRPr lang="es-ES" altLang="es-PE" sz="2200" b="1">
              <a:solidFill>
                <a:schemeClr val="tx2"/>
              </a:solidFill>
              <a:cs typeface="Calibri" panose="020F0502020204030204" pitchFamily="34" charset="0"/>
            </a:endParaRPr>
          </a:p>
        </p:txBody>
      </p:sp>
      <p:sp>
        <p:nvSpPr>
          <p:cNvPr id="70662" name="CuadroTexto 8">
            <a:extLst>
              <a:ext uri="{FF2B5EF4-FFF2-40B4-BE49-F238E27FC236}">
                <a16:creationId xmlns:a16="http://schemas.microsoft.com/office/drawing/2014/main" id="{890A4602-A63E-787C-085D-54235F97F81C}"/>
              </a:ext>
            </a:extLst>
          </p:cNvPr>
          <p:cNvSpPr txBox="1">
            <a:spLocks noChangeArrowheads="1"/>
          </p:cNvSpPr>
          <p:nvPr/>
        </p:nvSpPr>
        <p:spPr bwMode="auto">
          <a:xfrm>
            <a:off x="1801813" y="5403850"/>
            <a:ext cx="8588375"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lnSpc>
                <a:spcPts val="1900"/>
              </a:lnSpc>
            </a:pPr>
            <a:r>
              <a:rPr lang="es-ES" altLang="es-PE" sz="1700" b="1" i="1" dirty="0">
                <a:solidFill>
                  <a:srgbClr val="00B0F0"/>
                </a:solidFill>
                <a:latin typeface="Calibri" panose="020F0502020204030204" pitchFamily="34" charset="0"/>
              </a:rPr>
              <a:t>Movistar</a:t>
            </a:r>
            <a:r>
              <a:rPr lang="es-ES" altLang="es-PE" sz="1700" b="1" i="1" dirty="0">
                <a:solidFill>
                  <a:srgbClr val="FFC000"/>
                </a:solidFill>
                <a:latin typeface="Calibri" panose="020F0502020204030204" pitchFamily="34" charset="0"/>
              </a:rPr>
              <a:t> </a:t>
            </a:r>
            <a:r>
              <a:rPr lang="es-ES" altLang="es-PE" sz="1700" b="1" i="1" dirty="0">
                <a:solidFill>
                  <a:srgbClr val="1F497D"/>
                </a:solidFill>
                <a:latin typeface="Calibri" panose="020F0502020204030204" pitchFamily="34" charset="0"/>
              </a:rPr>
              <a:t>presenta los mayores niveles de satisfacción en Tumbes y Callao. </a:t>
            </a:r>
            <a:br>
              <a:rPr lang="es-ES" altLang="es-PE" sz="1700" b="1" i="1" dirty="0">
                <a:solidFill>
                  <a:srgbClr val="1F497D"/>
                </a:solidFill>
                <a:latin typeface="Calibri" panose="020F0502020204030204" pitchFamily="34" charset="0"/>
              </a:rPr>
            </a:br>
            <a:r>
              <a:rPr lang="es-ES" altLang="es-PE" sz="1700" b="1" i="1" dirty="0">
                <a:solidFill>
                  <a:srgbClr val="1F497D"/>
                </a:solidFill>
                <a:latin typeface="Calibri" panose="020F0502020204030204" pitchFamily="34" charset="0"/>
              </a:rPr>
              <a:t>Por otro lado, presenta los mayores niveles de insatisfacción en Cusco y Puno.</a:t>
            </a:r>
          </a:p>
        </p:txBody>
      </p:sp>
      <p:sp>
        <p:nvSpPr>
          <p:cNvPr id="12" name="Título 1">
            <a:extLst>
              <a:ext uri="{FF2B5EF4-FFF2-40B4-BE49-F238E27FC236}">
                <a16:creationId xmlns:a16="http://schemas.microsoft.com/office/drawing/2014/main" id="{8170BFD9-A550-A598-A2FA-0ABF8143E65A}"/>
              </a:ext>
            </a:extLst>
          </p:cNvPr>
          <p:cNvSpPr txBox="1">
            <a:spLocks/>
          </p:cNvSpPr>
          <p:nvPr/>
        </p:nvSpPr>
        <p:spPr>
          <a:xfrm>
            <a:off x="360363" y="233363"/>
            <a:ext cx="6048375"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2600" b="1" kern="700" dirty="0">
                <a:solidFill>
                  <a:schemeClr val="bg1"/>
                </a:solidFill>
                <a:cs typeface="Calibri" panose="020F0502020204030204" pitchFamily="34" charset="0"/>
              </a:rPr>
              <a:t>SERVICIO PÚBLICO MÓVIL - MOVISTAR</a:t>
            </a:r>
            <a:endParaRPr lang="es-PE" sz="2600" b="1" kern="700" dirty="0">
              <a:solidFill>
                <a:schemeClr val="bg1"/>
              </a:solidFill>
              <a:cs typeface="Calibri" panose="020F0502020204030204" pitchFamily="34" charset="0"/>
            </a:endParaRPr>
          </a:p>
        </p:txBody>
      </p:sp>
      <p:sp>
        <p:nvSpPr>
          <p:cNvPr id="70664" name="CuadroTexto 3">
            <a:extLst>
              <a:ext uri="{FF2B5EF4-FFF2-40B4-BE49-F238E27FC236}">
                <a16:creationId xmlns:a16="http://schemas.microsoft.com/office/drawing/2014/main" id="{D65A33E9-DCD1-94D0-9C44-8C68D7F1AFA0}"/>
              </a:ext>
            </a:extLst>
          </p:cNvPr>
          <p:cNvSpPr txBox="1">
            <a:spLocks noChangeArrowheads="1"/>
          </p:cNvSpPr>
          <p:nvPr/>
        </p:nvSpPr>
        <p:spPr bwMode="auto">
          <a:xfrm>
            <a:off x="6375821" y="857250"/>
            <a:ext cx="5472113" cy="2921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a:solidFill>
                  <a:schemeClr val="bg1"/>
                </a:solidFill>
                <a:latin typeface="Calibri" panose="020F0502020204030204" pitchFamily="34" charset="0"/>
              </a:rPr>
              <a:t>MAPA DE CALOR DE PORCENTAJE DE USUARIOS INSATISFECHOS - MOVISTAR </a:t>
            </a:r>
          </a:p>
        </p:txBody>
      </p:sp>
      <p:sp>
        <p:nvSpPr>
          <p:cNvPr id="70665" name="CuadroTexto 6">
            <a:extLst>
              <a:ext uri="{FF2B5EF4-FFF2-40B4-BE49-F238E27FC236}">
                <a16:creationId xmlns:a16="http://schemas.microsoft.com/office/drawing/2014/main" id="{68FC4DA7-51A2-B6B9-10B0-D0FE5A1D0CAE}"/>
              </a:ext>
            </a:extLst>
          </p:cNvPr>
          <p:cNvSpPr txBox="1">
            <a:spLocks noChangeArrowheads="1"/>
          </p:cNvSpPr>
          <p:nvPr/>
        </p:nvSpPr>
        <p:spPr bwMode="auto">
          <a:xfrm>
            <a:off x="471116" y="857250"/>
            <a:ext cx="5530850" cy="292100"/>
          </a:xfrm>
          <a:prstGeom prst="rect">
            <a:avLst/>
          </a:prstGeom>
          <a:solidFill>
            <a:srgbClr val="2F79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a:solidFill>
                  <a:schemeClr val="bg1"/>
                </a:solidFill>
                <a:latin typeface="Calibri" panose="020F0502020204030204" pitchFamily="34" charset="0"/>
              </a:rPr>
              <a:t>MAPA DE CALOR DE PORCENTAJE DE USUARIOS SATISFECHOS - MOVISTAR </a:t>
            </a:r>
          </a:p>
        </p:txBody>
      </p:sp>
      <p:graphicFrame>
        <p:nvGraphicFramePr>
          <p:cNvPr id="11" name="Tabla 10">
            <a:extLst>
              <a:ext uri="{FF2B5EF4-FFF2-40B4-BE49-F238E27FC236}">
                <a16:creationId xmlns:a16="http://schemas.microsoft.com/office/drawing/2014/main" id="{7679122A-3B44-E21E-453D-971283C7BD43}"/>
              </a:ext>
            </a:extLst>
          </p:cNvPr>
          <p:cNvGraphicFramePr>
            <a:graphicFrameLocks noGrp="1"/>
          </p:cNvGraphicFramePr>
          <p:nvPr>
            <p:extLst>
              <p:ext uri="{D42A27DB-BD31-4B8C-83A1-F6EECF244321}">
                <p14:modId xmlns:p14="http://schemas.microsoft.com/office/powerpoint/2010/main" val="3616277601"/>
              </p:ext>
            </p:extLst>
          </p:nvPr>
        </p:nvGraphicFramePr>
        <p:xfrm>
          <a:off x="6366296" y="1206500"/>
          <a:ext cx="2232025" cy="4048125"/>
        </p:xfrm>
        <a:graphic>
          <a:graphicData uri="http://schemas.openxmlformats.org/drawingml/2006/table">
            <a:tbl>
              <a:tblPr>
                <a:tableStyleId>{5C22544A-7EE6-4342-B048-85BDC9FD1C3A}</a:tableStyleId>
              </a:tblPr>
              <a:tblGrid>
                <a:gridCol w="1260014">
                  <a:extLst>
                    <a:ext uri="{9D8B030D-6E8A-4147-A177-3AD203B41FA5}">
                      <a16:colId xmlns:a16="http://schemas.microsoft.com/office/drawing/2014/main" val="20000"/>
                    </a:ext>
                  </a:extLst>
                </a:gridCol>
                <a:gridCol w="972011">
                  <a:extLst>
                    <a:ext uri="{9D8B030D-6E8A-4147-A177-3AD203B41FA5}">
                      <a16:colId xmlns:a16="http://schemas.microsoft.com/office/drawing/2014/main" val="20001"/>
                    </a:ext>
                  </a:extLst>
                </a:gridCol>
              </a:tblGrid>
              <a:tr h="52474">
                <a:tc>
                  <a:txBody>
                    <a:bodyPr/>
                    <a:lstStyle/>
                    <a:p>
                      <a:pPr algn="ctr" fontAlgn="b">
                        <a:buNone/>
                      </a:pPr>
                      <a:r>
                        <a:rPr lang="es-PE" sz="900" u="none" strike="noStrike" dirty="0">
                          <a:solidFill>
                            <a:schemeClr val="bg1"/>
                          </a:solidFill>
                          <a:effectLst/>
                        </a:rPr>
                        <a:t>Amazonas</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39 %</a:t>
                      </a:r>
                    </a:p>
                  </a:txBody>
                  <a:tcPr marL="9528" marR="9528" marT="9525" marB="0"/>
                </a:tc>
                <a:extLst>
                  <a:ext uri="{0D108BD9-81ED-4DB2-BD59-A6C34878D82A}">
                    <a16:rowId xmlns:a16="http://schemas.microsoft.com/office/drawing/2014/main" val="10000"/>
                  </a:ext>
                </a:extLst>
              </a:tr>
              <a:tr h="52474">
                <a:tc>
                  <a:txBody>
                    <a:bodyPr/>
                    <a:lstStyle/>
                    <a:p>
                      <a:pPr algn="ctr" fontAlgn="b">
                        <a:buNone/>
                      </a:pPr>
                      <a:r>
                        <a:rPr lang="es-PE" sz="900" u="none" strike="noStrike" dirty="0">
                          <a:solidFill>
                            <a:schemeClr val="bg1"/>
                          </a:solidFill>
                          <a:effectLst/>
                        </a:rPr>
                        <a:t>Áncash</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24 %</a:t>
                      </a:r>
                    </a:p>
                  </a:txBody>
                  <a:tcPr marL="9528" marR="9528" marT="9525" marB="0"/>
                </a:tc>
                <a:extLst>
                  <a:ext uri="{0D108BD9-81ED-4DB2-BD59-A6C34878D82A}">
                    <a16:rowId xmlns:a16="http://schemas.microsoft.com/office/drawing/2014/main" val="10001"/>
                  </a:ext>
                </a:extLst>
              </a:tr>
              <a:tr h="52474">
                <a:tc>
                  <a:txBody>
                    <a:bodyPr/>
                    <a:lstStyle/>
                    <a:p>
                      <a:pPr algn="ctr" fontAlgn="b">
                        <a:buNone/>
                      </a:pPr>
                      <a:r>
                        <a:rPr lang="es-PE" sz="900" u="none" strike="noStrike" dirty="0">
                          <a:solidFill>
                            <a:schemeClr val="bg1"/>
                          </a:solidFill>
                          <a:effectLst/>
                        </a:rPr>
                        <a:t>Apurímac</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35 %</a:t>
                      </a:r>
                    </a:p>
                  </a:txBody>
                  <a:tcPr marL="9528" marR="9528" marT="9525" marB="0"/>
                </a:tc>
                <a:extLst>
                  <a:ext uri="{0D108BD9-81ED-4DB2-BD59-A6C34878D82A}">
                    <a16:rowId xmlns:a16="http://schemas.microsoft.com/office/drawing/2014/main" val="10002"/>
                  </a:ext>
                </a:extLst>
              </a:tr>
              <a:tr h="52474">
                <a:tc>
                  <a:txBody>
                    <a:bodyPr/>
                    <a:lstStyle/>
                    <a:p>
                      <a:pPr algn="ctr" fontAlgn="b">
                        <a:buNone/>
                      </a:pPr>
                      <a:r>
                        <a:rPr lang="es-PE" sz="900" u="none" strike="noStrike" dirty="0">
                          <a:solidFill>
                            <a:schemeClr val="bg1"/>
                          </a:solidFill>
                          <a:effectLst/>
                        </a:rPr>
                        <a:t>Arequipa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32 %</a:t>
                      </a:r>
                    </a:p>
                  </a:txBody>
                  <a:tcPr marL="9528" marR="9528" marT="9525" marB="0"/>
                </a:tc>
                <a:extLst>
                  <a:ext uri="{0D108BD9-81ED-4DB2-BD59-A6C34878D82A}">
                    <a16:rowId xmlns:a16="http://schemas.microsoft.com/office/drawing/2014/main" val="10003"/>
                  </a:ext>
                </a:extLst>
              </a:tr>
              <a:tr h="52474">
                <a:tc>
                  <a:txBody>
                    <a:bodyPr/>
                    <a:lstStyle/>
                    <a:p>
                      <a:pPr algn="ctr" fontAlgn="b">
                        <a:buNone/>
                      </a:pPr>
                      <a:r>
                        <a:rPr lang="es-PE" sz="900" u="none" strike="noStrike" dirty="0">
                          <a:solidFill>
                            <a:schemeClr val="bg1"/>
                          </a:solidFill>
                          <a:effectLst/>
                        </a:rPr>
                        <a:t>Ayacucho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42 %</a:t>
                      </a:r>
                    </a:p>
                  </a:txBody>
                  <a:tcPr marL="9528" marR="9528" marT="9525" marB="0"/>
                </a:tc>
                <a:extLst>
                  <a:ext uri="{0D108BD9-81ED-4DB2-BD59-A6C34878D82A}">
                    <a16:rowId xmlns:a16="http://schemas.microsoft.com/office/drawing/2014/main" val="10004"/>
                  </a:ext>
                </a:extLst>
              </a:tr>
              <a:tr h="52474">
                <a:tc>
                  <a:txBody>
                    <a:bodyPr/>
                    <a:lstStyle/>
                    <a:p>
                      <a:pPr algn="ctr" fontAlgn="b">
                        <a:buNone/>
                      </a:pPr>
                      <a:r>
                        <a:rPr lang="es-PE" sz="900" u="none" strike="noStrike" dirty="0">
                          <a:solidFill>
                            <a:schemeClr val="bg1"/>
                          </a:solidFill>
                          <a:effectLst/>
                        </a:rPr>
                        <a:t>Cajamarca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29 %</a:t>
                      </a:r>
                    </a:p>
                  </a:txBody>
                  <a:tcPr marL="9528" marR="9528" marT="9525" marB="0"/>
                </a:tc>
                <a:extLst>
                  <a:ext uri="{0D108BD9-81ED-4DB2-BD59-A6C34878D82A}">
                    <a16:rowId xmlns:a16="http://schemas.microsoft.com/office/drawing/2014/main" val="10005"/>
                  </a:ext>
                </a:extLst>
              </a:tr>
              <a:tr h="52474">
                <a:tc>
                  <a:txBody>
                    <a:bodyPr/>
                    <a:lstStyle/>
                    <a:p>
                      <a:pPr algn="ctr" fontAlgn="b">
                        <a:buNone/>
                      </a:pPr>
                      <a:r>
                        <a:rPr lang="es-PE" sz="900" u="none" strike="noStrike" dirty="0">
                          <a:solidFill>
                            <a:schemeClr val="bg1"/>
                          </a:solidFill>
                          <a:effectLst/>
                        </a:rPr>
                        <a:t>Callao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26 %</a:t>
                      </a:r>
                    </a:p>
                  </a:txBody>
                  <a:tcPr marL="9528" marR="9528" marT="9525" marB="0"/>
                </a:tc>
                <a:extLst>
                  <a:ext uri="{0D108BD9-81ED-4DB2-BD59-A6C34878D82A}">
                    <a16:rowId xmlns:a16="http://schemas.microsoft.com/office/drawing/2014/main" val="10006"/>
                  </a:ext>
                </a:extLst>
              </a:tr>
              <a:tr h="52474">
                <a:tc>
                  <a:txBody>
                    <a:bodyPr/>
                    <a:lstStyle/>
                    <a:p>
                      <a:pPr algn="ctr" fontAlgn="b">
                        <a:buNone/>
                      </a:pPr>
                      <a:r>
                        <a:rPr lang="es-PE" sz="900" u="none" strike="noStrike" dirty="0">
                          <a:solidFill>
                            <a:schemeClr val="bg1"/>
                          </a:solidFill>
                          <a:effectLst/>
                        </a:rPr>
                        <a:t>Cusco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45 %</a:t>
                      </a:r>
                    </a:p>
                  </a:txBody>
                  <a:tcPr marL="9528" marR="9528" marT="9525" marB="0"/>
                </a:tc>
                <a:extLst>
                  <a:ext uri="{0D108BD9-81ED-4DB2-BD59-A6C34878D82A}">
                    <a16:rowId xmlns:a16="http://schemas.microsoft.com/office/drawing/2014/main" val="10007"/>
                  </a:ext>
                </a:extLst>
              </a:tr>
              <a:tr h="52474">
                <a:tc>
                  <a:txBody>
                    <a:bodyPr/>
                    <a:lstStyle/>
                    <a:p>
                      <a:pPr algn="ctr" fontAlgn="b">
                        <a:buNone/>
                      </a:pPr>
                      <a:r>
                        <a:rPr lang="es-PE" sz="900" u="none" strike="noStrike" dirty="0">
                          <a:solidFill>
                            <a:schemeClr val="bg1"/>
                          </a:solidFill>
                          <a:effectLst/>
                        </a:rPr>
                        <a:t>Huancavelica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33 %</a:t>
                      </a:r>
                    </a:p>
                  </a:txBody>
                  <a:tcPr marL="9528" marR="9528" marT="9525" marB="0"/>
                </a:tc>
                <a:extLst>
                  <a:ext uri="{0D108BD9-81ED-4DB2-BD59-A6C34878D82A}">
                    <a16:rowId xmlns:a16="http://schemas.microsoft.com/office/drawing/2014/main" val="10008"/>
                  </a:ext>
                </a:extLst>
              </a:tr>
              <a:tr h="52474">
                <a:tc>
                  <a:txBody>
                    <a:bodyPr/>
                    <a:lstStyle/>
                    <a:p>
                      <a:pPr algn="ctr" fontAlgn="b">
                        <a:buNone/>
                      </a:pPr>
                      <a:r>
                        <a:rPr lang="es-PE" sz="900" u="none" strike="noStrike" dirty="0">
                          <a:solidFill>
                            <a:schemeClr val="bg1"/>
                          </a:solidFill>
                          <a:effectLst/>
                        </a:rPr>
                        <a:t>Huánuco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36 %</a:t>
                      </a:r>
                    </a:p>
                  </a:txBody>
                  <a:tcPr marL="9528" marR="9528" marT="9525" marB="0"/>
                </a:tc>
                <a:extLst>
                  <a:ext uri="{0D108BD9-81ED-4DB2-BD59-A6C34878D82A}">
                    <a16:rowId xmlns:a16="http://schemas.microsoft.com/office/drawing/2014/main" val="10009"/>
                  </a:ext>
                </a:extLst>
              </a:tr>
              <a:tr h="52474">
                <a:tc>
                  <a:txBody>
                    <a:bodyPr/>
                    <a:lstStyle/>
                    <a:p>
                      <a:pPr algn="ctr" fontAlgn="b">
                        <a:buNone/>
                      </a:pPr>
                      <a:r>
                        <a:rPr lang="es-PE" sz="900" u="none" strike="noStrike" dirty="0">
                          <a:solidFill>
                            <a:schemeClr val="bg1"/>
                          </a:solidFill>
                          <a:effectLst/>
                        </a:rPr>
                        <a:t>Ica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27 %</a:t>
                      </a:r>
                    </a:p>
                  </a:txBody>
                  <a:tcPr marL="9528" marR="9528" marT="9525" marB="0"/>
                </a:tc>
                <a:extLst>
                  <a:ext uri="{0D108BD9-81ED-4DB2-BD59-A6C34878D82A}">
                    <a16:rowId xmlns:a16="http://schemas.microsoft.com/office/drawing/2014/main" val="10010"/>
                  </a:ext>
                </a:extLst>
              </a:tr>
              <a:tr h="52474">
                <a:tc>
                  <a:txBody>
                    <a:bodyPr/>
                    <a:lstStyle/>
                    <a:p>
                      <a:pPr algn="ctr" fontAlgn="b">
                        <a:buNone/>
                      </a:pPr>
                      <a:r>
                        <a:rPr lang="es-PE" sz="900" u="none" strike="noStrike" dirty="0">
                          <a:solidFill>
                            <a:schemeClr val="bg1"/>
                          </a:solidFill>
                          <a:effectLst/>
                        </a:rPr>
                        <a:t>Junín</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27 %</a:t>
                      </a:r>
                    </a:p>
                  </a:txBody>
                  <a:tcPr marL="9528" marR="9528" marT="9525" marB="0"/>
                </a:tc>
                <a:extLst>
                  <a:ext uri="{0D108BD9-81ED-4DB2-BD59-A6C34878D82A}">
                    <a16:rowId xmlns:a16="http://schemas.microsoft.com/office/drawing/2014/main" val="10011"/>
                  </a:ext>
                </a:extLst>
              </a:tr>
              <a:tr h="52474">
                <a:tc>
                  <a:txBody>
                    <a:bodyPr/>
                    <a:lstStyle/>
                    <a:p>
                      <a:pPr algn="ctr" fontAlgn="b">
                        <a:buNone/>
                      </a:pPr>
                      <a:r>
                        <a:rPr lang="es-PE" sz="900" u="none" strike="noStrike" dirty="0">
                          <a:solidFill>
                            <a:schemeClr val="bg1"/>
                          </a:solidFill>
                          <a:effectLst/>
                        </a:rPr>
                        <a:t>La Libertad</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26 %</a:t>
                      </a:r>
                    </a:p>
                  </a:txBody>
                  <a:tcPr marL="9528" marR="9528" marT="9525" marB="0"/>
                </a:tc>
                <a:extLst>
                  <a:ext uri="{0D108BD9-81ED-4DB2-BD59-A6C34878D82A}">
                    <a16:rowId xmlns:a16="http://schemas.microsoft.com/office/drawing/2014/main" val="10012"/>
                  </a:ext>
                </a:extLst>
              </a:tr>
              <a:tr h="52474">
                <a:tc>
                  <a:txBody>
                    <a:bodyPr/>
                    <a:lstStyle/>
                    <a:p>
                      <a:pPr algn="ctr" fontAlgn="b">
                        <a:buNone/>
                      </a:pPr>
                      <a:r>
                        <a:rPr lang="es-PE" sz="900" u="none" strike="noStrike" dirty="0">
                          <a:solidFill>
                            <a:schemeClr val="bg1"/>
                          </a:solidFill>
                          <a:effectLst/>
                        </a:rPr>
                        <a:t>Lambayeque</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28 %</a:t>
                      </a:r>
                    </a:p>
                  </a:txBody>
                  <a:tcPr marL="9528" marR="9528" marT="9525" marB="0"/>
                </a:tc>
                <a:extLst>
                  <a:ext uri="{0D108BD9-81ED-4DB2-BD59-A6C34878D82A}">
                    <a16:rowId xmlns:a16="http://schemas.microsoft.com/office/drawing/2014/main" val="10013"/>
                  </a:ext>
                </a:extLst>
              </a:tr>
              <a:tr h="52474">
                <a:tc>
                  <a:txBody>
                    <a:bodyPr/>
                    <a:lstStyle/>
                    <a:p>
                      <a:pPr algn="ctr" fontAlgn="b">
                        <a:buNone/>
                      </a:pPr>
                      <a:r>
                        <a:rPr lang="es-PE" sz="900" u="none" strike="noStrike" dirty="0">
                          <a:solidFill>
                            <a:schemeClr val="bg1"/>
                          </a:solidFill>
                          <a:effectLst/>
                        </a:rPr>
                        <a:t>Lima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25 %</a:t>
                      </a:r>
                    </a:p>
                  </a:txBody>
                  <a:tcPr marL="9528" marR="9528" marT="9525" marB="0"/>
                </a:tc>
                <a:extLst>
                  <a:ext uri="{0D108BD9-81ED-4DB2-BD59-A6C34878D82A}">
                    <a16:rowId xmlns:a16="http://schemas.microsoft.com/office/drawing/2014/main" val="10014"/>
                  </a:ext>
                </a:extLst>
              </a:tr>
              <a:tr h="52474">
                <a:tc>
                  <a:txBody>
                    <a:bodyPr/>
                    <a:lstStyle/>
                    <a:p>
                      <a:pPr algn="ctr" fontAlgn="b">
                        <a:buNone/>
                      </a:pPr>
                      <a:r>
                        <a:rPr lang="es-PE" sz="900" u="none" strike="noStrike" dirty="0">
                          <a:solidFill>
                            <a:schemeClr val="bg1"/>
                          </a:solidFill>
                          <a:effectLst/>
                        </a:rPr>
                        <a:t>Loreto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28 %</a:t>
                      </a:r>
                    </a:p>
                  </a:txBody>
                  <a:tcPr marL="9528" marR="9528" marT="9525" marB="0"/>
                </a:tc>
                <a:extLst>
                  <a:ext uri="{0D108BD9-81ED-4DB2-BD59-A6C34878D82A}">
                    <a16:rowId xmlns:a16="http://schemas.microsoft.com/office/drawing/2014/main" val="10015"/>
                  </a:ext>
                </a:extLst>
              </a:tr>
              <a:tr h="52474">
                <a:tc>
                  <a:txBody>
                    <a:bodyPr/>
                    <a:lstStyle/>
                    <a:p>
                      <a:pPr algn="ctr" fontAlgn="b">
                        <a:buNone/>
                      </a:pPr>
                      <a:r>
                        <a:rPr lang="es-PE" sz="900" u="none" strike="noStrike" dirty="0">
                          <a:solidFill>
                            <a:schemeClr val="bg1"/>
                          </a:solidFill>
                          <a:effectLst/>
                        </a:rPr>
                        <a:t>Madre de Dios</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25 %</a:t>
                      </a:r>
                    </a:p>
                  </a:txBody>
                  <a:tcPr marL="9528" marR="9528" marT="9525" marB="0"/>
                </a:tc>
                <a:extLst>
                  <a:ext uri="{0D108BD9-81ED-4DB2-BD59-A6C34878D82A}">
                    <a16:rowId xmlns:a16="http://schemas.microsoft.com/office/drawing/2014/main" val="10016"/>
                  </a:ext>
                </a:extLst>
              </a:tr>
              <a:tr h="52474">
                <a:tc>
                  <a:txBody>
                    <a:bodyPr/>
                    <a:lstStyle/>
                    <a:p>
                      <a:pPr algn="ctr" fontAlgn="b">
                        <a:buNone/>
                      </a:pPr>
                      <a:r>
                        <a:rPr lang="es-PE" sz="900" u="none" strike="noStrike" dirty="0">
                          <a:solidFill>
                            <a:schemeClr val="bg1"/>
                          </a:solidFill>
                          <a:effectLst/>
                        </a:rPr>
                        <a:t>Moquegua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34 %</a:t>
                      </a:r>
                    </a:p>
                  </a:txBody>
                  <a:tcPr marL="9528" marR="9528" marT="9525" marB="0"/>
                </a:tc>
                <a:extLst>
                  <a:ext uri="{0D108BD9-81ED-4DB2-BD59-A6C34878D82A}">
                    <a16:rowId xmlns:a16="http://schemas.microsoft.com/office/drawing/2014/main" val="10017"/>
                  </a:ext>
                </a:extLst>
              </a:tr>
              <a:tr h="52474">
                <a:tc>
                  <a:txBody>
                    <a:bodyPr/>
                    <a:lstStyle/>
                    <a:p>
                      <a:pPr algn="ctr" fontAlgn="b">
                        <a:buNone/>
                      </a:pPr>
                      <a:r>
                        <a:rPr lang="es-PE" sz="900" u="none" strike="noStrike" dirty="0">
                          <a:solidFill>
                            <a:schemeClr val="bg1"/>
                          </a:solidFill>
                          <a:effectLst/>
                        </a:rPr>
                        <a:t>Pasco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34 %</a:t>
                      </a:r>
                    </a:p>
                  </a:txBody>
                  <a:tcPr marL="9528" marR="9528" marT="9525" marB="0"/>
                </a:tc>
                <a:extLst>
                  <a:ext uri="{0D108BD9-81ED-4DB2-BD59-A6C34878D82A}">
                    <a16:rowId xmlns:a16="http://schemas.microsoft.com/office/drawing/2014/main" val="10018"/>
                  </a:ext>
                </a:extLst>
              </a:tr>
              <a:tr h="52474">
                <a:tc>
                  <a:txBody>
                    <a:bodyPr/>
                    <a:lstStyle/>
                    <a:p>
                      <a:pPr algn="ctr" fontAlgn="b">
                        <a:buNone/>
                      </a:pPr>
                      <a:r>
                        <a:rPr lang="es-PE" sz="900" u="none" strike="noStrike" dirty="0">
                          <a:solidFill>
                            <a:schemeClr val="bg1"/>
                          </a:solidFill>
                          <a:effectLst/>
                        </a:rPr>
                        <a:t>Piura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26 %</a:t>
                      </a:r>
                    </a:p>
                  </a:txBody>
                  <a:tcPr marL="9528" marR="9528" marT="9525" marB="0"/>
                </a:tc>
                <a:extLst>
                  <a:ext uri="{0D108BD9-81ED-4DB2-BD59-A6C34878D82A}">
                    <a16:rowId xmlns:a16="http://schemas.microsoft.com/office/drawing/2014/main" val="10019"/>
                  </a:ext>
                </a:extLst>
              </a:tr>
              <a:tr h="52474">
                <a:tc>
                  <a:txBody>
                    <a:bodyPr/>
                    <a:lstStyle/>
                    <a:p>
                      <a:pPr algn="ctr" fontAlgn="b">
                        <a:buNone/>
                      </a:pPr>
                      <a:r>
                        <a:rPr lang="es-PE" sz="900" u="none" strike="noStrike" dirty="0">
                          <a:solidFill>
                            <a:schemeClr val="bg1"/>
                          </a:solidFill>
                          <a:effectLst/>
                        </a:rPr>
                        <a:t>Puno</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43 %</a:t>
                      </a:r>
                    </a:p>
                  </a:txBody>
                  <a:tcPr marL="9528" marR="9528" marT="9525" marB="0"/>
                </a:tc>
                <a:extLst>
                  <a:ext uri="{0D108BD9-81ED-4DB2-BD59-A6C34878D82A}">
                    <a16:rowId xmlns:a16="http://schemas.microsoft.com/office/drawing/2014/main" val="10020"/>
                  </a:ext>
                </a:extLst>
              </a:tr>
              <a:tr h="52474">
                <a:tc>
                  <a:txBody>
                    <a:bodyPr/>
                    <a:lstStyle/>
                    <a:p>
                      <a:pPr algn="ctr" fontAlgn="b">
                        <a:buNone/>
                      </a:pPr>
                      <a:r>
                        <a:rPr lang="es-PE" sz="900" u="none" strike="noStrike" dirty="0">
                          <a:solidFill>
                            <a:schemeClr val="bg1"/>
                          </a:solidFill>
                          <a:effectLst/>
                        </a:rPr>
                        <a:t>San Martín</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27 %</a:t>
                      </a:r>
                    </a:p>
                  </a:txBody>
                  <a:tcPr marL="9528" marR="9528" marT="9525" marB="0"/>
                </a:tc>
                <a:extLst>
                  <a:ext uri="{0D108BD9-81ED-4DB2-BD59-A6C34878D82A}">
                    <a16:rowId xmlns:a16="http://schemas.microsoft.com/office/drawing/2014/main" val="10021"/>
                  </a:ext>
                </a:extLst>
              </a:tr>
              <a:tr h="52474">
                <a:tc>
                  <a:txBody>
                    <a:bodyPr/>
                    <a:lstStyle/>
                    <a:p>
                      <a:pPr algn="ctr" fontAlgn="b">
                        <a:buNone/>
                      </a:pPr>
                      <a:r>
                        <a:rPr lang="es-PE" sz="900" u="none" strike="noStrike" dirty="0">
                          <a:solidFill>
                            <a:schemeClr val="bg1"/>
                          </a:solidFill>
                          <a:effectLst/>
                        </a:rPr>
                        <a:t>Tacna</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28 %</a:t>
                      </a:r>
                    </a:p>
                  </a:txBody>
                  <a:tcPr marL="9528" marR="9528" marT="9525" marB="0"/>
                </a:tc>
                <a:extLst>
                  <a:ext uri="{0D108BD9-81ED-4DB2-BD59-A6C34878D82A}">
                    <a16:rowId xmlns:a16="http://schemas.microsoft.com/office/drawing/2014/main" val="10022"/>
                  </a:ext>
                </a:extLst>
              </a:tr>
              <a:tr h="52474">
                <a:tc>
                  <a:txBody>
                    <a:bodyPr/>
                    <a:lstStyle/>
                    <a:p>
                      <a:pPr algn="ctr" fontAlgn="b">
                        <a:buNone/>
                      </a:pPr>
                      <a:r>
                        <a:rPr lang="es-PE" sz="900" u="none" strike="noStrike" dirty="0">
                          <a:solidFill>
                            <a:schemeClr val="bg1"/>
                          </a:solidFill>
                          <a:effectLst/>
                        </a:rPr>
                        <a:t>Tumbes</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18 %</a:t>
                      </a:r>
                    </a:p>
                  </a:txBody>
                  <a:tcPr marL="9528" marR="9528" marT="9525" marB="0"/>
                </a:tc>
                <a:extLst>
                  <a:ext uri="{0D108BD9-81ED-4DB2-BD59-A6C34878D82A}">
                    <a16:rowId xmlns:a16="http://schemas.microsoft.com/office/drawing/2014/main" val="10023"/>
                  </a:ext>
                </a:extLst>
              </a:tr>
              <a:tr h="52474">
                <a:tc>
                  <a:txBody>
                    <a:bodyPr/>
                    <a:lstStyle/>
                    <a:p>
                      <a:pPr algn="ctr" fontAlgn="b">
                        <a:buNone/>
                      </a:pPr>
                      <a:r>
                        <a:rPr lang="es-PE" sz="900" u="none" strike="noStrike" dirty="0">
                          <a:solidFill>
                            <a:schemeClr val="bg1"/>
                          </a:solidFill>
                          <a:effectLst/>
                        </a:rPr>
                        <a:t>Ucayali</a:t>
                      </a:r>
                      <a:endParaRPr lang="es-PE" sz="900" b="0" i="0" u="none" strike="noStrike" dirty="0">
                        <a:solidFill>
                          <a:schemeClr val="bg1"/>
                        </a:solidFill>
                        <a:effectLst/>
                        <a:latin typeface="Arial" panose="020B0604020202020204" pitchFamily="34" charset="0"/>
                      </a:endParaRPr>
                    </a:p>
                  </a:txBody>
                  <a:tcPr marL="8075" marR="8075" marT="8073" marB="0" anchor="b">
                    <a:solidFill>
                      <a:srgbClr val="003366"/>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26 %</a:t>
                      </a:r>
                    </a:p>
                  </a:txBody>
                  <a:tcPr marL="9528" marR="9528" marT="9525" marB="0"/>
                </a:tc>
                <a:extLst>
                  <a:ext uri="{0D108BD9-81ED-4DB2-BD59-A6C34878D82A}">
                    <a16:rowId xmlns:a16="http://schemas.microsoft.com/office/drawing/2014/main" val="10024"/>
                  </a:ext>
                </a:extLst>
              </a:tr>
            </a:tbl>
          </a:graphicData>
        </a:graphic>
      </p:graphicFrame>
      <p:graphicFrame>
        <p:nvGraphicFramePr>
          <p:cNvPr id="13" name="Tabla 12">
            <a:extLst>
              <a:ext uri="{FF2B5EF4-FFF2-40B4-BE49-F238E27FC236}">
                <a16:creationId xmlns:a16="http://schemas.microsoft.com/office/drawing/2014/main" id="{D3A91241-04F7-C47E-6247-9A0EB27E4EB7}"/>
              </a:ext>
            </a:extLst>
          </p:cNvPr>
          <p:cNvGraphicFramePr>
            <a:graphicFrameLocks noGrp="1"/>
          </p:cNvGraphicFramePr>
          <p:nvPr>
            <p:extLst>
              <p:ext uri="{D42A27DB-BD31-4B8C-83A1-F6EECF244321}">
                <p14:modId xmlns:p14="http://schemas.microsoft.com/office/powerpoint/2010/main" val="3339534272"/>
              </p:ext>
            </p:extLst>
          </p:nvPr>
        </p:nvGraphicFramePr>
        <p:xfrm>
          <a:off x="471116" y="1206500"/>
          <a:ext cx="2232025" cy="4048125"/>
        </p:xfrm>
        <a:graphic>
          <a:graphicData uri="http://schemas.openxmlformats.org/drawingml/2006/table">
            <a:tbl>
              <a:tblPr>
                <a:tableStyleId>{5C22544A-7EE6-4342-B048-85BDC9FD1C3A}</a:tableStyleId>
              </a:tblPr>
              <a:tblGrid>
                <a:gridCol w="1260014">
                  <a:extLst>
                    <a:ext uri="{9D8B030D-6E8A-4147-A177-3AD203B41FA5}">
                      <a16:colId xmlns:a16="http://schemas.microsoft.com/office/drawing/2014/main" val="20000"/>
                    </a:ext>
                  </a:extLst>
                </a:gridCol>
                <a:gridCol w="972011">
                  <a:extLst>
                    <a:ext uri="{9D8B030D-6E8A-4147-A177-3AD203B41FA5}">
                      <a16:colId xmlns:a16="http://schemas.microsoft.com/office/drawing/2014/main" val="20001"/>
                    </a:ext>
                  </a:extLst>
                </a:gridCol>
              </a:tblGrid>
              <a:tr h="0">
                <a:tc>
                  <a:txBody>
                    <a:bodyPr/>
                    <a:lstStyle/>
                    <a:p>
                      <a:pPr algn="ctr" fontAlgn="b">
                        <a:buNone/>
                      </a:pPr>
                      <a:r>
                        <a:rPr lang="es-PE" sz="900" u="none" strike="noStrike" dirty="0">
                          <a:solidFill>
                            <a:schemeClr val="bg1"/>
                          </a:solidFill>
                          <a:effectLst/>
                        </a:rPr>
                        <a:t>Amazonas</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42 %</a:t>
                      </a:r>
                    </a:p>
                  </a:txBody>
                  <a:tcPr marL="9521" marR="9521" marT="9525" marB="0"/>
                </a:tc>
                <a:extLst>
                  <a:ext uri="{0D108BD9-81ED-4DB2-BD59-A6C34878D82A}">
                    <a16:rowId xmlns:a16="http://schemas.microsoft.com/office/drawing/2014/main" val="10000"/>
                  </a:ext>
                </a:extLst>
              </a:tr>
              <a:tr h="144000">
                <a:tc>
                  <a:txBody>
                    <a:bodyPr/>
                    <a:lstStyle/>
                    <a:p>
                      <a:pPr algn="ctr" fontAlgn="b">
                        <a:buNone/>
                      </a:pPr>
                      <a:r>
                        <a:rPr lang="es-PE" sz="900" u="none" strike="noStrike" dirty="0">
                          <a:solidFill>
                            <a:schemeClr val="bg1"/>
                          </a:solidFill>
                          <a:effectLst/>
                        </a:rPr>
                        <a:t>Áncash</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51 %</a:t>
                      </a:r>
                    </a:p>
                  </a:txBody>
                  <a:tcPr marL="9521" marR="9521" marT="9525" marB="0"/>
                </a:tc>
                <a:extLst>
                  <a:ext uri="{0D108BD9-81ED-4DB2-BD59-A6C34878D82A}">
                    <a16:rowId xmlns:a16="http://schemas.microsoft.com/office/drawing/2014/main" val="10001"/>
                  </a:ext>
                </a:extLst>
              </a:tr>
              <a:tr h="144000">
                <a:tc>
                  <a:txBody>
                    <a:bodyPr/>
                    <a:lstStyle/>
                    <a:p>
                      <a:pPr algn="ctr" fontAlgn="b">
                        <a:buNone/>
                      </a:pPr>
                      <a:r>
                        <a:rPr lang="es-PE" sz="900" u="none" strike="noStrike" dirty="0">
                          <a:solidFill>
                            <a:schemeClr val="bg1"/>
                          </a:solidFill>
                          <a:effectLst/>
                        </a:rPr>
                        <a:t>Apurímac</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43 %</a:t>
                      </a:r>
                    </a:p>
                  </a:txBody>
                  <a:tcPr marL="9521" marR="9521" marT="9525" marB="0"/>
                </a:tc>
                <a:extLst>
                  <a:ext uri="{0D108BD9-81ED-4DB2-BD59-A6C34878D82A}">
                    <a16:rowId xmlns:a16="http://schemas.microsoft.com/office/drawing/2014/main" val="10002"/>
                  </a:ext>
                </a:extLst>
              </a:tr>
              <a:tr h="144000">
                <a:tc>
                  <a:txBody>
                    <a:bodyPr/>
                    <a:lstStyle/>
                    <a:p>
                      <a:pPr algn="ctr" fontAlgn="b">
                        <a:buNone/>
                      </a:pPr>
                      <a:r>
                        <a:rPr lang="es-PE" sz="900" u="none" strike="noStrike" dirty="0">
                          <a:solidFill>
                            <a:schemeClr val="bg1"/>
                          </a:solidFill>
                          <a:effectLst/>
                        </a:rPr>
                        <a:t>Arequipa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40 %</a:t>
                      </a:r>
                    </a:p>
                  </a:txBody>
                  <a:tcPr marL="9521" marR="9521" marT="9525" marB="0"/>
                </a:tc>
                <a:extLst>
                  <a:ext uri="{0D108BD9-81ED-4DB2-BD59-A6C34878D82A}">
                    <a16:rowId xmlns:a16="http://schemas.microsoft.com/office/drawing/2014/main" val="10003"/>
                  </a:ext>
                </a:extLst>
              </a:tr>
              <a:tr h="144000">
                <a:tc>
                  <a:txBody>
                    <a:bodyPr/>
                    <a:lstStyle/>
                    <a:p>
                      <a:pPr algn="ctr" fontAlgn="b">
                        <a:buNone/>
                      </a:pPr>
                      <a:r>
                        <a:rPr lang="es-PE" sz="900" u="none" strike="noStrike" dirty="0">
                          <a:solidFill>
                            <a:schemeClr val="bg1"/>
                          </a:solidFill>
                          <a:effectLst/>
                        </a:rPr>
                        <a:t>Ayacucho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36 %</a:t>
                      </a:r>
                    </a:p>
                  </a:txBody>
                  <a:tcPr marL="9521" marR="9521" marT="9525" marB="0"/>
                </a:tc>
                <a:extLst>
                  <a:ext uri="{0D108BD9-81ED-4DB2-BD59-A6C34878D82A}">
                    <a16:rowId xmlns:a16="http://schemas.microsoft.com/office/drawing/2014/main" val="10004"/>
                  </a:ext>
                </a:extLst>
              </a:tr>
              <a:tr h="144000">
                <a:tc>
                  <a:txBody>
                    <a:bodyPr/>
                    <a:lstStyle/>
                    <a:p>
                      <a:pPr algn="ctr" fontAlgn="b">
                        <a:buNone/>
                      </a:pPr>
                      <a:r>
                        <a:rPr lang="es-PE" sz="900" u="none" strike="noStrike" dirty="0">
                          <a:solidFill>
                            <a:schemeClr val="bg1"/>
                          </a:solidFill>
                          <a:effectLst/>
                        </a:rPr>
                        <a:t>Cajamarca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43 %</a:t>
                      </a:r>
                    </a:p>
                  </a:txBody>
                  <a:tcPr marL="9521" marR="9521" marT="9525" marB="0"/>
                </a:tc>
                <a:extLst>
                  <a:ext uri="{0D108BD9-81ED-4DB2-BD59-A6C34878D82A}">
                    <a16:rowId xmlns:a16="http://schemas.microsoft.com/office/drawing/2014/main" val="10005"/>
                  </a:ext>
                </a:extLst>
              </a:tr>
              <a:tr h="144000">
                <a:tc>
                  <a:txBody>
                    <a:bodyPr/>
                    <a:lstStyle/>
                    <a:p>
                      <a:pPr algn="ctr" fontAlgn="b">
                        <a:buNone/>
                      </a:pPr>
                      <a:r>
                        <a:rPr lang="es-PE" sz="900" u="none" strike="noStrike" dirty="0">
                          <a:solidFill>
                            <a:schemeClr val="bg1"/>
                          </a:solidFill>
                          <a:effectLst/>
                        </a:rPr>
                        <a:t>Callao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58 %</a:t>
                      </a:r>
                    </a:p>
                  </a:txBody>
                  <a:tcPr marL="9521" marR="9521" marT="9525" marB="0"/>
                </a:tc>
                <a:extLst>
                  <a:ext uri="{0D108BD9-81ED-4DB2-BD59-A6C34878D82A}">
                    <a16:rowId xmlns:a16="http://schemas.microsoft.com/office/drawing/2014/main" val="10006"/>
                  </a:ext>
                </a:extLst>
              </a:tr>
              <a:tr h="144000">
                <a:tc>
                  <a:txBody>
                    <a:bodyPr/>
                    <a:lstStyle/>
                    <a:p>
                      <a:pPr algn="ctr" fontAlgn="b">
                        <a:buNone/>
                      </a:pPr>
                      <a:r>
                        <a:rPr lang="es-PE" sz="900" u="none" strike="noStrike" dirty="0">
                          <a:solidFill>
                            <a:schemeClr val="bg1"/>
                          </a:solidFill>
                          <a:effectLst/>
                        </a:rPr>
                        <a:t>Cusco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30 %</a:t>
                      </a:r>
                    </a:p>
                  </a:txBody>
                  <a:tcPr marL="9521" marR="9521" marT="9525" marB="0"/>
                </a:tc>
                <a:extLst>
                  <a:ext uri="{0D108BD9-81ED-4DB2-BD59-A6C34878D82A}">
                    <a16:rowId xmlns:a16="http://schemas.microsoft.com/office/drawing/2014/main" val="10007"/>
                  </a:ext>
                </a:extLst>
              </a:tr>
              <a:tr h="144000">
                <a:tc>
                  <a:txBody>
                    <a:bodyPr/>
                    <a:lstStyle/>
                    <a:p>
                      <a:pPr algn="ctr" fontAlgn="b">
                        <a:buNone/>
                      </a:pPr>
                      <a:r>
                        <a:rPr lang="es-PE" sz="900" u="none" strike="noStrike" dirty="0">
                          <a:solidFill>
                            <a:schemeClr val="bg1"/>
                          </a:solidFill>
                          <a:effectLst/>
                        </a:rPr>
                        <a:t>Huancavelica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46 %</a:t>
                      </a:r>
                    </a:p>
                  </a:txBody>
                  <a:tcPr marL="9521" marR="9521" marT="9525" marB="0"/>
                </a:tc>
                <a:extLst>
                  <a:ext uri="{0D108BD9-81ED-4DB2-BD59-A6C34878D82A}">
                    <a16:rowId xmlns:a16="http://schemas.microsoft.com/office/drawing/2014/main" val="10008"/>
                  </a:ext>
                </a:extLst>
              </a:tr>
              <a:tr h="144000">
                <a:tc>
                  <a:txBody>
                    <a:bodyPr/>
                    <a:lstStyle/>
                    <a:p>
                      <a:pPr algn="ctr" fontAlgn="b">
                        <a:buNone/>
                      </a:pPr>
                      <a:r>
                        <a:rPr lang="es-PE" sz="900" u="none" strike="noStrike" dirty="0">
                          <a:solidFill>
                            <a:schemeClr val="bg1"/>
                          </a:solidFill>
                          <a:effectLst/>
                        </a:rPr>
                        <a:t>Huánuco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43 %</a:t>
                      </a:r>
                    </a:p>
                  </a:txBody>
                  <a:tcPr marL="9521" marR="9521" marT="9525" marB="0"/>
                </a:tc>
                <a:extLst>
                  <a:ext uri="{0D108BD9-81ED-4DB2-BD59-A6C34878D82A}">
                    <a16:rowId xmlns:a16="http://schemas.microsoft.com/office/drawing/2014/main" val="10009"/>
                  </a:ext>
                </a:extLst>
              </a:tr>
              <a:tr h="144000">
                <a:tc>
                  <a:txBody>
                    <a:bodyPr/>
                    <a:lstStyle/>
                    <a:p>
                      <a:pPr algn="ctr" fontAlgn="b">
                        <a:buNone/>
                      </a:pPr>
                      <a:r>
                        <a:rPr lang="es-PE" sz="900" u="none" strike="noStrike" dirty="0">
                          <a:solidFill>
                            <a:schemeClr val="bg1"/>
                          </a:solidFill>
                          <a:effectLst/>
                        </a:rPr>
                        <a:t>Ica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50 %</a:t>
                      </a:r>
                    </a:p>
                  </a:txBody>
                  <a:tcPr marL="9521" marR="9521" marT="9525" marB="0"/>
                </a:tc>
                <a:extLst>
                  <a:ext uri="{0D108BD9-81ED-4DB2-BD59-A6C34878D82A}">
                    <a16:rowId xmlns:a16="http://schemas.microsoft.com/office/drawing/2014/main" val="10010"/>
                  </a:ext>
                </a:extLst>
              </a:tr>
              <a:tr h="144000">
                <a:tc>
                  <a:txBody>
                    <a:bodyPr/>
                    <a:lstStyle/>
                    <a:p>
                      <a:pPr algn="ctr" fontAlgn="b">
                        <a:buNone/>
                      </a:pPr>
                      <a:r>
                        <a:rPr lang="es-PE" sz="900" u="none" strike="noStrike" dirty="0">
                          <a:solidFill>
                            <a:schemeClr val="bg1"/>
                          </a:solidFill>
                          <a:effectLst/>
                        </a:rPr>
                        <a:t>Junín</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43 %</a:t>
                      </a:r>
                    </a:p>
                  </a:txBody>
                  <a:tcPr marL="9521" marR="9521" marT="9525" marB="0"/>
                </a:tc>
                <a:extLst>
                  <a:ext uri="{0D108BD9-81ED-4DB2-BD59-A6C34878D82A}">
                    <a16:rowId xmlns:a16="http://schemas.microsoft.com/office/drawing/2014/main" val="10011"/>
                  </a:ext>
                </a:extLst>
              </a:tr>
              <a:tr h="144000">
                <a:tc>
                  <a:txBody>
                    <a:bodyPr/>
                    <a:lstStyle/>
                    <a:p>
                      <a:pPr algn="ctr" fontAlgn="b">
                        <a:buNone/>
                      </a:pPr>
                      <a:r>
                        <a:rPr lang="es-PE" sz="900" u="none" strike="noStrike" dirty="0">
                          <a:solidFill>
                            <a:schemeClr val="bg1"/>
                          </a:solidFill>
                          <a:effectLst/>
                        </a:rPr>
                        <a:t>La Libertad</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49 %</a:t>
                      </a:r>
                    </a:p>
                  </a:txBody>
                  <a:tcPr marL="9521" marR="9521" marT="9525" marB="0"/>
                </a:tc>
                <a:extLst>
                  <a:ext uri="{0D108BD9-81ED-4DB2-BD59-A6C34878D82A}">
                    <a16:rowId xmlns:a16="http://schemas.microsoft.com/office/drawing/2014/main" val="10012"/>
                  </a:ext>
                </a:extLst>
              </a:tr>
              <a:tr h="144000">
                <a:tc>
                  <a:txBody>
                    <a:bodyPr/>
                    <a:lstStyle/>
                    <a:p>
                      <a:pPr algn="ctr" fontAlgn="b">
                        <a:buNone/>
                      </a:pPr>
                      <a:r>
                        <a:rPr lang="es-PE" sz="900" u="none" strike="noStrike" dirty="0">
                          <a:solidFill>
                            <a:schemeClr val="bg1"/>
                          </a:solidFill>
                          <a:effectLst/>
                        </a:rPr>
                        <a:t>Lambayeque</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56 %</a:t>
                      </a:r>
                    </a:p>
                  </a:txBody>
                  <a:tcPr marL="9521" marR="9521" marT="9525" marB="0"/>
                </a:tc>
                <a:extLst>
                  <a:ext uri="{0D108BD9-81ED-4DB2-BD59-A6C34878D82A}">
                    <a16:rowId xmlns:a16="http://schemas.microsoft.com/office/drawing/2014/main" val="10013"/>
                  </a:ext>
                </a:extLst>
              </a:tr>
              <a:tr h="144000">
                <a:tc>
                  <a:txBody>
                    <a:bodyPr/>
                    <a:lstStyle/>
                    <a:p>
                      <a:pPr algn="ctr" fontAlgn="b">
                        <a:buNone/>
                      </a:pPr>
                      <a:r>
                        <a:rPr lang="es-PE" sz="900" u="none" strike="noStrike" dirty="0">
                          <a:solidFill>
                            <a:schemeClr val="bg1"/>
                          </a:solidFill>
                          <a:effectLst/>
                        </a:rPr>
                        <a:t>Lima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53 %</a:t>
                      </a:r>
                    </a:p>
                  </a:txBody>
                  <a:tcPr marL="9521" marR="9521" marT="9525" marB="0"/>
                </a:tc>
                <a:extLst>
                  <a:ext uri="{0D108BD9-81ED-4DB2-BD59-A6C34878D82A}">
                    <a16:rowId xmlns:a16="http://schemas.microsoft.com/office/drawing/2014/main" val="10014"/>
                  </a:ext>
                </a:extLst>
              </a:tr>
              <a:tr h="144000">
                <a:tc>
                  <a:txBody>
                    <a:bodyPr/>
                    <a:lstStyle/>
                    <a:p>
                      <a:pPr algn="ctr" fontAlgn="b">
                        <a:buNone/>
                      </a:pPr>
                      <a:r>
                        <a:rPr lang="es-PE" sz="900" u="none" strike="noStrike" dirty="0">
                          <a:solidFill>
                            <a:schemeClr val="bg1"/>
                          </a:solidFill>
                          <a:effectLst/>
                        </a:rPr>
                        <a:t>Loreto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56 %</a:t>
                      </a:r>
                    </a:p>
                  </a:txBody>
                  <a:tcPr marL="9521" marR="9521" marT="9525" marB="0"/>
                </a:tc>
                <a:extLst>
                  <a:ext uri="{0D108BD9-81ED-4DB2-BD59-A6C34878D82A}">
                    <a16:rowId xmlns:a16="http://schemas.microsoft.com/office/drawing/2014/main" val="10015"/>
                  </a:ext>
                </a:extLst>
              </a:tr>
              <a:tr h="144000">
                <a:tc>
                  <a:txBody>
                    <a:bodyPr/>
                    <a:lstStyle/>
                    <a:p>
                      <a:pPr algn="ctr" fontAlgn="b">
                        <a:buNone/>
                      </a:pPr>
                      <a:r>
                        <a:rPr lang="es-PE" sz="900" u="none" strike="noStrike" dirty="0">
                          <a:solidFill>
                            <a:schemeClr val="bg1"/>
                          </a:solidFill>
                          <a:effectLst/>
                        </a:rPr>
                        <a:t>Madre de Dios</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57 %</a:t>
                      </a:r>
                    </a:p>
                  </a:txBody>
                  <a:tcPr marL="9521" marR="9521" marT="9525" marB="0"/>
                </a:tc>
                <a:extLst>
                  <a:ext uri="{0D108BD9-81ED-4DB2-BD59-A6C34878D82A}">
                    <a16:rowId xmlns:a16="http://schemas.microsoft.com/office/drawing/2014/main" val="10016"/>
                  </a:ext>
                </a:extLst>
              </a:tr>
              <a:tr h="144000">
                <a:tc>
                  <a:txBody>
                    <a:bodyPr/>
                    <a:lstStyle/>
                    <a:p>
                      <a:pPr algn="ctr" fontAlgn="b">
                        <a:buNone/>
                      </a:pPr>
                      <a:r>
                        <a:rPr lang="es-PE" sz="900" u="none" strike="noStrike" dirty="0">
                          <a:solidFill>
                            <a:schemeClr val="bg1"/>
                          </a:solidFill>
                          <a:effectLst/>
                        </a:rPr>
                        <a:t>Moquegua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39 %</a:t>
                      </a:r>
                    </a:p>
                  </a:txBody>
                  <a:tcPr marL="9521" marR="9521" marT="9525" marB="0"/>
                </a:tc>
                <a:extLst>
                  <a:ext uri="{0D108BD9-81ED-4DB2-BD59-A6C34878D82A}">
                    <a16:rowId xmlns:a16="http://schemas.microsoft.com/office/drawing/2014/main" val="10017"/>
                  </a:ext>
                </a:extLst>
              </a:tr>
              <a:tr h="144000">
                <a:tc>
                  <a:txBody>
                    <a:bodyPr/>
                    <a:lstStyle/>
                    <a:p>
                      <a:pPr algn="ctr" fontAlgn="b">
                        <a:buNone/>
                      </a:pPr>
                      <a:r>
                        <a:rPr lang="es-PE" sz="900" u="none" strike="noStrike" dirty="0">
                          <a:solidFill>
                            <a:schemeClr val="bg1"/>
                          </a:solidFill>
                          <a:effectLst/>
                        </a:rPr>
                        <a:t>Pasco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44 %</a:t>
                      </a:r>
                    </a:p>
                  </a:txBody>
                  <a:tcPr marL="9521" marR="9521" marT="9525" marB="0"/>
                </a:tc>
                <a:extLst>
                  <a:ext uri="{0D108BD9-81ED-4DB2-BD59-A6C34878D82A}">
                    <a16:rowId xmlns:a16="http://schemas.microsoft.com/office/drawing/2014/main" val="10018"/>
                  </a:ext>
                </a:extLst>
              </a:tr>
              <a:tr h="144000">
                <a:tc>
                  <a:txBody>
                    <a:bodyPr/>
                    <a:lstStyle/>
                    <a:p>
                      <a:pPr algn="ctr" fontAlgn="b">
                        <a:buNone/>
                      </a:pPr>
                      <a:r>
                        <a:rPr lang="es-PE" sz="900" u="none" strike="noStrike" dirty="0">
                          <a:solidFill>
                            <a:schemeClr val="bg1"/>
                          </a:solidFill>
                          <a:effectLst/>
                        </a:rPr>
                        <a:t>Piura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55 %</a:t>
                      </a:r>
                    </a:p>
                  </a:txBody>
                  <a:tcPr marL="9521" marR="9521" marT="9525" marB="0"/>
                </a:tc>
                <a:extLst>
                  <a:ext uri="{0D108BD9-81ED-4DB2-BD59-A6C34878D82A}">
                    <a16:rowId xmlns:a16="http://schemas.microsoft.com/office/drawing/2014/main" val="10019"/>
                  </a:ext>
                </a:extLst>
              </a:tr>
              <a:tr h="144000">
                <a:tc>
                  <a:txBody>
                    <a:bodyPr/>
                    <a:lstStyle/>
                    <a:p>
                      <a:pPr algn="ctr" fontAlgn="b">
                        <a:buNone/>
                      </a:pPr>
                      <a:r>
                        <a:rPr lang="es-PE" sz="900" u="none" strike="noStrike" dirty="0">
                          <a:solidFill>
                            <a:schemeClr val="bg1"/>
                          </a:solidFill>
                          <a:effectLst/>
                        </a:rPr>
                        <a:t>Puno</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40 %</a:t>
                      </a:r>
                    </a:p>
                  </a:txBody>
                  <a:tcPr marL="9521" marR="9521" marT="9525" marB="0"/>
                </a:tc>
                <a:extLst>
                  <a:ext uri="{0D108BD9-81ED-4DB2-BD59-A6C34878D82A}">
                    <a16:rowId xmlns:a16="http://schemas.microsoft.com/office/drawing/2014/main" val="10020"/>
                  </a:ext>
                </a:extLst>
              </a:tr>
              <a:tr h="144000">
                <a:tc>
                  <a:txBody>
                    <a:bodyPr/>
                    <a:lstStyle/>
                    <a:p>
                      <a:pPr algn="ctr" fontAlgn="b">
                        <a:buNone/>
                      </a:pPr>
                      <a:r>
                        <a:rPr lang="es-PE" sz="900" u="none" strike="noStrike" dirty="0">
                          <a:solidFill>
                            <a:schemeClr val="bg1"/>
                          </a:solidFill>
                          <a:effectLst/>
                        </a:rPr>
                        <a:t>San Martín</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49 %</a:t>
                      </a:r>
                    </a:p>
                  </a:txBody>
                  <a:tcPr marL="9521" marR="9521" marT="9525" marB="0"/>
                </a:tc>
                <a:extLst>
                  <a:ext uri="{0D108BD9-81ED-4DB2-BD59-A6C34878D82A}">
                    <a16:rowId xmlns:a16="http://schemas.microsoft.com/office/drawing/2014/main" val="10021"/>
                  </a:ext>
                </a:extLst>
              </a:tr>
              <a:tr h="144000">
                <a:tc>
                  <a:txBody>
                    <a:bodyPr/>
                    <a:lstStyle/>
                    <a:p>
                      <a:pPr algn="ctr" fontAlgn="b">
                        <a:buNone/>
                      </a:pPr>
                      <a:r>
                        <a:rPr lang="es-PE" sz="900" u="none" strike="noStrike" dirty="0">
                          <a:solidFill>
                            <a:schemeClr val="bg1"/>
                          </a:solidFill>
                          <a:effectLst/>
                        </a:rPr>
                        <a:t>Tacna</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49 %</a:t>
                      </a:r>
                    </a:p>
                  </a:txBody>
                  <a:tcPr marL="9521" marR="9521" marT="9525" marB="0"/>
                </a:tc>
                <a:extLst>
                  <a:ext uri="{0D108BD9-81ED-4DB2-BD59-A6C34878D82A}">
                    <a16:rowId xmlns:a16="http://schemas.microsoft.com/office/drawing/2014/main" val="10022"/>
                  </a:ext>
                </a:extLst>
              </a:tr>
              <a:tr h="144000">
                <a:tc>
                  <a:txBody>
                    <a:bodyPr/>
                    <a:lstStyle/>
                    <a:p>
                      <a:pPr algn="ctr" fontAlgn="b">
                        <a:buNone/>
                      </a:pPr>
                      <a:r>
                        <a:rPr lang="es-PE" sz="900" u="none" strike="noStrike" dirty="0">
                          <a:solidFill>
                            <a:schemeClr val="bg1"/>
                          </a:solidFill>
                          <a:effectLst/>
                        </a:rPr>
                        <a:t>Tumbes</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64 %</a:t>
                      </a:r>
                    </a:p>
                  </a:txBody>
                  <a:tcPr marL="9521" marR="9521" marT="9525" marB="0"/>
                </a:tc>
                <a:extLst>
                  <a:ext uri="{0D108BD9-81ED-4DB2-BD59-A6C34878D82A}">
                    <a16:rowId xmlns:a16="http://schemas.microsoft.com/office/drawing/2014/main" val="10023"/>
                  </a:ext>
                </a:extLst>
              </a:tr>
              <a:tr h="144000">
                <a:tc>
                  <a:txBody>
                    <a:bodyPr/>
                    <a:lstStyle/>
                    <a:p>
                      <a:pPr algn="ctr" fontAlgn="b">
                        <a:buNone/>
                      </a:pPr>
                      <a:r>
                        <a:rPr lang="es-PE" sz="900" u="none" strike="noStrike" dirty="0">
                          <a:solidFill>
                            <a:schemeClr val="bg1"/>
                          </a:solidFill>
                          <a:effectLst/>
                        </a:rPr>
                        <a:t>Ucayali</a:t>
                      </a:r>
                      <a:endParaRPr lang="es-PE" sz="900" b="0" i="0" u="none" strike="noStrike" dirty="0">
                        <a:solidFill>
                          <a:schemeClr val="bg1"/>
                        </a:solidFill>
                        <a:effectLst/>
                        <a:latin typeface="Arial" panose="020B0604020202020204" pitchFamily="34" charset="0"/>
                      </a:endParaRPr>
                    </a:p>
                  </a:txBody>
                  <a:tcPr marL="8069" marR="8069" marT="8073" marB="0" anchor="b">
                    <a:solidFill>
                      <a:srgbClr val="2F7965"/>
                    </a:solidFill>
                  </a:tcPr>
                </a:tc>
                <a:tc>
                  <a:txBody>
                    <a:bodyPr/>
                    <a:lstStyle/>
                    <a:p>
                      <a:pPr algn="ctr" rtl="0" fontAlgn="t">
                        <a:buNone/>
                      </a:pPr>
                      <a:r>
                        <a:rPr lang="es-PE" sz="1000" b="0" i="0" u="none" strike="noStrike" dirty="0">
                          <a:solidFill>
                            <a:srgbClr val="010205"/>
                          </a:solidFill>
                          <a:effectLst/>
                          <a:latin typeface="Calibri" panose="020F0502020204030204" pitchFamily="34" charset="0"/>
                        </a:rPr>
                        <a:t>53 %</a:t>
                      </a:r>
                    </a:p>
                  </a:txBody>
                  <a:tcPr marL="9521" marR="9521" marT="9525" marB="0"/>
                </a:tc>
                <a:extLst>
                  <a:ext uri="{0D108BD9-81ED-4DB2-BD59-A6C34878D82A}">
                    <a16:rowId xmlns:a16="http://schemas.microsoft.com/office/drawing/2014/main" val="10024"/>
                  </a:ext>
                </a:extLst>
              </a:tr>
            </a:tbl>
          </a:graphicData>
        </a:graphic>
      </p:graphicFrame>
      <p:sp>
        <p:nvSpPr>
          <p:cNvPr id="10" name="Rectángulo redondeado 13">
            <a:extLst>
              <a:ext uri="{FF2B5EF4-FFF2-40B4-BE49-F238E27FC236}">
                <a16:creationId xmlns:a16="http://schemas.microsoft.com/office/drawing/2014/main" id="{DB3C0B53-E3A6-D621-76FA-4182E6355426}"/>
              </a:ext>
            </a:extLst>
          </p:cNvPr>
          <p:cNvSpPr/>
          <p:nvPr/>
        </p:nvSpPr>
        <p:spPr>
          <a:xfrm>
            <a:off x="1379538" y="5360988"/>
            <a:ext cx="9432925" cy="614362"/>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
        <p:nvSpPr>
          <p:cNvPr id="15" name="Rectángulo 14">
            <a:extLst>
              <a:ext uri="{FF2B5EF4-FFF2-40B4-BE49-F238E27FC236}">
                <a16:creationId xmlns:a16="http://schemas.microsoft.com/office/drawing/2014/main" id="{A5AEC161-22A2-F633-1C14-75D1CF12DB6F}"/>
              </a:ext>
            </a:extLst>
          </p:cNvPr>
          <p:cNvSpPr/>
          <p:nvPr/>
        </p:nvSpPr>
        <p:spPr>
          <a:xfrm>
            <a:off x="503238" y="6162675"/>
            <a:ext cx="8713787" cy="585788"/>
          </a:xfrm>
          <a:prstGeom prst="rect">
            <a:avLst/>
          </a:prstGeom>
        </p:spPr>
        <p:txBody>
          <a:bodyPr>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 sz="800" i="1" dirty="0">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móvil?</a:t>
            </a:r>
            <a:r>
              <a:rPr lang="es-MX" sz="800" i="1" dirty="0">
                <a:solidFill>
                  <a:srgbClr val="102132"/>
                </a:solidFill>
                <a:cs typeface="Calibri" panose="020F0502020204030204" pitchFamily="34" charset="0"/>
              </a:rPr>
              <a:t> / Satisfecho = suma de valoraciones 8,9,10 / Insatisfecho = suma de valoraciones 0,1,2,3,4,5 </a:t>
            </a:r>
          </a:p>
          <a:p>
            <a:pPr fontAlgn="auto">
              <a:spcBef>
                <a:spcPts val="0"/>
              </a:spcBef>
              <a:spcAft>
                <a:spcPts val="0"/>
              </a:spcAft>
              <a:defRPr/>
            </a:pPr>
            <a:r>
              <a:rPr lang="es-MX" sz="800" i="1" dirty="0">
                <a:solidFill>
                  <a:srgbClr val="102132"/>
                </a:solidFill>
                <a:cs typeface="Calibri" panose="020F0502020204030204" pitchFamily="34" charset="0"/>
              </a:rPr>
              <a:t>El promedio de muestra departamental es de 142 encuestas. Tamaño basado en media y varianzas de referencia.</a:t>
            </a:r>
            <a:endParaRPr lang="es-ES" sz="800" i="1" dirty="0">
              <a:solidFill>
                <a:srgbClr val="102132"/>
              </a:solidFill>
              <a:cs typeface="Calibri" panose="020F0502020204030204" pitchFamily="34" charset="0"/>
            </a:endParaRPr>
          </a:p>
          <a:p>
            <a:pPr fontAlgn="auto">
              <a:spcBef>
                <a:spcPts val="0"/>
              </a:spcBef>
              <a:spcAft>
                <a:spcPts val="0"/>
              </a:spcAft>
              <a:defRPr/>
            </a:pPr>
            <a:r>
              <a:rPr lang="es-PE" sz="800" b="1" dirty="0">
                <a:solidFill>
                  <a:schemeClr val="tx1">
                    <a:lumMod val="65000"/>
                    <a:lumOff val="35000"/>
                  </a:schemeClr>
                </a:solidFill>
                <a:cs typeface="Calibri" panose="020F0502020204030204" pitchFamily="34" charset="0"/>
              </a:rPr>
              <a:t>Fuente: </a:t>
            </a:r>
            <a:r>
              <a:rPr lang="es-PE" sz="800" dirty="0">
                <a:solidFill>
                  <a:schemeClr val="tx1">
                    <a:lumMod val="65000"/>
                    <a:lumOff val="35000"/>
                  </a:schemeClr>
                </a:solidFill>
                <a:cs typeface="Calibri" panose="020F0502020204030204" pitchFamily="34" charset="0"/>
              </a:rPr>
              <a:t>Cid Latinoamérica, </a:t>
            </a:r>
            <a:r>
              <a:rPr lang="es-MX" sz="800" dirty="0">
                <a:solidFill>
                  <a:schemeClr val="tx1">
                    <a:lumMod val="65000"/>
                    <a:lumOff val="35000"/>
                  </a:schemeClr>
                </a:solidFill>
                <a:cs typeface="Calibri" panose="020F0502020204030204" pitchFamily="34" charset="0"/>
              </a:rPr>
              <a:t>Estudio de Satisfacción 2025 Servicio Móvil.</a:t>
            </a:r>
            <a:r>
              <a:rPr lang="es-PE" sz="800" dirty="0">
                <a:solidFill>
                  <a:schemeClr val="tx1">
                    <a:lumMod val="65000"/>
                    <a:lumOff val="35000"/>
                  </a:schemeClr>
                </a:solidFill>
                <a:cs typeface="Calibri" panose="020F0502020204030204" pitchFamily="34" charset="0"/>
              </a:rPr>
              <a:t> Elaboración: </a:t>
            </a:r>
            <a:r>
              <a:rPr lang="es-PE" sz="800" dirty="0" err="1">
                <a:solidFill>
                  <a:schemeClr val="tx1">
                    <a:lumMod val="65000"/>
                    <a:lumOff val="35000"/>
                  </a:schemeClr>
                </a:solidFill>
                <a:cs typeface="Calibri" panose="020F0502020204030204" pitchFamily="34" charset="0"/>
              </a:rPr>
              <a:t>Osiptel</a:t>
            </a:r>
            <a:r>
              <a:rPr lang="es-PE" sz="800" i="1" dirty="0">
                <a:solidFill>
                  <a:srgbClr val="0F2233"/>
                </a:solidFill>
              </a:rPr>
              <a:t>.</a:t>
            </a:r>
            <a:endParaRPr lang="es-PE" sz="800" dirty="0">
              <a:solidFill>
                <a:schemeClr val="tx1">
                  <a:lumMod val="65000"/>
                  <a:lumOff val="35000"/>
                </a:schemeClr>
              </a:solidFill>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superiores redondeadas 4">
            <a:extLst>
              <a:ext uri="{FF2B5EF4-FFF2-40B4-BE49-F238E27FC236}">
                <a16:creationId xmlns:a16="http://schemas.microsoft.com/office/drawing/2014/main" id="{323C2C8F-5C29-1E70-C3C1-A55FD03567DB}"/>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grpSp>
        <p:nvGrpSpPr>
          <p:cNvPr id="73731" name="Grupo 1">
            <a:extLst>
              <a:ext uri="{FF2B5EF4-FFF2-40B4-BE49-F238E27FC236}">
                <a16:creationId xmlns:a16="http://schemas.microsoft.com/office/drawing/2014/main" id="{D5CC6399-5C6D-84DB-2BD7-A41F7FCA2675}"/>
              </a:ext>
            </a:extLst>
          </p:cNvPr>
          <p:cNvGrpSpPr>
            <a:grpSpLocks/>
          </p:cNvGrpSpPr>
          <p:nvPr/>
        </p:nvGrpSpPr>
        <p:grpSpPr bwMode="auto">
          <a:xfrm>
            <a:off x="911225" y="1196752"/>
            <a:ext cx="10850563" cy="1074738"/>
            <a:chOff x="983144" y="1560027"/>
            <a:chExt cx="10319914" cy="1075190"/>
          </a:xfrm>
        </p:grpSpPr>
        <p:sp>
          <p:nvSpPr>
            <p:cNvPr id="73738" name="Marcador de texto 1">
              <a:extLst>
                <a:ext uri="{FF2B5EF4-FFF2-40B4-BE49-F238E27FC236}">
                  <a16:creationId xmlns:a16="http://schemas.microsoft.com/office/drawing/2014/main" id="{B589F75F-0A3F-8747-1A01-2142DA69696C}"/>
                </a:ext>
              </a:extLst>
            </p:cNvPr>
            <p:cNvSpPr txBox="1">
              <a:spLocks noChangeArrowheads="1"/>
            </p:cNvSpPr>
            <p:nvPr/>
          </p:nvSpPr>
          <p:spPr bwMode="auto">
            <a:xfrm>
              <a:off x="983144" y="1560027"/>
              <a:ext cx="4603973" cy="107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989013" indent="-379413"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522413"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2132013" indent="-303213"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741613" indent="-303213"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31988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36560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41132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45704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eaLnBrk="1" hangingPunct="1">
                <a:lnSpc>
                  <a:spcPts val="1600"/>
                </a:lnSpc>
                <a:buFont typeface="Arial" panose="020B0604020202020204" pitchFamily="34" charset="0"/>
                <a:buNone/>
              </a:pPr>
              <a:r>
                <a:rPr lang="es-ES" altLang="es-PE" sz="1600" b="1">
                  <a:solidFill>
                    <a:srgbClr val="00B0F0"/>
                  </a:solidFill>
                  <a:cs typeface="Calibri" panose="020F0502020204030204" pitchFamily="34" charset="0"/>
                </a:rPr>
                <a:t>PROPORCIÓN DE USUARIOS SATISFECHOS </a:t>
              </a:r>
              <a:br>
                <a:rPr lang="es-ES" altLang="es-PE" sz="1600" b="1">
                  <a:solidFill>
                    <a:srgbClr val="00B0F0"/>
                  </a:solidFill>
                  <a:cs typeface="Calibri" panose="020F0502020204030204" pitchFamily="34" charset="0"/>
                </a:rPr>
              </a:br>
              <a:r>
                <a:rPr lang="es-ES" altLang="es-PE" sz="1600" b="1">
                  <a:solidFill>
                    <a:srgbClr val="00B0F0"/>
                  </a:solidFill>
                  <a:cs typeface="Calibri" panose="020F0502020204030204" pitchFamily="34" charset="0"/>
                </a:rPr>
                <a:t>POR OPERADOR - 2025</a:t>
              </a:r>
            </a:p>
          </p:txBody>
        </p:sp>
        <p:sp>
          <p:nvSpPr>
            <p:cNvPr id="73739" name="Marcador de texto 1">
              <a:extLst>
                <a:ext uri="{FF2B5EF4-FFF2-40B4-BE49-F238E27FC236}">
                  <a16:creationId xmlns:a16="http://schemas.microsoft.com/office/drawing/2014/main" id="{58EE3442-7FEA-7D8E-5A6F-3A147E4D56F3}"/>
                </a:ext>
              </a:extLst>
            </p:cNvPr>
            <p:cNvSpPr txBox="1">
              <a:spLocks noChangeArrowheads="1"/>
            </p:cNvSpPr>
            <p:nvPr/>
          </p:nvSpPr>
          <p:spPr bwMode="auto">
            <a:xfrm>
              <a:off x="6667774" y="1701648"/>
              <a:ext cx="4635284" cy="837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989013" indent="-379413"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522413"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2132013" indent="-303213"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741613" indent="-303213"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31988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36560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41132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45704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eaLnBrk="1" hangingPunct="1">
                <a:lnSpc>
                  <a:spcPts val="1600"/>
                </a:lnSpc>
                <a:buFont typeface="Arial" panose="020B0604020202020204" pitchFamily="34" charset="0"/>
                <a:buNone/>
              </a:pPr>
              <a:r>
                <a:rPr lang="es-ES" altLang="es-PE" sz="1600" b="1">
                  <a:solidFill>
                    <a:srgbClr val="00B0F0"/>
                  </a:solidFill>
                  <a:cs typeface="Calibri" panose="020F0502020204030204" pitchFamily="34" charset="0"/>
                </a:rPr>
                <a:t>PROPORCIÓN DE USUARIOS INSATISFECHOS</a:t>
              </a:r>
              <a:br>
                <a:rPr lang="es-ES" altLang="es-PE" sz="1600" b="1">
                  <a:solidFill>
                    <a:srgbClr val="00B0F0"/>
                  </a:solidFill>
                  <a:cs typeface="Calibri" panose="020F0502020204030204" pitchFamily="34" charset="0"/>
                </a:rPr>
              </a:br>
              <a:r>
                <a:rPr lang="es-ES" altLang="es-PE" sz="1600" b="1">
                  <a:solidFill>
                    <a:srgbClr val="00B0F0"/>
                  </a:solidFill>
                  <a:cs typeface="Calibri" panose="020F0502020204030204" pitchFamily="34" charset="0"/>
                </a:rPr>
                <a:t>POR OPERADOR - 2025</a:t>
              </a:r>
            </a:p>
          </p:txBody>
        </p:sp>
      </p:grpSp>
      <p:sp>
        <p:nvSpPr>
          <p:cNvPr id="20" name="Rectángulo 19">
            <a:extLst>
              <a:ext uri="{FF2B5EF4-FFF2-40B4-BE49-F238E27FC236}">
                <a16:creationId xmlns:a16="http://schemas.microsoft.com/office/drawing/2014/main" id="{4CE328DC-C01B-A608-735F-B14C67401A0C}"/>
              </a:ext>
            </a:extLst>
          </p:cNvPr>
          <p:cNvSpPr/>
          <p:nvPr/>
        </p:nvSpPr>
        <p:spPr>
          <a:xfrm>
            <a:off x="501650" y="6151563"/>
            <a:ext cx="8474075" cy="584200"/>
          </a:xfrm>
          <a:prstGeom prst="rect">
            <a:avLst/>
          </a:prstGeom>
        </p:spPr>
        <p:txBody>
          <a:bodyPr>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07000"/>
              </a:lnSpc>
              <a:spcBef>
                <a:spcPts val="0"/>
              </a:spcBef>
              <a:spcAft>
                <a:spcPts val="800"/>
              </a:spcAft>
              <a:defRPr/>
            </a:pPr>
            <a:r>
              <a:rPr lang="es-ES_tradnl" sz="800" i="1" dirty="0">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móvil?</a:t>
            </a:r>
            <a:r>
              <a:rPr lang="es-MX" sz="800" i="1" dirty="0">
                <a:solidFill>
                  <a:srgbClr val="102132"/>
                </a:solidFill>
                <a:cs typeface="Calibri" panose="020F0502020204030204" pitchFamily="34" charset="0"/>
              </a:rPr>
              <a:t> / Satisfecho = suma de valoraciones 8,9,10 / Insatisfecho = suma de valoraciones 0,1,2,3,4,5 </a:t>
            </a:r>
            <a:endParaRPr lang="es-PE" sz="800" i="1" dirty="0">
              <a:solidFill>
                <a:srgbClr val="102132"/>
              </a:solidFill>
              <a:cs typeface="Calibri" panose="020F0502020204030204" pitchFamily="34" charset="0"/>
            </a:endParaRPr>
          </a:p>
          <a:p>
            <a:pPr fontAlgn="auto">
              <a:spcBef>
                <a:spcPts val="0"/>
              </a:spcBef>
              <a:spcAft>
                <a:spcPts val="0"/>
              </a:spcAft>
              <a:defRPr/>
            </a:pPr>
            <a:r>
              <a:rPr lang="es-PE" sz="800" b="1" dirty="0">
                <a:solidFill>
                  <a:schemeClr val="tx1">
                    <a:lumMod val="65000"/>
                    <a:lumOff val="35000"/>
                  </a:schemeClr>
                </a:solidFill>
                <a:cs typeface="Calibri" panose="020F0502020204030204" pitchFamily="34" charset="0"/>
              </a:rPr>
              <a:t>Fuente: </a:t>
            </a:r>
            <a:r>
              <a:rPr lang="es-MX" sz="800" dirty="0">
                <a:solidFill>
                  <a:schemeClr val="tx1">
                    <a:lumMod val="65000"/>
                    <a:lumOff val="35000"/>
                  </a:schemeClr>
                </a:solidFill>
                <a:cs typeface="Calibri" panose="020F0502020204030204" pitchFamily="34" charset="0"/>
              </a:rPr>
              <a:t>Cid Latinoamérica. Estudio de Satisfacción 2025</a:t>
            </a:r>
            <a:endParaRPr lang="es-PE" sz="800" dirty="0">
              <a:solidFill>
                <a:schemeClr val="tx1">
                  <a:lumMod val="65000"/>
                  <a:lumOff val="35000"/>
                </a:schemeClr>
              </a:solidFill>
              <a:cs typeface="Calibri" panose="020F0502020204030204" pitchFamily="34" charset="0"/>
            </a:endParaRPr>
          </a:p>
        </p:txBody>
      </p:sp>
      <p:graphicFrame>
        <p:nvGraphicFramePr>
          <p:cNvPr id="6" name="Gráfico 5">
            <a:extLst>
              <a:ext uri="{FF2B5EF4-FFF2-40B4-BE49-F238E27FC236}">
                <a16:creationId xmlns:a16="http://schemas.microsoft.com/office/drawing/2014/main" id="{F12795FB-C678-5D31-EE8C-222367991FF4}"/>
              </a:ext>
            </a:extLst>
          </p:cNvPr>
          <p:cNvGraphicFramePr>
            <a:graphicFrameLocks/>
          </p:cNvGraphicFramePr>
          <p:nvPr>
            <p:extLst>
              <p:ext uri="{D42A27DB-BD31-4B8C-83A1-F6EECF244321}">
                <p14:modId xmlns:p14="http://schemas.microsoft.com/office/powerpoint/2010/main" val="3406230434"/>
              </p:ext>
            </p:extLst>
          </p:nvPr>
        </p:nvGraphicFramePr>
        <p:xfrm>
          <a:off x="599996" y="1905243"/>
          <a:ext cx="5241925" cy="3568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F8CC54B4-C727-7E2E-2A87-9923D2876F2C}"/>
              </a:ext>
            </a:extLst>
          </p:cNvPr>
          <p:cNvGraphicFramePr>
            <a:graphicFrameLocks/>
          </p:cNvGraphicFramePr>
          <p:nvPr>
            <p:extLst>
              <p:ext uri="{D42A27DB-BD31-4B8C-83A1-F6EECF244321}">
                <p14:modId xmlns:p14="http://schemas.microsoft.com/office/powerpoint/2010/main" val="108512015"/>
              </p:ext>
            </p:extLst>
          </p:nvPr>
        </p:nvGraphicFramePr>
        <p:xfrm>
          <a:off x="6363064" y="1905242"/>
          <a:ext cx="5565584" cy="3524131"/>
        </p:xfrm>
        <a:graphic>
          <a:graphicData uri="http://schemas.openxmlformats.org/drawingml/2006/chart">
            <c:chart xmlns:c="http://schemas.openxmlformats.org/drawingml/2006/chart" xmlns:r="http://schemas.openxmlformats.org/officeDocument/2006/relationships" r:id="rId3"/>
          </a:graphicData>
        </a:graphic>
      </p:graphicFrame>
      <p:sp>
        <p:nvSpPr>
          <p:cNvPr id="3" name="Título 1">
            <a:extLst>
              <a:ext uri="{FF2B5EF4-FFF2-40B4-BE49-F238E27FC236}">
                <a16:creationId xmlns:a16="http://schemas.microsoft.com/office/drawing/2014/main" id="{D622F32B-83F1-28D6-622C-BBB69E7F80CE}"/>
              </a:ext>
            </a:extLst>
          </p:cNvPr>
          <p:cNvSpPr txBox="1">
            <a:spLocks/>
          </p:cNvSpPr>
          <p:nvPr/>
        </p:nvSpPr>
        <p:spPr>
          <a:xfrm>
            <a:off x="360363" y="233363"/>
            <a:ext cx="11304587"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s-ES" sz="2600" b="1" kern="700" dirty="0">
                <a:solidFill>
                  <a:schemeClr val="bg1"/>
                </a:solidFill>
                <a:cs typeface="Calibri" panose="020F0502020204030204" pitchFamily="34" charset="0"/>
              </a:rPr>
              <a:t>EVOLUCIÓN HISTÓRICA DEL NIVEL DE SATISFACCIÓN – SERVICIO MÓVIL </a:t>
            </a:r>
            <a:endParaRPr lang="es-PE" sz="2600" b="1" kern="700" dirty="0">
              <a:solidFill>
                <a:schemeClr val="bg1"/>
              </a:solidFill>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6E935A62-1280-2C10-AE5A-BA77AF2E7D20}"/>
              </a:ext>
            </a:extLst>
          </p:cNvPr>
          <p:cNvSpPr txBox="1">
            <a:spLocks/>
          </p:cNvSpPr>
          <p:nvPr/>
        </p:nvSpPr>
        <p:spPr>
          <a:xfrm>
            <a:off x="-1176338" y="3422650"/>
            <a:ext cx="4608513" cy="669925"/>
          </a:xfrm>
          <a:prstGeom prst="rect">
            <a:avLst/>
          </a:prstGeom>
        </p:spPr>
        <p:txBody>
          <a:bodyPr/>
          <a:lstStyle>
            <a:lvl1pPr algn="l" defTabSz="609585" rtl="0" eaLnBrk="1" latinLnBrk="0" hangingPunct="1">
              <a:spcBef>
                <a:spcPct val="0"/>
              </a:spcBef>
              <a:buNone/>
              <a:defRPr sz="5333" b="1" kern="1200" cap="all">
                <a:solidFill>
                  <a:schemeClr val="tx1"/>
                </a:solidFill>
                <a:latin typeface="Calibri" panose="020F0502020204030204" pitchFamily="34" charset="0"/>
                <a:ea typeface="+mj-ea"/>
                <a:cs typeface="Calibri" panose="020F0502020204030204" pitchFamily="34" charset="0"/>
              </a:defRPr>
            </a:lvl1pPr>
          </a:lstStyle>
          <a:p>
            <a:pPr fontAlgn="auto">
              <a:spcAft>
                <a:spcPts val="0"/>
              </a:spcAft>
              <a:defRPr/>
            </a:pPr>
            <a:endParaRPr lang="es-ES" sz="3500" b="0" dirty="0">
              <a:solidFill>
                <a:schemeClr val="bg1"/>
              </a:solidFill>
            </a:endParaRPr>
          </a:p>
        </p:txBody>
      </p:sp>
      <p:grpSp>
        <p:nvGrpSpPr>
          <p:cNvPr id="74755" name="Grupo 2">
            <a:extLst>
              <a:ext uri="{FF2B5EF4-FFF2-40B4-BE49-F238E27FC236}">
                <a16:creationId xmlns:a16="http://schemas.microsoft.com/office/drawing/2014/main" id="{8F842C83-11B1-7464-452D-55FE7CDE9EC0}"/>
              </a:ext>
            </a:extLst>
          </p:cNvPr>
          <p:cNvGrpSpPr>
            <a:grpSpLocks/>
          </p:cNvGrpSpPr>
          <p:nvPr/>
        </p:nvGrpSpPr>
        <p:grpSpPr bwMode="auto">
          <a:xfrm>
            <a:off x="0" y="0"/>
            <a:ext cx="12192000" cy="6858000"/>
            <a:chOff x="0" y="0"/>
            <a:chExt cx="12192000" cy="6858000"/>
          </a:xfrm>
        </p:grpSpPr>
        <p:pic>
          <p:nvPicPr>
            <p:cNvPr id="74756" name="Imagen 1">
              <a:extLst>
                <a:ext uri="{FF2B5EF4-FFF2-40B4-BE49-F238E27FC236}">
                  <a16:creationId xmlns:a16="http://schemas.microsoft.com/office/drawing/2014/main" id="{65F1D9CC-A012-AD5C-6150-1FC67F5BE5ED}"/>
                </a:ext>
              </a:extLst>
            </p:cNvPr>
            <p:cNvPicPr>
              <a:picLocks noChangeAspect="1"/>
            </p:cNvPicPr>
            <p:nvPr/>
          </p:nvPicPr>
          <p:blipFill>
            <a:blip r:embed="rId2">
              <a:extLst>
                <a:ext uri="{28A0092B-C50C-407E-A947-70E740481C1C}">
                  <a14:useLocalDpi xmlns:a14="http://schemas.microsoft.com/office/drawing/2010/main" val="0"/>
                </a:ext>
              </a:extLst>
            </a:blip>
            <a:srcRect l="11859" t="18913" r="8910" b="185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Gráfico 8">
              <a:extLst>
                <a:ext uri="{FF2B5EF4-FFF2-40B4-BE49-F238E27FC236}">
                  <a16:creationId xmlns:a16="http://schemas.microsoft.com/office/drawing/2014/main" id="{93A29043-BFBE-1043-87CA-AB53EB953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782" t="-7285" r="-8841" b="-7840"/>
            <a:stretch>
              <a:fillRect/>
            </a:stretch>
          </p:blipFill>
          <p:spPr bwMode="auto">
            <a:xfrm>
              <a:off x="10344150" y="5013325"/>
              <a:ext cx="15478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ángulo 12">
              <a:extLst>
                <a:ext uri="{FF2B5EF4-FFF2-40B4-BE49-F238E27FC236}">
                  <a16:creationId xmlns:a16="http://schemas.microsoft.com/office/drawing/2014/main" id="{D3D18108-1A70-FE2B-9E74-E75D341FA819}"/>
                </a:ext>
              </a:extLst>
            </p:cNvPr>
            <p:cNvSpPr/>
            <p:nvPr/>
          </p:nvSpPr>
          <p:spPr>
            <a:xfrm>
              <a:off x="0" y="5043488"/>
              <a:ext cx="7680325" cy="865187"/>
            </a:xfrm>
            <a:prstGeom prst="rect">
              <a:avLst/>
            </a:prstGeom>
            <a:gradFill flip="none" rotWithShape="1">
              <a:gsLst>
                <a:gs pos="0">
                  <a:srgbClr val="EF7E26"/>
                </a:gs>
                <a:gs pos="100000">
                  <a:srgbClr val="EF7E26">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PE"/>
            </a:p>
          </p:txBody>
        </p:sp>
        <p:sp>
          <p:nvSpPr>
            <p:cNvPr id="14" name="Título 1">
              <a:extLst>
                <a:ext uri="{FF2B5EF4-FFF2-40B4-BE49-F238E27FC236}">
                  <a16:creationId xmlns:a16="http://schemas.microsoft.com/office/drawing/2014/main" id="{BC8E5A3E-EE98-626E-A14B-C9C15C1A17A9}"/>
                </a:ext>
              </a:extLst>
            </p:cNvPr>
            <p:cNvSpPr txBox="1">
              <a:spLocks/>
            </p:cNvSpPr>
            <p:nvPr/>
          </p:nvSpPr>
          <p:spPr>
            <a:xfrm>
              <a:off x="406400" y="5140325"/>
              <a:ext cx="5324475" cy="706438"/>
            </a:xfrm>
            <a:prstGeom prst="rect">
              <a:avLst/>
            </a:prstGeom>
          </p:spPr>
          <p:txBody>
            <a:bodyPr/>
            <a:lstStyle>
              <a:lvl1pPr algn="l" defTabSz="609585" rtl="0" eaLnBrk="1" latinLnBrk="0" hangingPunct="1">
                <a:spcBef>
                  <a:spcPct val="0"/>
                </a:spcBef>
                <a:buNone/>
                <a:defRPr sz="5333" b="1" kern="1200" cap="all">
                  <a:solidFill>
                    <a:schemeClr val="tx1"/>
                  </a:solidFill>
                  <a:latin typeface="Calibri" panose="020F0502020204030204" pitchFamily="34" charset="0"/>
                  <a:ea typeface="+mj-ea"/>
                  <a:cs typeface="Calibri" panose="020F0502020204030204" pitchFamily="34" charset="0"/>
                </a:defRPr>
              </a:lvl1pPr>
            </a:lstStyle>
            <a:p>
              <a:pPr fontAlgn="auto">
                <a:spcAft>
                  <a:spcPts val="0"/>
                </a:spcAft>
                <a:defRPr/>
              </a:pPr>
              <a:r>
                <a:rPr lang="es-419" sz="3500" dirty="0">
                  <a:solidFill>
                    <a:schemeClr val="bg1"/>
                  </a:solidFill>
                </a:rPr>
                <a:t>INTERNET FIJO</a:t>
              </a:r>
              <a:endParaRPr lang="es-ES" sz="3500" b="0" dirty="0">
                <a:solidFill>
                  <a:schemeClr val="bg1"/>
                </a:solidFill>
              </a:endParaRPr>
            </a:p>
          </p:txBody>
        </p:sp>
        <p:sp>
          <p:nvSpPr>
            <p:cNvPr id="2" name="Rectángulo 1">
              <a:extLst>
                <a:ext uri="{FF2B5EF4-FFF2-40B4-BE49-F238E27FC236}">
                  <a16:creationId xmlns:a16="http://schemas.microsoft.com/office/drawing/2014/main" id="{7D0AE87A-9068-4786-19C7-188E9A9471C4}"/>
                </a:ext>
              </a:extLst>
            </p:cNvPr>
            <p:cNvSpPr/>
            <p:nvPr/>
          </p:nvSpPr>
          <p:spPr>
            <a:xfrm>
              <a:off x="1855788" y="815975"/>
              <a:ext cx="544512" cy="111125"/>
            </a:xfrm>
            <a:prstGeom prst="rect">
              <a:avLst/>
            </a:prstGeom>
            <a:solidFill>
              <a:srgbClr val="2B394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PE"/>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superiores redondeadas 4">
            <a:extLst>
              <a:ext uri="{FF2B5EF4-FFF2-40B4-BE49-F238E27FC236}">
                <a16:creationId xmlns:a16="http://schemas.microsoft.com/office/drawing/2014/main" id="{B5EFD8B7-9C63-3FCF-0DC6-91048DCDFF21}"/>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sp>
        <p:nvSpPr>
          <p:cNvPr id="23" name="Título 1">
            <a:extLst>
              <a:ext uri="{FF2B5EF4-FFF2-40B4-BE49-F238E27FC236}">
                <a16:creationId xmlns:a16="http://schemas.microsoft.com/office/drawing/2014/main" id="{0BC40C76-8F62-FFBB-377E-DB67F0288775}"/>
              </a:ext>
            </a:extLst>
          </p:cNvPr>
          <p:cNvSpPr txBox="1">
            <a:spLocks/>
          </p:cNvSpPr>
          <p:nvPr/>
        </p:nvSpPr>
        <p:spPr>
          <a:xfrm>
            <a:off x="360363" y="233363"/>
            <a:ext cx="4535487"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s-ES" sz="2600" b="1" kern="700" dirty="0">
                <a:solidFill>
                  <a:schemeClr val="bg1"/>
                </a:solidFill>
                <a:cs typeface="Calibri" panose="020F0502020204030204" pitchFamily="34" charset="0"/>
              </a:rPr>
              <a:t>SERVICIO DE INTERNET FIJO</a:t>
            </a:r>
            <a:endParaRPr lang="es-PE" sz="2600" b="1" kern="700" dirty="0">
              <a:solidFill>
                <a:schemeClr val="bg1"/>
              </a:solidFill>
              <a:cs typeface="Calibri" panose="020F0502020204030204" pitchFamily="34" charset="0"/>
            </a:endParaRPr>
          </a:p>
        </p:txBody>
      </p:sp>
      <p:sp>
        <p:nvSpPr>
          <p:cNvPr id="24" name="Rectángulo redondeado 23">
            <a:extLst>
              <a:ext uri="{FF2B5EF4-FFF2-40B4-BE49-F238E27FC236}">
                <a16:creationId xmlns:a16="http://schemas.microsoft.com/office/drawing/2014/main" id="{09E5637F-1390-A05B-6C3F-3726921B85C6}"/>
              </a:ext>
            </a:extLst>
          </p:cNvPr>
          <p:cNvSpPr/>
          <p:nvPr/>
        </p:nvSpPr>
        <p:spPr>
          <a:xfrm>
            <a:off x="1560513" y="858838"/>
            <a:ext cx="9070975" cy="647700"/>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
        <p:nvSpPr>
          <p:cNvPr id="75781" name="CuadroTexto 24">
            <a:extLst>
              <a:ext uri="{FF2B5EF4-FFF2-40B4-BE49-F238E27FC236}">
                <a16:creationId xmlns:a16="http://schemas.microsoft.com/office/drawing/2014/main" id="{BF89E562-F52B-46DE-32EF-EF4B871216DC}"/>
              </a:ext>
            </a:extLst>
          </p:cNvPr>
          <p:cNvSpPr txBox="1">
            <a:spLocks noChangeArrowheads="1"/>
          </p:cNvSpPr>
          <p:nvPr/>
        </p:nvSpPr>
        <p:spPr bwMode="auto">
          <a:xfrm>
            <a:off x="1976438" y="969963"/>
            <a:ext cx="8331200" cy="489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lnSpc>
                <a:spcPts val="1500"/>
              </a:lnSpc>
              <a:spcBef>
                <a:spcPct val="20000"/>
              </a:spcBef>
            </a:pPr>
            <a:r>
              <a:rPr lang="es-MX" altLang="es-PE" sz="1800" b="1" i="1" dirty="0">
                <a:solidFill>
                  <a:srgbClr val="1F497D"/>
                </a:solidFill>
                <a:latin typeface="Calibri" panose="020F0502020204030204" pitchFamily="34" charset="0"/>
              </a:rPr>
              <a:t>El </a:t>
            </a:r>
            <a:r>
              <a:rPr lang="es-MX" altLang="es-PE" sz="1800" b="1" i="1" dirty="0">
                <a:solidFill>
                  <a:srgbClr val="00B0F0"/>
                </a:solidFill>
                <a:latin typeface="Calibri" panose="020F0502020204030204" pitchFamily="34" charset="0"/>
                <a:cs typeface="Calibri" panose="020F0502020204030204" pitchFamily="34" charset="0"/>
              </a:rPr>
              <a:t>64 % de los usuarios</a:t>
            </a:r>
            <a:r>
              <a:rPr lang="es-MX" altLang="es-PE" sz="1800" b="1" i="1" dirty="0">
                <a:solidFill>
                  <a:srgbClr val="1F497D"/>
                </a:solidFill>
                <a:latin typeface="Calibri" panose="020F0502020204030204" pitchFamily="34" charset="0"/>
              </a:rPr>
              <a:t> se sintieron satisfechos con el servicio de internet fijo. En tanto, la insatisfacción con este servicio fue de 16 % en 2025.</a:t>
            </a:r>
            <a:endParaRPr lang="es-ES" altLang="es-PE" sz="1800" b="1" i="1" dirty="0">
              <a:solidFill>
                <a:srgbClr val="1F497D"/>
              </a:solidFill>
              <a:latin typeface="Calibri" panose="020F0502020204030204" pitchFamily="34" charset="0"/>
            </a:endParaRPr>
          </a:p>
        </p:txBody>
      </p:sp>
      <p:graphicFrame>
        <p:nvGraphicFramePr>
          <p:cNvPr id="33" name="Tabla 32">
            <a:extLst>
              <a:ext uri="{FF2B5EF4-FFF2-40B4-BE49-F238E27FC236}">
                <a16:creationId xmlns:a16="http://schemas.microsoft.com/office/drawing/2014/main" id="{D85595F4-0BEC-5792-4E3F-5A8B748774D5}"/>
              </a:ext>
            </a:extLst>
          </p:cNvPr>
          <p:cNvGraphicFramePr>
            <a:graphicFrameLocks noGrp="1"/>
          </p:cNvGraphicFramePr>
          <p:nvPr/>
        </p:nvGraphicFramePr>
        <p:xfrm>
          <a:off x="911225" y="5399088"/>
          <a:ext cx="10875965" cy="549275"/>
        </p:xfrm>
        <a:graphic>
          <a:graphicData uri="http://schemas.openxmlformats.org/drawingml/2006/table">
            <a:tbl>
              <a:tblPr firstRow="1" bandRow="1">
                <a:tableStyleId>{5C22544A-7EE6-4342-B048-85BDC9FD1C3A}</a:tableStyleId>
              </a:tblPr>
              <a:tblGrid>
                <a:gridCol w="790980">
                  <a:extLst>
                    <a:ext uri="{9D8B030D-6E8A-4147-A177-3AD203B41FA5}">
                      <a16:colId xmlns:a16="http://schemas.microsoft.com/office/drawing/2014/main" val="20000"/>
                    </a:ext>
                  </a:extLst>
                </a:gridCol>
                <a:gridCol w="988724">
                  <a:extLst>
                    <a:ext uri="{9D8B030D-6E8A-4147-A177-3AD203B41FA5}">
                      <a16:colId xmlns:a16="http://schemas.microsoft.com/office/drawing/2014/main" val="20001"/>
                    </a:ext>
                  </a:extLst>
                </a:gridCol>
                <a:gridCol w="1038160">
                  <a:extLst>
                    <a:ext uri="{9D8B030D-6E8A-4147-A177-3AD203B41FA5}">
                      <a16:colId xmlns:a16="http://schemas.microsoft.com/office/drawing/2014/main" val="20002"/>
                    </a:ext>
                  </a:extLst>
                </a:gridCol>
                <a:gridCol w="746925">
                  <a:extLst>
                    <a:ext uri="{9D8B030D-6E8A-4147-A177-3AD203B41FA5}">
                      <a16:colId xmlns:a16="http://schemas.microsoft.com/office/drawing/2014/main" val="20003"/>
                    </a:ext>
                  </a:extLst>
                </a:gridCol>
                <a:gridCol w="1329396">
                  <a:extLst>
                    <a:ext uri="{9D8B030D-6E8A-4147-A177-3AD203B41FA5}">
                      <a16:colId xmlns:a16="http://schemas.microsoft.com/office/drawing/2014/main" val="20004"/>
                    </a:ext>
                  </a:extLst>
                </a:gridCol>
                <a:gridCol w="1038160">
                  <a:extLst>
                    <a:ext uri="{9D8B030D-6E8A-4147-A177-3AD203B41FA5}">
                      <a16:colId xmlns:a16="http://schemas.microsoft.com/office/drawing/2014/main" val="20005"/>
                    </a:ext>
                  </a:extLst>
                </a:gridCol>
                <a:gridCol w="988724">
                  <a:extLst>
                    <a:ext uri="{9D8B030D-6E8A-4147-A177-3AD203B41FA5}">
                      <a16:colId xmlns:a16="http://schemas.microsoft.com/office/drawing/2014/main" val="20006"/>
                    </a:ext>
                  </a:extLst>
                </a:gridCol>
                <a:gridCol w="988724">
                  <a:extLst>
                    <a:ext uri="{9D8B030D-6E8A-4147-A177-3AD203B41FA5}">
                      <a16:colId xmlns:a16="http://schemas.microsoft.com/office/drawing/2014/main" val="20007"/>
                    </a:ext>
                  </a:extLst>
                </a:gridCol>
                <a:gridCol w="988724">
                  <a:extLst>
                    <a:ext uri="{9D8B030D-6E8A-4147-A177-3AD203B41FA5}">
                      <a16:colId xmlns:a16="http://schemas.microsoft.com/office/drawing/2014/main" val="20008"/>
                    </a:ext>
                  </a:extLst>
                </a:gridCol>
                <a:gridCol w="988724">
                  <a:extLst>
                    <a:ext uri="{9D8B030D-6E8A-4147-A177-3AD203B41FA5}">
                      <a16:colId xmlns:a16="http://schemas.microsoft.com/office/drawing/2014/main" val="20009"/>
                    </a:ext>
                  </a:extLst>
                </a:gridCol>
                <a:gridCol w="988724">
                  <a:extLst>
                    <a:ext uri="{9D8B030D-6E8A-4147-A177-3AD203B41FA5}">
                      <a16:colId xmlns:a16="http://schemas.microsoft.com/office/drawing/2014/main" val="20010"/>
                    </a:ext>
                  </a:extLst>
                </a:gridCol>
              </a:tblGrid>
              <a:tr h="198317">
                <a:tc>
                  <a:txBody>
                    <a:bodyPr/>
                    <a:lstStyle/>
                    <a:p>
                      <a:r>
                        <a:rPr lang="es-MX" sz="700" b="0" dirty="0">
                          <a:solidFill>
                            <a:schemeClr val="tx1">
                              <a:lumMod val="50000"/>
                              <a:lumOff val="50000"/>
                            </a:schemeClr>
                          </a:solidFill>
                        </a:rPr>
                        <a:t>Media</a:t>
                      </a:r>
                      <a:endParaRPr lang="es-PE" sz="700" b="0" dirty="0">
                        <a:solidFill>
                          <a:schemeClr val="tx1">
                            <a:lumMod val="50000"/>
                            <a:lumOff val="50000"/>
                          </a:schemeClr>
                        </a:solidFill>
                      </a:endParaRPr>
                    </a:p>
                  </a:txBody>
                  <a:tcPr marT="45765" marB="45765">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7.65</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7.74</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6.90</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8.58</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7.89</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7.37</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7.71</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7.77</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7.90</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7.34</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350958">
                <a:tc>
                  <a:txBody>
                    <a:bodyPr/>
                    <a:lstStyle/>
                    <a:p>
                      <a:r>
                        <a:rPr lang="es-MX" sz="700" b="0" dirty="0">
                          <a:solidFill>
                            <a:schemeClr val="tx1">
                              <a:lumMod val="50000"/>
                              <a:lumOff val="50000"/>
                            </a:schemeClr>
                          </a:solidFill>
                        </a:rPr>
                        <a:t>Base real de encuestados</a:t>
                      </a:r>
                      <a:endParaRPr lang="es-PE" sz="700" b="0" dirty="0">
                        <a:solidFill>
                          <a:schemeClr val="tx1">
                            <a:lumMod val="50000"/>
                            <a:lumOff val="50000"/>
                          </a:schemeClr>
                        </a:solidFill>
                      </a:endParaRPr>
                    </a:p>
                  </a:txBody>
                  <a:tcPr marT="45765" marB="45765">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3488</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1218</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1439</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418</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413</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380</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627</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1200</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541</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740</a:t>
                      </a:r>
                    </a:p>
                  </a:txBody>
                  <a:tcPr marL="6350" marR="6350" marT="6356" marB="0" anchor="b">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Rectángulo 10">
            <a:extLst>
              <a:ext uri="{FF2B5EF4-FFF2-40B4-BE49-F238E27FC236}">
                <a16:creationId xmlns:a16="http://schemas.microsoft.com/office/drawing/2014/main" id="{819CF884-7060-E09D-C20C-327339388046}"/>
              </a:ext>
            </a:extLst>
          </p:cNvPr>
          <p:cNvSpPr/>
          <p:nvPr/>
        </p:nvSpPr>
        <p:spPr>
          <a:xfrm>
            <a:off x="509588" y="6161088"/>
            <a:ext cx="8496300" cy="584200"/>
          </a:xfrm>
          <a:prstGeom prst="rect">
            <a:avLst/>
          </a:prstGeom>
        </p:spPr>
        <p:txBody>
          <a:bodyPr>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_tradnl" sz="800" i="1" dirty="0">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de internet fijo? </a:t>
            </a:r>
            <a:r>
              <a:rPr lang="es-MX" sz="800" i="1" dirty="0">
                <a:solidFill>
                  <a:srgbClr val="102132"/>
                </a:solidFill>
                <a:cs typeface="Calibri" panose="020F0502020204030204" pitchFamily="34" charset="0"/>
              </a:rPr>
              <a:t>/ Satisfecho = suma de valoraciones 8,9,10 / Insatisfecho = suma de valoraciones 0,1,2,3,4,5 </a:t>
            </a:r>
          </a:p>
          <a:p>
            <a:pPr fontAlgn="auto">
              <a:spcBef>
                <a:spcPts val="0"/>
              </a:spcBef>
              <a:spcAft>
                <a:spcPts val="0"/>
              </a:spcAft>
              <a:defRPr/>
            </a:pPr>
            <a:r>
              <a:rPr lang="es-PE" sz="800" b="1" dirty="0">
                <a:solidFill>
                  <a:schemeClr val="tx1">
                    <a:lumMod val="65000"/>
                    <a:lumOff val="35000"/>
                  </a:schemeClr>
                </a:solidFill>
                <a:cs typeface="Calibri" panose="020F0502020204030204" pitchFamily="34" charset="0"/>
              </a:rPr>
              <a:t>Fuente: </a:t>
            </a:r>
            <a:r>
              <a:rPr lang="es-PE" sz="800" dirty="0">
                <a:solidFill>
                  <a:schemeClr val="tx1">
                    <a:lumMod val="65000"/>
                    <a:lumOff val="35000"/>
                  </a:schemeClr>
                </a:solidFill>
                <a:cs typeface="Calibri" panose="020F0502020204030204" pitchFamily="34" charset="0"/>
              </a:rPr>
              <a:t>Cid Latinoamérica, Estudio de Satisfacción 2025. Internet Fijo. Elaboración: Osiptel</a:t>
            </a:r>
          </a:p>
          <a:p>
            <a:pPr fontAlgn="auto">
              <a:spcBef>
                <a:spcPts val="0"/>
              </a:spcBef>
              <a:spcAft>
                <a:spcPts val="0"/>
              </a:spcAft>
              <a:defRPr/>
            </a:pPr>
            <a:endParaRPr lang="es-PE" sz="800" dirty="0">
              <a:solidFill>
                <a:schemeClr val="tx1">
                  <a:lumMod val="65000"/>
                  <a:lumOff val="35000"/>
                </a:schemeClr>
              </a:solidFill>
              <a:cs typeface="Calibri" panose="020F0502020204030204" pitchFamily="34" charset="0"/>
            </a:endParaRPr>
          </a:p>
        </p:txBody>
      </p:sp>
      <p:sp>
        <p:nvSpPr>
          <p:cNvPr id="13" name="Flecha: a la derecha 12">
            <a:extLst>
              <a:ext uri="{FF2B5EF4-FFF2-40B4-BE49-F238E27FC236}">
                <a16:creationId xmlns:a16="http://schemas.microsoft.com/office/drawing/2014/main" id="{63A65A5C-F07F-3D34-625B-D1330249A593}"/>
              </a:ext>
            </a:extLst>
          </p:cNvPr>
          <p:cNvSpPr/>
          <p:nvPr/>
        </p:nvSpPr>
        <p:spPr>
          <a:xfrm>
            <a:off x="384175" y="2835275"/>
            <a:ext cx="1276350" cy="552450"/>
          </a:xfrm>
          <a:prstGeom prst="rightArrow">
            <a:avLst>
              <a:gd name="adj1" fmla="val 74658"/>
              <a:gd name="adj2" fmla="val 50000"/>
            </a:avLst>
          </a:prstGeom>
          <a:solidFill>
            <a:srgbClr val="002060"/>
          </a:solidFill>
          <a:ln w="12700" cap="flat" cmpd="sng" algn="ctr">
            <a:solidFill>
              <a:srgbClr val="002060"/>
            </a:solidFill>
            <a:prstDash val="solid"/>
            <a:miter lim="800000"/>
          </a:ln>
          <a:effectLst/>
        </p:spPr>
        <p:txBody>
          <a:bodyPr anchor="ctr"/>
          <a:lstStyle/>
          <a:p>
            <a:pPr algn="ctr" defTabSz="914400" eaLnBrk="1" fontAlgn="auto" hangingPunct="1">
              <a:spcBef>
                <a:spcPts val="0"/>
              </a:spcBef>
              <a:spcAft>
                <a:spcPts val="0"/>
              </a:spcAft>
              <a:defRPr/>
            </a:pPr>
            <a:r>
              <a:rPr lang="es-ES" sz="1200" b="1" kern="0" dirty="0">
                <a:solidFill>
                  <a:schemeClr val="bg1"/>
                </a:solidFill>
                <a:latin typeface="Calibri" panose="020F0502020204030204"/>
              </a:rPr>
              <a:t>SATISFECHO</a:t>
            </a:r>
          </a:p>
          <a:p>
            <a:pPr algn="ctr" defTabSz="914400" eaLnBrk="1" fontAlgn="auto" hangingPunct="1">
              <a:spcBef>
                <a:spcPts val="0"/>
              </a:spcBef>
              <a:spcAft>
                <a:spcPts val="0"/>
              </a:spcAft>
              <a:defRPr/>
            </a:pPr>
            <a:r>
              <a:rPr lang="es-ES" sz="1200" b="1" kern="0" dirty="0">
                <a:solidFill>
                  <a:schemeClr val="bg1"/>
                </a:solidFill>
                <a:latin typeface="Calibri" panose="020F0502020204030204"/>
              </a:rPr>
              <a:t>(8-10)</a:t>
            </a:r>
            <a:endParaRPr lang="es-PE" sz="1800" b="1" kern="0" dirty="0">
              <a:solidFill>
                <a:schemeClr val="bg1"/>
              </a:solidFill>
              <a:latin typeface="Calibri" panose="020F0502020204030204"/>
            </a:endParaRPr>
          </a:p>
        </p:txBody>
      </p:sp>
      <p:sp>
        <p:nvSpPr>
          <p:cNvPr id="14" name="Flecha: a la derecha 13">
            <a:extLst>
              <a:ext uri="{FF2B5EF4-FFF2-40B4-BE49-F238E27FC236}">
                <a16:creationId xmlns:a16="http://schemas.microsoft.com/office/drawing/2014/main" id="{B0C119F6-6CD7-FFF9-F331-CB1FF84B0369}"/>
              </a:ext>
            </a:extLst>
          </p:cNvPr>
          <p:cNvSpPr/>
          <p:nvPr/>
        </p:nvSpPr>
        <p:spPr>
          <a:xfrm>
            <a:off x="384175" y="3562350"/>
            <a:ext cx="1276350" cy="554038"/>
          </a:xfrm>
          <a:prstGeom prst="rightArrow">
            <a:avLst>
              <a:gd name="adj1" fmla="val 74658"/>
              <a:gd name="adj2" fmla="val 50000"/>
            </a:avLst>
          </a:prstGeom>
          <a:solidFill>
            <a:schemeClr val="bg1">
              <a:lumMod val="9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s-ES" sz="1200" b="1" kern="0" dirty="0">
                <a:solidFill>
                  <a:prstClr val="black"/>
                </a:solidFill>
                <a:latin typeface="Calibri" panose="020F0502020204030204"/>
              </a:rPr>
              <a:t>NEUTRAL (6-7)</a:t>
            </a:r>
            <a:endParaRPr lang="es-PE" sz="1800" b="1" kern="0" dirty="0">
              <a:solidFill>
                <a:prstClr val="black"/>
              </a:solidFill>
              <a:latin typeface="Calibri" panose="020F0502020204030204"/>
            </a:endParaRPr>
          </a:p>
        </p:txBody>
      </p:sp>
      <p:sp>
        <p:nvSpPr>
          <p:cNvPr id="15" name="Flecha: a la derecha 14">
            <a:extLst>
              <a:ext uri="{FF2B5EF4-FFF2-40B4-BE49-F238E27FC236}">
                <a16:creationId xmlns:a16="http://schemas.microsoft.com/office/drawing/2014/main" id="{F535B600-22F1-6AFC-DE5E-B493837C323C}"/>
              </a:ext>
            </a:extLst>
          </p:cNvPr>
          <p:cNvSpPr/>
          <p:nvPr/>
        </p:nvSpPr>
        <p:spPr>
          <a:xfrm>
            <a:off x="384175" y="4270375"/>
            <a:ext cx="1276350" cy="554038"/>
          </a:xfrm>
          <a:prstGeom prst="rightArrow">
            <a:avLst>
              <a:gd name="adj1" fmla="val 74658"/>
              <a:gd name="adj2" fmla="val 50000"/>
            </a:avLst>
          </a:prstGeom>
          <a:solidFill>
            <a:schemeClr val="accent1">
              <a:lumMod val="20000"/>
              <a:lumOff val="80000"/>
            </a:schemeClr>
          </a:solidFill>
          <a:ln w="12700" cap="flat" cmpd="sng" algn="ctr">
            <a:noFill/>
            <a:prstDash val="solid"/>
            <a:miter lim="800000"/>
          </a:ln>
          <a:effectLst/>
        </p:spPr>
        <p:txBody>
          <a:bodyPr wrap="none" anchor="ctr"/>
          <a:lstStyle/>
          <a:p>
            <a:pPr algn="ctr" defTabSz="914400" eaLnBrk="1" fontAlgn="auto" hangingPunct="1">
              <a:spcBef>
                <a:spcPts val="0"/>
              </a:spcBef>
              <a:spcAft>
                <a:spcPts val="0"/>
              </a:spcAft>
              <a:defRPr/>
            </a:pPr>
            <a:r>
              <a:rPr lang="es-ES" sz="1200" b="1" kern="0" dirty="0">
                <a:latin typeface="Calibri" panose="020F0502020204030204"/>
              </a:rPr>
              <a:t>INSATISFECHO </a:t>
            </a:r>
          </a:p>
          <a:p>
            <a:pPr algn="ctr" defTabSz="914400" eaLnBrk="1" fontAlgn="auto" hangingPunct="1">
              <a:spcBef>
                <a:spcPts val="0"/>
              </a:spcBef>
              <a:spcAft>
                <a:spcPts val="0"/>
              </a:spcAft>
              <a:defRPr/>
            </a:pPr>
            <a:r>
              <a:rPr lang="es-ES" sz="1200" b="1" kern="0" dirty="0">
                <a:latin typeface="Calibri" panose="020F0502020204030204"/>
              </a:rPr>
              <a:t>(0-5)</a:t>
            </a:r>
            <a:endParaRPr lang="es-PE" sz="1800" b="1" kern="0" dirty="0">
              <a:latin typeface="Calibri" panose="020F0502020204030204"/>
            </a:endParaRPr>
          </a:p>
        </p:txBody>
      </p:sp>
      <p:graphicFrame>
        <p:nvGraphicFramePr>
          <p:cNvPr id="3" name="Gráfico 2">
            <a:extLst>
              <a:ext uri="{FF2B5EF4-FFF2-40B4-BE49-F238E27FC236}">
                <a16:creationId xmlns:a16="http://schemas.microsoft.com/office/drawing/2014/main" id="{8A08231D-DE31-9F4D-086A-FDA034C6E655}"/>
              </a:ext>
            </a:extLst>
          </p:cNvPr>
          <p:cNvGraphicFramePr>
            <a:graphicFrameLocks/>
          </p:cNvGraphicFramePr>
          <p:nvPr/>
        </p:nvGraphicFramePr>
        <p:xfrm>
          <a:off x="1559496" y="1523009"/>
          <a:ext cx="10369152" cy="37831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916B3491-7A51-5EA6-CFFA-8FF5D98D30E0}"/>
              </a:ext>
            </a:extLst>
          </p:cNvPr>
          <p:cNvSpPr/>
          <p:nvPr/>
        </p:nvSpPr>
        <p:spPr>
          <a:xfrm>
            <a:off x="1616075" y="1517650"/>
            <a:ext cx="8801100" cy="4130675"/>
          </a:xfrm>
          <a:prstGeom prst="roundRect">
            <a:avLst>
              <a:gd name="adj" fmla="val 11255"/>
            </a:avLst>
          </a:prstGeom>
          <a:noFill/>
          <a:ln w="38100">
            <a:solidFill>
              <a:srgbClr val="F186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s-PE" sz="1800" dirty="0">
              <a:solidFill>
                <a:prstClr val="white"/>
              </a:solidFill>
            </a:endParaRPr>
          </a:p>
        </p:txBody>
      </p:sp>
      <p:sp>
        <p:nvSpPr>
          <p:cNvPr id="4" name="Rectángulo: esquinas superiores redondeadas 4">
            <a:extLst>
              <a:ext uri="{FF2B5EF4-FFF2-40B4-BE49-F238E27FC236}">
                <a16:creationId xmlns:a16="http://schemas.microsoft.com/office/drawing/2014/main" id="{0FFA1F81-5345-0664-92B5-3832EBD09349}"/>
              </a:ext>
            </a:extLst>
          </p:cNvPr>
          <p:cNvSpPr/>
          <p:nvPr/>
        </p:nvSpPr>
        <p:spPr>
          <a:xfrm rot="10800000">
            <a:off x="0" y="0"/>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sp>
        <p:nvSpPr>
          <p:cNvPr id="58372" name="Marcador de número de diapositiva 2">
            <a:extLst>
              <a:ext uri="{FF2B5EF4-FFF2-40B4-BE49-F238E27FC236}">
                <a16:creationId xmlns:a16="http://schemas.microsoft.com/office/drawing/2014/main" id="{24EFFC4E-68A9-297C-1012-EBB4255387C1}"/>
              </a:ext>
            </a:extLst>
          </p:cNvPr>
          <p:cNvSpPr>
            <a:spLocks noGrp="1" noChangeArrowheads="1"/>
          </p:cNvSpPr>
          <p:nvPr>
            <p:ph type="sldNum" sz="quarter" idx="4294967295"/>
          </p:nvPr>
        </p:nvSpPr>
        <p:spPr bwMode="auto">
          <a:xfrm>
            <a:off x="11582400" y="6373813"/>
            <a:ext cx="4905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989013" indent="-379413"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522413"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2132013" indent="-303213"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741613" indent="-303213"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31988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36560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41132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45704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r" eaLnBrk="1" hangingPunct="1">
              <a:spcBef>
                <a:spcPct val="0"/>
              </a:spcBef>
              <a:buFontTx/>
              <a:buNone/>
            </a:pPr>
            <a:fld id="{BB3F8981-9E8D-4DFE-AE2C-22597A63563B}" type="slidenum">
              <a:rPr lang="es-ES" altLang="es-PE" sz="1200">
                <a:solidFill>
                  <a:srgbClr val="898989"/>
                </a:solidFill>
              </a:rPr>
              <a:pPr algn="r" eaLnBrk="1" hangingPunct="1">
                <a:spcBef>
                  <a:spcPct val="0"/>
                </a:spcBef>
                <a:buFontTx/>
                <a:buNone/>
              </a:pPr>
              <a:t>2</a:t>
            </a:fld>
            <a:endParaRPr lang="es-ES" altLang="es-PE" sz="1200">
              <a:solidFill>
                <a:srgbClr val="898989"/>
              </a:solidFill>
            </a:endParaRPr>
          </a:p>
        </p:txBody>
      </p:sp>
      <p:sp>
        <p:nvSpPr>
          <p:cNvPr id="7" name="CuadroTexto 6">
            <a:extLst>
              <a:ext uri="{FF2B5EF4-FFF2-40B4-BE49-F238E27FC236}">
                <a16:creationId xmlns:a16="http://schemas.microsoft.com/office/drawing/2014/main" id="{5E0E69E5-F1A3-0A57-CE98-2CB84B7EE435}"/>
              </a:ext>
            </a:extLst>
          </p:cNvPr>
          <p:cNvSpPr txBox="1"/>
          <p:nvPr/>
        </p:nvSpPr>
        <p:spPr>
          <a:xfrm>
            <a:off x="2720975" y="2060575"/>
            <a:ext cx="5762625" cy="3170238"/>
          </a:xfrm>
          <a:prstGeom prst="rect">
            <a:avLst/>
          </a:prstGeom>
          <a:noFill/>
        </p:spPr>
        <p:txBody>
          <a:bodyPr>
            <a:spAutoFit/>
          </a:bodyPr>
          <a:lstStyle/>
          <a:p>
            <a:pPr defTabSz="914400" eaLnBrk="1" fontAlgn="auto" hangingPunct="1">
              <a:spcBef>
                <a:spcPts val="0"/>
              </a:spcBef>
              <a:spcAft>
                <a:spcPts val="0"/>
              </a:spcAft>
              <a:buClr>
                <a:schemeClr val="accent6"/>
              </a:buClr>
              <a:defRPr/>
            </a:pPr>
            <a:r>
              <a:rPr lang="es-MX" sz="2000" dirty="0">
                <a:solidFill>
                  <a:srgbClr val="002060"/>
                </a:solidFill>
                <a:latin typeface="Calibri"/>
              </a:rPr>
              <a:t>Desde el año 2012, se realiza el </a:t>
            </a:r>
            <a:r>
              <a:rPr lang="es-MX" sz="2000" b="1" dirty="0">
                <a:solidFill>
                  <a:srgbClr val="002060"/>
                </a:solidFill>
                <a:latin typeface="Calibri"/>
              </a:rPr>
              <a:t>Estudio sobre el nivel de satisfacción del usuario de telecomunicaciones</a:t>
            </a:r>
            <a:r>
              <a:rPr lang="es-MX" sz="2000" dirty="0">
                <a:solidFill>
                  <a:srgbClr val="002060"/>
                </a:solidFill>
                <a:latin typeface="Calibri"/>
              </a:rPr>
              <a:t>, </a:t>
            </a:r>
          </a:p>
          <a:p>
            <a:pPr defTabSz="914400" eaLnBrk="1" fontAlgn="auto" hangingPunct="1">
              <a:spcBef>
                <a:spcPts val="0"/>
              </a:spcBef>
              <a:spcAft>
                <a:spcPts val="0"/>
              </a:spcAft>
              <a:buClr>
                <a:schemeClr val="accent6"/>
              </a:buClr>
              <a:defRPr/>
            </a:pPr>
            <a:r>
              <a:rPr lang="es-MX" sz="2000" dirty="0">
                <a:solidFill>
                  <a:srgbClr val="002060"/>
                </a:solidFill>
                <a:latin typeface="Calibri"/>
              </a:rPr>
              <a:t>a fin de conocer expectativas, requerimientos y satisfacción de los usuarios con sus servicios</a:t>
            </a:r>
            <a:r>
              <a:rPr lang="es-ES" sz="2000" dirty="0">
                <a:solidFill>
                  <a:srgbClr val="002060"/>
                </a:solidFill>
                <a:latin typeface="Calibri"/>
              </a:rPr>
              <a:t>.</a:t>
            </a:r>
          </a:p>
          <a:p>
            <a:pPr defTabSz="914400" eaLnBrk="1" fontAlgn="auto" hangingPunct="1">
              <a:spcBef>
                <a:spcPts val="0"/>
              </a:spcBef>
              <a:spcAft>
                <a:spcPts val="0"/>
              </a:spcAft>
              <a:buClr>
                <a:schemeClr val="accent6"/>
              </a:buClr>
              <a:defRPr/>
            </a:pPr>
            <a:endParaRPr lang="es-ES" sz="2000" dirty="0">
              <a:solidFill>
                <a:srgbClr val="002060"/>
              </a:solidFill>
              <a:latin typeface="Calibri"/>
            </a:endParaRPr>
          </a:p>
          <a:p>
            <a:pPr defTabSz="914400" eaLnBrk="1" fontAlgn="auto" hangingPunct="1">
              <a:spcBef>
                <a:spcPts val="0"/>
              </a:spcBef>
              <a:spcAft>
                <a:spcPts val="0"/>
              </a:spcAft>
              <a:buClr>
                <a:schemeClr val="accent6"/>
              </a:buClr>
              <a:defRPr/>
            </a:pPr>
            <a:r>
              <a:rPr lang="es-ES" sz="2000" dirty="0">
                <a:solidFill>
                  <a:srgbClr val="002060"/>
                </a:solidFill>
                <a:latin typeface="Calibri"/>
              </a:rPr>
              <a:t>Desde el año 2022, el OSIPTEL cuenta con la </a:t>
            </a:r>
            <a:r>
              <a:rPr lang="es-ES" sz="2000" b="1" dirty="0">
                <a:solidFill>
                  <a:srgbClr val="002060"/>
                </a:solidFill>
                <a:latin typeface="Calibri"/>
              </a:rPr>
              <a:t>Guía metodológica para la medición de la satisfacción </a:t>
            </a:r>
            <a:br>
              <a:rPr lang="es-ES" sz="2000" b="1" dirty="0">
                <a:solidFill>
                  <a:srgbClr val="002060"/>
                </a:solidFill>
                <a:latin typeface="Calibri"/>
              </a:rPr>
            </a:br>
            <a:r>
              <a:rPr lang="es-ES" sz="2000" b="1" dirty="0">
                <a:solidFill>
                  <a:srgbClr val="002060"/>
                </a:solidFill>
                <a:latin typeface="Calibri"/>
              </a:rPr>
              <a:t>de los usuarios de los servicios públicos de telecomunicaciones</a:t>
            </a:r>
            <a:r>
              <a:rPr lang="es-ES" sz="2000" dirty="0">
                <a:solidFill>
                  <a:srgbClr val="002060"/>
                </a:solidFill>
                <a:latin typeface="Calibri"/>
              </a:rPr>
              <a:t>, para brindar predictibilidad </a:t>
            </a:r>
            <a:br>
              <a:rPr lang="es-ES" sz="2000" dirty="0">
                <a:solidFill>
                  <a:srgbClr val="002060"/>
                </a:solidFill>
                <a:latin typeface="Calibri"/>
              </a:rPr>
            </a:br>
            <a:r>
              <a:rPr lang="es-ES" sz="2000" dirty="0">
                <a:solidFill>
                  <a:srgbClr val="002060"/>
                </a:solidFill>
                <a:latin typeface="Calibri"/>
              </a:rPr>
              <a:t>en la medición.</a:t>
            </a:r>
          </a:p>
        </p:txBody>
      </p:sp>
      <p:sp>
        <p:nvSpPr>
          <p:cNvPr id="10" name="Título 1">
            <a:extLst>
              <a:ext uri="{FF2B5EF4-FFF2-40B4-BE49-F238E27FC236}">
                <a16:creationId xmlns:a16="http://schemas.microsoft.com/office/drawing/2014/main" id="{A71D8148-531F-CF3E-163E-451062AC8BD0}"/>
              </a:ext>
            </a:extLst>
          </p:cNvPr>
          <p:cNvSpPr txBox="1">
            <a:spLocks/>
          </p:cNvSpPr>
          <p:nvPr/>
        </p:nvSpPr>
        <p:spPr>
          <a:xfrm>
            <a:off x="360363" y="234950"/>
            <a:ext cx="2519362"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s-ES" sz="2600" b="1" kern="700" dirty="0">
                <a:solidFill>
                  <a:schemeClr val="bg1"/>
                </a:solidFill>
                <a:cs typeface="Calibri" panose="020F0502020204030204" pitchFamily="34" charset="0"/>
              </a:rPr>
              <a:t>PRESENTACIÓN</a:t>
            </a:r>
            <a:endParaRPr lang="es-PE" sz="2600" b="1" kern="700" dirty="0">
              <a:solidFill>
                <a:schemeClr val="bg1"/>
              </a:solidFill>
              <a:cs typeface="Calibri" panose="020F0502020204030204" pitchFamily="34" charset="0"/>
            </a:endParaRPr>
          </a:p>
        </p:txBody>
      </p:sp>
      <p:cxnSp>
        <p:nvCxnSpPr>
          <p:cNvPr id="8" name="Conector recto 7">
            <a:extLst>
              <a:ext uri="{FF2B5EF4-FFF2-40B4-BE49-F238E27FC236}">
                <a16:creationId xmlns:a16="http://schemas.microsoft.com/office/drawing/2014/main" id="{63410DF1-7DB3-275D-07D5-164A13053A83}"/>
              </a:ext>
            </a:extLst>
          </p:cNvPr>
          <p:cNvCxnSpPr>
            <a:cxnSpLocks/>
          </p:cNvCxnSpPr>
          <p:nvPr/>
        </p:nvCxnSpPr>
        <p:spPr>
          <a:xfrm>
            <a:off x="2757488" y="3497263"/>
            <a:ext cx="5438775"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pic>
        <p:nvPicPr>
          <p:cNvPr id="58376" name="Imagen 8">
            <a:extLst>
              <a:ext uri="{FF2B5EF4-FFF2-40B4-BE49-F238E27FC236}">
                <a16:creationId xmlns:a16="http://schemas.microsoft.com/office/drawing/2014/main" id="{8F99C216-A17F-A429-4635-1094899A0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2829">
            <a:off x="2193925" y="2093913"/>
            <a:ext cx="5159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7" name="Grupo 2">
            <a:extLst>
              <a:ext uri="{FF2B5EF4-FFF2-40B4-BE49-F238E27FC236}">
                <a16:creationId xmlns:a16="http://schemas.microsoft.com/office/drawing/2014/main" id="{5908C7F9-AD22-E487-65CA-CAD6871D33BE}"/>
              </a:ext>
            </a:extLst>
          </p:cNvPr>
          <p:cNvGrpSpPr>
            <a:grpSpLocks/>
          </p:cNvGrpSpPr>
          <p:nvPr/>
        </p:nvGrpSpPr>
        <p:grpSpPr bwMode="auto">
          <a:xfrm>
            <a:off x="655638" y="2643188"/>
            <a:ext cx="1538287" cy="1536700"/>
            <a:chOff x="623888" y="2670175"/>
            <a:chExt cx="1538287" cy="1536700"/>
          </a:xfrm>
        </p:grpSpPr>
        <p:sp>
          <p:nvSpPr>
            <p:cNvPr id="11" name="Elipse 10">
              <a:extLst>
                <a:ext uri="{FF2B5EF4-FFF2-40B4-BE49-F238E27FC236}">
                  <a16:creationId xmlns:a16="http://schemas.microsoft.com/office/drawing/2014/main" id="{3E0A6146-5C1D-7DB4-4D0A-A57CD292ECE2}"/>
                </a:ext>
              </a:extLst>
            </p:cNvPr>
            <p:cNvSpPr/>
            <p:nvPr/>
          </p:nvSpPr>
          <p:spPr>
            <a:xfrm>
              <a:off x="623888" y="2670175"/>
              <a:ext cx="1538287" cy="1536700"/>
            </a:xfrm>
            <a:prstGeom prst="ellipse">
              <a:avLst/>
            </a:prstGeom>
            <a:solidFill>
              <a:schemeClr val="bg1"/>
            </a:solidFill>
            <a:ln w="28575">
              <a:solidFill>
                <a:srgbClr val="002060"/>
              </a:solidFill>
              <a:prstDash val="sysDot"/>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pic>
          <p:nvPicPr>
            <p:cNvPr id="58382" name="Imagen 5">
              <a:extLst>
                <a:ext uri="{FF2B5EF4-FFF2-40B4-BE49-F238E27FC236}">
                  <a16:creationId xmlns:a16="http://schemas.microsoft.com/office/drawing/2014/main" id="{581D1712-31D1-0F68-F777-A373E39E1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2947988"/>
              <a:ext cx="1008063"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378" name="Imagen 12">
            <a:extLst>
              <a:ext uri="{FF2B5EF4-FFF2-40B4-BE49-F238E27FC236}">
                <a16:creationId xmlns:a16="http://schemas.microsoft.com/office/drawing/2014/main" id="{7C5699F4-60F8-E3F3-4196-0CC6D067E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2829">
            <a:off x="2205038" y="3576638"/>
            <a:ext cx="5175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Imagen 2">
            <a:extLst>
              <a:ext uri="{FF2B5EF4-FFF2-40B4-BE49-F238E27FC236}">
                <a16:creationId xmlns:a16="http://schemas.microsoft.com/office/drawing/2014/main" id="{845016FF-262B-488B-FB15-8AAFCAF571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42113" y="1539875"/>
            <a:ext cx="4605337"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ángulo 14">
            <a:extLst>
              <a:ext uri="{FF2B5EF4-FFF2-40B4-BE49-F238E27FC236}">
                <a16:creationId xmlns:a16="http://schemas.microsoft.com/office/drawing/2014/main" id="{81B34134-A467-1537-5735-EB1D4931ACF3}"/>
              </a:ext>
            </a:extLst>
          </p:cNvPr>
          <p:cNvSpPr/>
          <p:nvPr/>
        </p:nvSpPr>
        <p:spPr>
          <a:xfrm>
            <a:off x="4872038" y="5588000"/>
            <a:ext cx="2693987" cy="100013"/>
          </a:xfrm>
          <a:prstGeom prst="rect">
            <a:avLst/>
          </a:prstGeom>
          <a:solidFill>
            <a:srgbClr val="F18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superiores redondeadas 4">
            <a:extLst>
              <a:ext uri="{FF2B5EF4-FFF2-40B4-BE49-F238E27FC236}">
                <a16:creationId xmlns:a16="http://schemas.microsoft.com/office/drawing/2014/main" id="{CE4DF081-EC23-305B-A869-9A2268AB9654}"/>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a:p>
        </p:txBody>
      </p:sp>
      <p:sp>
        <p:nvSpPr>
          <p:cNvPr id="9" name="Título 1">
            <a:extLst>
              <a:ext uri="{FF2B5EF4-FFF2-40B4-BE49-F238E27FC236}">
                <a16:creationId xmlns:a16="http://schemas.microsoft.com/office/drawing/2014/main" id="{60B9A965-0F82-1053-4019-BDBD1FCE8B35}"/>
              </a:ext>
            </a:extLst>
          </p:cNvPr>
          <p:cNvSpPr txBox="1">
            <a:spLocks/>
          </p:cNvSpPr>
          <p:nvPr/>
        </p:nvSpPr>
        <p:spPr>
          <a:xfrm>
            <a:off x="360363" y="258763"/>
            <a:ext cx="11953875"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s-ES" sz="2400" b="1" kern="700" dirty="0">
                <a:solidFill>
                  <a:schemeClr val="bg1"/>
                </a:solidFill>
                <a:cs typeface="Calibri" panose="020F0502020204030204" pitchFamily="34" charset="0"/>
              </a:rPr>
              <a:t>EVOLUCIÓN HISTÓRICA DEL NIVEL DE SATISFACCIÓN GENERAL – SERVICIO DE INTERNET FIJO</a:t>
            </a:r>
            <a:endParaRPr lang="es-PE" sz="2400" b="1" kern="700" dirty="0">
              <a:solidFill>
                <a:schemeClr val="bg1"/>
              </a:solidFill>
              <a:cs typeface="Calibri" panose="020F0502020204030204" pitchFamily="34" charset="0"/>
            </a:endParaRPr>
          </a:p>
        </p:txBody>
      </p:sp>
      <p:sp>
        <p:nvSpPr>
          <p:cNvPr id="10" name="Rectángulo redondeado 13">
            <a:extLst>
              <a:ext uri="{FF2B5EF4-FFF2-40B4-BE49-F238E27FC236}">
                <a16:creationId xmlns:a16="http://schemas.microsoft.com/office/drawing/2014/main" id="{BC953348-2B8A-5555-D9BC-2C06DAA1AD98}"/>
              </a:ext>
            </a:extLst>
          </p:cNvPr>
          <p:cNvSpPr/>
          <p:nvPr/>
        </p:nvSpPr>
        <p:spPr>
          <a:xfrm>
            <a:off x="1185863" y="993775"/>
            <a:ext cx="9820275" cy="742952"/>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
        <p:nvSpPr>
          <p:cNvPr id="80901" name="CuadroTexto 10">
            <a:extLst>
              <a:ext uri="{FF2B5EF4-FFF2-40B4-BE49-F238E27FC236}">
                <a16:creationId xmlns:a16="http://schemas.microsoft.com/office/drawing/2014/main" id="{056A3179-C4BD-BAD4-DC7B-B9564513428A}"/>
              </a:ext>
            </a:extLst>
          </p:cNvPr>
          <p:cNvSpPr txBox="1">
            <a:spLocks noChangeArrowheads="1"/>
          </p:cNvSpPr>
          <p:nvPr/>
        </p:nvSpPr>
        <p:spPr bwMode="auto">
          <a:xfrm>
            <a:off x="1271464" y="1071563"/>
            <a:ext cx="9649071"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lnSpc>
                <a:spcPts val="1900"/>
              </a:lnSpc>
            </a:pPr>
            <a:r>
              <a:rPr lang="es-ES" altLang="es-PE" sz="1700" b="1" i="1" dirty="0">
                <a:solidFill>
                  <a:srgbClr val="1F497D"/>
                </a:solidFill>
                <a:latin typeface="Calibri" panose="020F0502020204030204" pitchFamily="34" charset="0"/>
              </a:rPr>
              <a:t>En 2025, la proporción de usuarios que señala estar satisfecho con su servicio de internet fijo creció en 19 puntos porcentuales con respecto a 2024. Mientras que la proporción de usuarios insatisfechos se redujo.</a:t>
            </a:r>
          </a:p>
        </p:txBody>
      </p:sp>
      <p:sp>
        <p:nvSpPr>
          <p:cNvPr id="12" name="Rectángulo 11">
            <a:extLst>
              <a:ext uri="{FF2B5EF4-FFF2-40B4-BE49-F238E27FC236}">
                <a16:creationId xmlns:a16="http://schemas.microsoft.com/office/drawing/2014/main" id="{3272D373-6EFD-8EB5-535C-B96F06E797C4}"/>
              </a:ext>
            </a:extLst>
          </p:cNvPr>
          <p:cNvSpPr/>
          <p:nvPr/>
        </p:nvSpPr>
        <p:spPr>
          <a:xfrm>
            <a:off x="517525" y="6178550"/>
            <a:ext cx="8850313" cy="461963"/>
          </a:xfrm>
          <a:prstGeom prst="rect">
            <a:avLst/>
          </a:prstGeom>
        </p:spPr>
        <p:txBody>
          <a:bodyPr>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_tradnl" sz="800" i="1" dirty="0">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de internet fijo? </a:t>
            </a:r>
            <a:r>
              <a:rPr lang="es-MX" sz="800" i="1" dirty="0">
                <a:solidFill>
                  <a:srgbClr val="102132"/>
                </a:solidFill>
                <a:cs typeface="Calibri" panose="020F0502020204030204" pitchFamily="34" charset="0"/>
              </a:rPr>
              <a:t>/ Satisfecho = suma de valoraciones 8,9,10 / Insatisfecho = suma de valoraciones 0,1,2,3,4,5 </a:t>
            </a:r>
          </a:p>
          <a:p>
            <a:pPr fontAlgn="auto">
              <a:spcBef>
                <a:spcPts val="0"/>
              </a:spcBef>
              <a:spcAft>
                <a:spcPts val="0"/>
              </a:spcAft>
              <a:defRPr/>
            </a:pPr>
            <a:r>
              <a:rPr lang="es-PE" sz="800" b="1" dirty="0">
                <a:solidFill>
                  <a:schemeClr val="tx1">
                    <a:lumMod val="65000"/>
                    <a:lumOff val="35000"/>
                  </a:schemeClr>
                </a:solidFill>
                <a:cs typeface="Calibri" panose="020F0502020204030204" pitchFamily="34" charset="0"/>
              </a:rPr>
              <a:t>Fuente: </a:t>
            </a:r>
            <a:r>
              <a:rPr lang="es-MX" sz="800" dirty="0">
                <a:solidFill>
                  <a:schemeClr val="tx1">
                    <a:lumMod val="65000"/>
                    <a:lumOff val="35000"/>
                  </a:schemeClr>
                </a:solidFill>
                <a:cs typeface="Calibri" panose="020F0502020204030204" pitchFamily="34" charset="0"/>
              </a:rPr>
              <a:t>Estudios de Satisfacción </a:t>
            </a:r>
            <a:r>
              <a:rPr lang="es-PE" sz="800" dirty="0">
                <a:solidFill>
                  <a:schemeClr val="tx1">
                    <a:lumMod val="65000"/>
                    <a:lumOff val="35000"/>
                  </a:schemeClr>
                </a:solidFill>
                <a:cs typeface="Calibri" panose="020F0502020204030204" pitchFamily="34" charset="0"/>
              </a:rPr>
              <a:t>Internet Fijo </a:t>
            </a:r>
            <a:r>
              <a:rPr lang="es-MX" sz="800" dirty="0">
                <a:solidFill>
                  <a:schemeClr val="tx1">
                    <a:lumMod val="65000"/>
                    <a:lumOff val="35000"/>
                  </a:schemeClr>
                </a:solidFill>
                <a:cs typeface="Calibri" panose="020F0502020204030204" pitchFamily="34" charset="0"/>
              </a:rPr>
              <a:t>2020 a 2024</a:t>
            </a:r>
            <a:r>
              <a:rPr lang="es-PE" sz="800" dirty="0">
                <a:solidFill>
                  <a:schemeClr val="tx1">
                    <a:lumMod val="65000"/>
                    <a:lumOff val="35000"/>
                  </a:schemeClr>
                </a:solidFill>
                <a:cs typeface="Calibri" panose="020F0502020204030204" pitchFamily="34" charset="0"/>
              </a:rPr>
              <a:t>. Elaboración: Osiptel.</a:t>
            </a:r>
          </a:p>
        </p:txBody>
      </p:sp>
      <p:sp>
        <p:nvSpPr>
          <p:cNvPr id="14" name="Flecha: a la derecha 13">
            <a:extLst>
              <a:ext uri="{FF2B5EF4-FFF2-40B4-BE49-F238E27FC236}">
                <a16:creationId xmlns:a16="http://schemas.microsoft.com/office/drawing/2014/main" id="{D7989FCD-798B-88F7-E942-548FCD6E912B}"/>
              </a:ext>
            </a:extLst>
          </p:cNvPr>
          <p:cNvSpPr/>
          <p:nvPr/>
        </p:nvSpPr>
        <p:spPr>
          <a:xfrm>
            <a:off x="1127125" y="2471738"/>
            <a:ext cx="1873250" cy="554037"/>
          </a:xfrm>
          <a:prstGeom prst="rightArrow">
            <a:avLst>
              <a:gd name="adj1" fmla="val 74658"/>
              <a:gd name="adj2" fmla="val 50000"/>
            </a:avLst>
          </a:prstGeom>
          <a:solidFill>
            <a:srgbClr val="002060"/>
          </a:solidFill>
          <a:ln w="12700" cap="flat" cmpd="sng" algn="ctr">
            <a:solidFill>
              <a:srgbClr val="002060"/>
            </a:solidFill>
            <a:prstDash val="solid"/>
            <a:miter lim="800000"/>
          </a:ln>
          <a:effectLst/>
        </p:spPr>
        <p:txBody>
          <a:bodyPr anchor="ctr"/>
          <a:lstStyle/>
          <a:p>
            <a:pPr algn="ctr" defTabSz="914400" eaLnBrk="1" fontAlgn="auto" hangingPunct="1">
              <a:spcBef>
                <a:spcPts val="0"/>
              </a:spcBef>
              <a:spcAft>
                <a:spcPts val="0"/>
              </a:spcAft>
              <a:defRPr/>
            </a:pPr>
            <a:r>
              <a:rPr lang="es-ES" sz="1200" b="1" kern="0" dirty="0">
                <a:solidFill>
                  <a:schemeClr val="bg1"/>
                </a:solidFill>
                <a:latin typeface="Calibri" panose="020F0502020204030204"/>
              </a:rPr>
              <a:t>SATISFECHO</a:t>
            </a:r>
          </a:p>
          <a:p>
            <a:pPr algn="ctr" defTabSz="914400" eaLnBrk="1" fontAlgn="auto" hangingPunct="1">
              <a:spcBef>
                <a:spcPts val="0"/>
              </a:spcBef>
              <a:spcAft>
                <a:spcPts val="0"/>
              </a:spcAft>
              <a:defRPr/>
            </a:pPr>
            <a:r>
              <a:rPr lang="es-ES" sz="1200" b="1" kern="0" dirty="0">
                <a:solidFill>
                  <a:schemeClr val="bg1"/>
                </a:solidFill>
                <a:latin typeface="Calibri" panose="020F0502020204030204"/>
              </a:rPr>
              <a:t>(8-10)</a:t>
            </a:r>
            <a:endParaRPr lang="es-PE" sz="1800" b="1" kern="0" dirty="0">
              <a:solidFill>
                <a:schemeClr val="bg1"/>
              </a:solidFill>
              <a:latin typeface="Calibri" panose="020F0502020204030204"/>
            </a:endParaRPr>
          </a:p>
        </p:txBody>
      </p:sp>
      <p:sp>
        <p:nvSpPr>
          <p:cNvPr id="18" name="Flecha: a la derecha 17">
            <a:extLst>
              <a:ext uri="{FF2B5EF4-FFF2-40B4-BE49-F238E27FC236}">
                <a16:creationId xmlns:a16="http://schemas.microsoft.com/office/drawing/2014/main" id="{50A7C359-CF1E-42BE-D653-420A9FAE5ADB}"/>
              </a:ext>
            </a:extLst>
          </p:cNvPr>
          <p:cNvSpPr/>
          <p:nvPr/>
        </p:nvSpPr>
        <p:spPr>
          <a:xfrm>
            <a:off x="1127125" y="3651250"/>
            <a:ext cx="1873250" cy="552450"/>
          </a:xfrm>
          <a:prstGeom prst="rightArrow">
            <a:avLst>
              <a:gd name="adj1" fmla="val 74658"/>
              <a:gd name="adj2" fmla="val 50000"/>
            </a:avLst>
          </a:prstGeom>
          <a:solidFill>
            <a:schemeClr val="bg1">
              <a:lumMod val="9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s-ES" sz="1200" b="1" kern="0" dirty="0">
                <a:solidFill>
                  <a:prstClr val="black"/>
                </a:solidFill>
                <a:latin typeface="Calibri" panose="020F0502020204030204"/>
              </a:rPr>
              <a:t>NEUTRAL (6-7)</a:t>
            </a:r>
            <a:endParaRPr lang="es-PE" sz="1800" b="1" kern="0" dirty="0">
              <a:solidFill>
                <a:prstClr val="black"/>
              </a:solidFill>
              <a:latin typeface="Calibri" panose="020F0502020204030204"/>
            </a:endParaRPr>
          </a:p>
        </p:txBody>
      </p:sp>
      <p:sp>
        <p:nvSpPr>
          <p:cNvPr id="19" name="Flecha: a la derecha 18">
            <a:extLst>
              <a:ext uri="{FF2B5EF4-FFF2-40B4-BE49-F238E27FC236}">
                <a16:creationId xmlns:a16="http://schemas.microsoft.com/office/drawing/2014/main" id="{3AC7AEE6-8B5E-BB10-5E72-2328F43F56F4}"/>
              </a:ext>
            </a:extLst>
          </p:cNvPr>
          <p:cNvSpPr/>
          <p:nvPr/>
        </p:nvSpPr>
        <p:spPr>
          <a:xfrm>
            <a:off x="1114425" y="4764088"/>
            <a:ext cx="1873250" cy="554037"/>
          </a:xfrm>
          <a:prstGeom prst="rightArrow">
            <a:avLst>
              <a:gd name="adj1" fmla="val 74658"/>
              <a:gd name="adj2" fmla="val 50000"/>
            </a:avLst>
          </a:prstGeom>
          <a:solidFill>
            <a:schemeClr val="accent1">
              <a:lumMod val="20000"/>
              <a:lumOff val="80000"/>
            </a:schemeClr>
          </a:solidFill>
          <a:ln w="12700" cap="flat" cmpd="sng" algn="ctr">
            <a:noFill/>
            <a:prstDash val="solid"/>
            <a:miter lim="800000"/>
          </a:ln>
          <a:effectLst/>
        </p:spPr>
        <p:txBody>
          <a:bodyPr wrap="none" anchor="ctr"/>
          <a:lstStyle/>
          <a:p>
            <a:pPr algn="ctr" defTabSz="914400" eaLnBrk="1" fontAlgn="auto" hangingPunct="1">
              <a:spcBef>
                <a:spcPts val="0"/>
              </a:spcBef>
              <a:spcAft>
                <a:spcPts val="0"/>
              </a:spcAft>
              <a:defRPr/>
            </a:pPr>
            <a:r>
              <a:rPr lang="es-ES" sz="1200" b="1" kern="0" dirty="0">
                <a:latin typeface="Calibri" panose="020F0502020204030204"/>
              </a:rPr>
              <a:t>INSATISFECHO </a:t>
            </a:r>
          </a:p>
          <a:p>
            <a:pPr algn="ctr" defTabSz="914400" eaLnBrk="1" fontAlgn="auto" hangingPunct="1">
              <a:spcBef>
                <a:spcPts val="0"/>
              </a:spcBef>
              <a:spcAft>
                <a:spcPts val="0"/>
              </a:spcAft>
              <a:defRPr/>
            </a:pPr>
            <a:r>
              <a:rPr lang="es-ES" sz="1200" b="1" kern="0" dirty="0">
                <a:latin typeface="Calibri" panose="020F0502020204030204"/>
              </a:rPr>
              <a:t>(0-5)</a:t>
            </a:r>
            <a:endParaRPr lang="es-PE" sz="1800" b="1" kern="0" dirty="0">
              <a:latin typeface="Calibri" panose="020F0502020204030204"/>
            </a:endParaRPr>
          </a:p>
        </p:txBody>
      </p:sp>
      <p:graphicFrame>
        <p:nvGraphicFramePr>
          <p:cNvPr id="3" name="Gráfico 2">
            <a:extLst>
              <a:ext uri="{FF2B5EF4-FFF2-40B4-BE49-F238E27FC236}">
                <a16:creationId xmlns:a16="http://schemas.microsoft.com/office/drawing/2014/main" id="{968EA1A3-56C0-7952-915B-3403021C97A7}"/>
              </a:ext>
            </a:extLst>
          </p:cNvPr>
          <p:cNvGraphicFramePr>
            <a:graphicFrameLocks/>
          </p:cNvGraphicFramePr>
          <p:nvPr/>
        </p:nvGraphicFramePr>
        <p:xfrm>
          <a:off x="2855640" y="1918687"/>
          <a:ext cx="8540252" cy="406124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444" y="979449"/>
            <a:ext cx="4446000" cy="4446000"/>
          </a:xfrm>
          <a:prstGeom prst="rect">
            <a:avLst/>
          </a:prstGeom>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664" y="1014186"/>
            <a:ext cx="4446000" cy="4446000"/>
          </a:xfrm>
          <a:prstGeom prst="rect">
            <a:avLst/>
          </a:prstGeom>
        </p:spPr>
      </p:pic>
      <p:sp>
        <p:nvSpPr>
          <p:cNvPr id="3" name="Rectángulo: esquinas superiores redondeadas 4"/>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sp>
        <p:nvSpPr>
          <p:cNvPr id="30" name="Rectángulo redondeado 13"/>
          <p:cNvSpPr/>
          <p:nvPr/>
        </p:nvSpPr>
        <p:spPr>
          <a:xfrm>
            <a:off x="985838" y="5360988"/>
            <a:ext cx="10220325" cy="657225"/>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
        <p:nvSpPr>
          <p:cNvPr id="31" name="CuadroTexto 30"/>
          <p:cNvSpPr txBox="1"/>
          <p:nvPr/>
        </p:nvSpPr>
        <p:spPr>
          <a:xfrm>
            <a:off x="1373188" y="5445125"/>
            <a:ext cx="9445625" cy="553998"/>
          </a:xfrm>
          <a:prstGeom prst="rect">
            <a:avLst/>
          </a:prstGeom>
          <a:noFill/>
        </p:spPr>
        <p:txBody>
          <a:bodyPr>
            <a:spAutoFit/>
          </a:bodyPr>
          <a:lstStyle/>
          <a:p>
            <a:pPr algn="ctr" defTabSz="1219170" eaLnBrk="1" fontAlgn="auto" hangingPunct="1">
              <a:lnSpc>
                <a:spcPts val="1800"/>
              </a:lnSpc>
              <a:spcBef>
                <a:spcPts val="0"/>
              </a:spcBef>
              <a:spcAft>
                <a:spcPts val="0"/>
              </a:spcAft>
              <a:defRPr/>
            </a:pPr>
            <a:r>
              <a:rPr lang="es-ES" sz="1700" b="1" i="1" dirty="0">
                <a:solidFill>
                  <a:srgbClr val="1F497D"/>
                </a:solidFill>
                <a:latin typeface="+mn-lt"/>
              </a:rPr>
              <a:t>La macrorregión Oriente presenta mayor nivel de satisfacción con el servicio de internet fijo. La macrorregión Centro, por su parte, presenta el mayor nivel de insatisfacción.</a:t>
            </a:r>
          </a:p>
        </p:txBody>
      </p:sp>
      <p:sp>
        <p:nvSpPr>
          <p:cNvPr id="32" name="Rectángulo 31"/>
          <p:cNvSpPr/>
          <p:nvPr/>
        </p:nvSpPr>
        <p:spPr>
          <a:xfrm>
            <a:off x="500063" y="6175375"/>
            <a:ext cx="8904287" cy="461963"/>
          </a:xfrm>
          <a:prstGeom prst="rect">
            <a:avLst/>
          </a:prstGeom>
        </p:spPr>
        <p:txBody>
          <a:bodyPr>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_tradnl" sz="800" i="1" dirty="0">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de internet fijo? </a:t>
            </a:r>
            <a:r>
              <a:rPr lang="es-MX" sz="800" i="1" dirty="0">
                <a:solidFill>
                  <a:srgbClr val="102132"/>
                </a:solidFill>
                <a:cs typeface="Calibri" panose="020F0502020204030204" pitchFamily="34" charset="0"/>
              </a:rPr>
              <a:t>/ Satisfecho = suma de valoraciones 8,9,10 / Insatisfecho = suma de valoraciones 0,1,2,3,4,5 </a:t>
            </a:r>
          </a:p>
          <a:p>
            <a:pPr fontAlgn="auto">
              <a:spcBef>
                <a:spcPts val="0"/>
              </a:spcBef>
              <a:spcAft>
                <a:spcPts val="0"/>
              </a:spcAft>
              <a:defRPr/>
            </a:pPr>
            <a:r>
              <a:rPr lang="es-PE" sz="800" b="1" dirty="0">
                <a:solidFill>
                  <a:schemeClr val="tx1">
                    <a:lumMod val="65000"/>
                    <a:lumOff val="35000"/>
                  </a:schemeClr>
                </a:solidFill>
                <a:cs typeface="Calibri" panose="020F0502020204030204" pitchFamily="34" charset="0"/>
              </a:rPr>
              <a:t>Fuente: </a:t>
            </a:r>
            <a:r>
              <a:rPr lang="es-PE" sz="800" dirty="0">
                <a:solidFill>
                  <a:schemeClr val="tx1">
                    <a:lumMod val="65000"/>
                    <a:lumOff val="35000"/>
                  </a:schemeClr>
                </a:solidFill>
                <a:cs typeface="Calibri" panose="020F0502020204030204" pitchFamily="34" charset="0"/>
              </a:rPr>
              <a:t>Cid Latinoamérica, Estudio de Satisfacción 2025. Internet Fijo. Elaboración: Osiptel</a:t>
            </a:r>
          </a:p>
        </p:txBody>
      </p:sp>
      <p:sp>
        <p:nvSpPr>
          <p:cNvPr id="34" name="Título 1"/>
          <p:cNvSpPr txBox="1">
            <a:spLocks/>
          </p:cNvSpPr>
          <p:nvPr/>
        </p:nvSpPr>
        <p:spPr>
          <a:xfrm>
            <a:off x="263352" y="185647"/>
            <a:ext cx="11593288"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2600" b="1" kern="700" dirty="0">
                <a:solidFill>
                  <a:schemeClr val="bg1"/>
                </a:solidFill>
                <a:cs typeface="Calibri" panose="020F0502020204030204" pitchFamily="34" charset="0"/>
              </a:rPr>
              <a:t>SERVICIO DE INTERNET FIJO - SATISFACCIÓN 2025</a:t>
            </a:r>
            <a:endParaRPr lang="es-PE" sz="2600" b="1" kern="700" dirty="0">
              <a:solidFill>
                <a:schemeClr val="bg1"/>
              </a:solidFill>
              <a:cs typeface="Calibri" panose="020F0502020204030204" pitchFamily="34" charset="0"/>
            </a:endParaRPr>
          </a:p>
        </p:txBody>
      </p:sp>
      <p:sp>
        <p:nvSpPr>
          <p:cNvPr id="76809" name="CuadroTexto 4"/>
          <p:cNvSpPr txBox="1">
            <a:spLocks noChangeArrowheads="1"/>
          </p:cNvSpPr>
          <p:nvPr/>
        </p:nvSpPr>
        <p:spPr bwMode="auto">
          <a:xfrm>
            <a:off x="6225968" y="857250"/>
            <a:ext cx="5470525" cy="2921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dirty="0">
                <a:solidFill>
                  <a:schemeClr val="bg1"/>
                </a:solidFill>
                <a:latin typeface="Calibri" panose="020F0502020204030204" pitchFamily="34" charset="0"/>
              </a:rPr>
              <a:t>MAPA DE CALOR DE PORCENTAJE DE USUARIOS INSATISFECHOS</a:t>
            </a:r>
          </a:p>
        </p:txBody>
      </p:sp>
      <p:graphicFrame>
        <p:nvGraphicFramePr>
          <p:cNvPr id="7" name="Tabla 6"/>
          <p:cNvGraphicFramePr>
            <a:graphicFrameLocks noGrp="1"/>
          </p:cNvGraphicFramePr>
          <p:nvPr>
            <p:extLst>
              <p:ext uri="{D42A27DB-BD31-4B8C-83A1-F6EECF244321}">
                <p14:modId xmlns:p14="http://schemas.microsoft.com/office/powerpoint/2010/main" val="2590777446"/>
              </p:ext>
            </p:extLst>
          </p:nvPr>
        </p:nvGraphicFramePr>
        <p:xfrm>
          <a:off x="6225968" y="1204913"/>
          <a:ext cx="2159000" cy="869950"/>
        </p:xfrm>
        <a:graphic>
          <a:graphicData uri="http://schemas.openxmlformats.org/drawingml/2006/table">
            <a:tbl>
              <a:tblPr>
                <a:tableStyleId>{5C22544A-7EE6-4342-B048-85BDC9FD1C3A}</a:tableStyleId>
              </a:tblPr>
              <a:tblGrid>
                <a:gridCol w="1178841">
                  <a:extLst>
                    <a:ext uri="{9D8B030D-6E8A-4147-A177-3AD203B41FA5}">
                      <a16:colId xmlns:a16="http://schemas.microsoft.com/office/drawing/2014/main" val="20000"/>
                    </a:ext>
                  </a:extLst>
                </a:gridCol>
                <a:gridCol w="980159">
                  <a:extLst>
                    <a:ext uri="{9D8B030D-6E8A-4147-A177-3AD203B41FA5}">
                      <a16:colId xmlns:a16="http://schemas.microsoft.com/office/drawing/2014/main" val="20001"/>
                    </a:ext>
                  </a:extLst>
                </a:gridCol>
              </a:tblGrid>
              <a:tr h="52474">
                <a:tc>
                  <a:txBody>
                    <a:bodyPr/>
                    <a:lstStyle/>
                    <a:p>
                      <a:pPr algn="ctr" fontAlgn="b">
                        <a:buNone/>
                      </a:pPr>
                      <a:r>
                        <a:rPr lang="es-PE" sz="1100" b="0" i="0" u="none" strike="noStrike" dirty="0">
                          <a:solidFill>
                            <a:schemeClr val="bg1"/>
                          </a:solidFill>
                          <a:effectLst/>
                          <a:latin typeface="Calibri" panose="020F0502020204030204" pitchFamily="34" charset="0"/>
                        </a:rPr>
                        <a:t>Centro</a:t>
                      </a:r>
                    </a:p>
                  </a:txBody>
                  <a:tcPr marL="6347" marR="6347"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20%</a:t>
                      </a:r>
                    </a:p>
                  </a:txBody>
                  <a:tcPr marL="6347" marR="6347" marT="6350" marB="0" anchor="b"/>
                </a:tc>
                <a:extLst>
                  <a:ext uri="{0D108BD9-81ED-4DB2-BD59-A6C34878D82A}">
                    <a16:rowId xmlns:a16="http://schemas.microsoft.com/office/drawing/2014/main" val="10000"/>
                  </a:ext>
                </a:extLst>
              </a:tr>
              <a:tr h="52474">
                <a:tc>
                  <a:txBody>
                    <a:bodyPr/>
                    <a:lstStyle/>
                    <a:p>
                      <a:pPr algn="ctr" fontAlgn="b">
                        <a:buNone/>
                      </a:pPr>
                      <a:r>
                        <a:rPr lang="es-PE" sz="1100" b="0" i="0" u="none" strike="noStrike" dirty="0">
                          <a:solidFill>
                            <a:schemeClr val="bg1"/>
                          </a:solidFill>
                          <a:effectLst/>
                          <a:latin typeface="Calibri" panose="020F0502020204030204" pitchFamily="34" charset="0"/>
                        </a:rPr>
                        <a:t>Lima</a:t>
                      </a:r>
                    </a:p>
                  </a:txBody>
                  <a:tcPr marL="6347" marR="6347"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15%</a:t>
                      </a:r>
                    </a:p>
                  </a:txBody>
                  <a:tcPr marL="6347" marR="6347" marT="6350" marB="0" anchor="b"/>
                </a:tc>
                <a:extLst>
                  <a:ext uri="{0D108BD9-81ED-4DB2-BD59-A6C34878D82A}">
                    <a16:rowId xmlns:a16="http://schemas.microsoft.com/office/drawing/2014/main" val="10001"/>
                  </a:ext>
                </a:extLst>
              </a:tr>
              <a:tr h="52474">
                <a:tc>
                  <a:txBody>
                    <a:bodyPr/>
                    <a:lstStyle/>
                    <a:p>
                      <a:pPr algn="ctr" fontAlgn="b">
                        <a:buNone/>
                      </a:pPr>
                      <a:r>
                        <a:rPr lang="es-PE" sz="1100" b="0" i="0" u="none" strike="noStrike" dirty="0">
                          <a:solidFill>
                            <a:schemeClr val="bg1"/>
                          </a:solidFill>
                          <a:effectLst/>
                          <a:latin typeface="Calibri" panose="020F0502020204030204" pitchFamily="34" charset="0"/>
                        </a:rPr>
                        <a:t>Norte</a:t>
                      </a:r>
                    </a:p>
                  </a:txBody>
                  <a:tcPr marL="6347" marR="6347"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14%</a:t>
                      </a:r>
                    </a:p>
                  </a:txBody>
                  <a:tcPr marL="6347" marR="6347" marT="6350" marB="0" anchor="b"/>
                </a:tc>
                <a:extLst>
                  <a:ext uri="{0D108BD9-81ED-4DB2-BD59-A6C34878D82A}">
                    <a16:rowId xmlns:a16="http://schemas.microsoft.com/office/drawing/2014/main" val="10002"/>
                  </a:ext>
                </a:extLst>
              </a:tr>
              <a:tr h="52474">
                <a:tc>
                  <a:txBody>
                    <a:bodyPr/>
                    <a:lstStyle/>
                    <a:p>
                      <a:pPr algn="ctr" fontAlgn="b">
                        <a:buNone/>
                      </a:pPr>
                      <a:r>
                        <a:rPr lang="es-PE" sz="1100" b="0" i="0" u="none" strike="noStrike" dirty="0">
                          <a:solidFill>
                            <a:schemeClr val="bg1"/>
                          </a:solidFill>
                          <a:effectLst/>
                          <a:latin typeface="Calibri" panose="020F0502020204030204" pitchFamily="34" charset="0"/>
                        </a:rPr>
                        <a:t>Oriente</a:t>
                      </a:r>
                    </a:p>
                  </a:txBody>
                  <a:tcPr marL="6347" marR="6347"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15%</a:t>
                      </a:r>
                    </a:p>
                  </a:txBody>
                  <a:tcPr marL="6347" marR="6347" marT="6350" marB="0" anchor="b"/>
                </a:tc>
                <a:extLst>
                  <a:ext uri="{0D108BD9-81ED-4DB2-BD59-A6C34878D82A}">
                    <a16:rowId xmlns:a16="http://schemas.microsoft.com/office/drawing/2014/main" val="10003"/>
                  </a:ext>
                </a:extLst>
              </a:tr>
              <a:tr h="52474">
                <a:tc>
                  <a:txBody>
                    <a:bodyPr/>
                    <a:lstStyle/>
                    <a:p>
                      <a:pPr algn="ctr" fontAlgn="b">
                        <a:buNone/>
                      </a:pPr>
                      <a:r>
                        <a:rPr lang="es-PE" sz="1100" b="0" i="0" u="none" strike="noStrike" dirty="0">
                          <a:solidFill>
                            <a:schemeClr val="bg1"/>
                          </a:solidFill>
                          <a:effectLst/>
                          <a:latin typeface="Calibri" panose="020F0502020204030204" pitchFamily="34" charset="0"/>
                        </a:rPr>
                        <a:t>Sur</a:t>
                      </a:r>
                    </a:p>
                  </a:txBody>
                  <a:tcPr marL="6347" marR="6347"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19%</a:t>
                      </a:r>
                    </a:p>
                  </a:txBody>
                  <a:tcPr marL="6347" marR="6347" marT="6350" marB="0" anchor="b"/>
                </a:tc>
                <a:extLst>
                  <a:ext uri="{0D108BD9-81ED-4DB2-BD59-A6C34878D82A}">
                    <a16:rowId xmlns:a16="http://schemas.microsoft.com/office/drawing/2014/main" val="10004"/>
                  </a:ext>
                </a:extLst>
              </a:tr>
            </a:tbl>
          </a:graphicData>
        </a:graphic>
      </p:graphicFrame>
      <p:sp>
        <p:nvSpPr>
          <p:cNvPr id="76830" name="CuadroTexto 9"/>
          <p:cNvSpPr txBox="1">
            <a:spLocks noChangeArrowheads="1"/>
          </p:cNvSpPr>
          <p:nvPr/>
        </p:nvSpPr>
        <p:spPr bwMode="auto">
          <a:xfrm>
            <a:off x="418867" y="857250"/>
            <a:ext cx="5472113" cy="292100"/>
          </a:xfrm>
          <a:prstGeom prst="rect">
            <a:avLst/>
          </a:prstGeom>
          <a:solidFill>
            <a:srgbClr val="2F79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dirty="0">
                <a:solidFill>
                  <a:schemeClr val="bg1"/>
                </a:solidFill>
                <a:latin typeface="Calibri" panose="020F0502020204030204" pitchFamily="34" charset="0"/>
              </a:rPr>
              <a:t>MAPA DE CALOR DE PORCENTAJE DE USUARIOS SATISFECHOS</a:t>
            </a:r>
          </a:p>
        </p:txBody>
      </p:sp>
      <p:graphicFrame>
        <p:nvGraphicFramePr>
          <p:cNvPr id="11" name="Tabla 10"/>
          <p:cNvGraphicFramePr>
            <a:graphicFrameLocks noGrp="1"/>
          </p:cNvGraphicFramePr>
          <p:nvPr>
            <p:extLst>
              <p:ext uri="{D42A27DB-BD31-4B8C-83A1-F6EECF244321}">
                <p14:modId xmlns:p14="http://schemas.microsoft.com/office/powerpoint/2010/main" val="240098002"/>
              </p:ext>
            </p:extLst>
          </p:nvPr>
        </p:nvGraphicFramePr>
        <p:xfrm>
          <a:off x="418867" y="1204913"/>
          <a:ext cx="2160588" cy="869950"/>
        </p:xfrm>
        <a:graphic>
          <a:graphicData uri="http://schemas.openxmlformats.org/drawingml/2006/table">
            <a:tbl>
              <a:tblPr>
                <a:tableStyleId>{5C22544A-7EE6-4342-B048-85BDC9FD1C3A}</a:tableStyleId>
              </a:tblPr>
              <a:tblGrid>
                <a:gridCol w="1443096">
                  <a:extLst>
                    <a:ext uri="{9D8B030D-6E8A-4147-A177-3AD203B41FA5}">
                      <a16:colId xmlns:a16="http://schemas.microsoft.com/office/drawing/2014/main" val="20000"/>
                    </a:ext>
                  </a:extLst>
                </a:gridCol>
                <a:gridCol w="717492">
                  <a:extLst>
                    <a:ext uri="{9D8B030D-6E8A-4147-A177-3AD203B41FA5}">
                      <a16:colId xmlns:a16="http://schemas.microsoft.com/office/drawing/2014/main" val="20001"/>
                    </a:ext>
                  </a:extLst>
                </a:gridCol>
              </a:tblGrid>
              <a:tr h="79277">
                <a:tc>
                  <a:txBody>
                    <a:bodyPr/>
                    <a:lstStyle/>
                    <a:p>
                      <a:pPr algn="ctr" fontAlgn="b">
                        <a:buNone/>
                      </a:pPr>
                      <a:r>
                        <a:rPr lang="es-PE" sz="1100" b="0" i="0" u="none" strike="noStrike" dirty="0">
                          <a:solidFill>
                            <a:schemeClr val="bg1"/>
                          </a:solidFill>
                          <a:effectLst/>
                          <a:latin typeface="Calibri" panose="020F0502020204030204" pitchFamily="34" charset="0"/>
                        </a:rPr>
                        <a:t>Centro</a:t>
                      </a:r>
                    </a:p>
                  </a:txBody>
                  <a:tcPr marL="6352" marR="6352"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58%</a:t>
                      </a:r>
                    </a:p>
                  </a:txBody>
                  <a:tcPr marL="6352" marR="6352" marT="6350" marB="0" anchor="b"/>
                </a:tc>
                <a:extLst>
                  <a:ext uri="{0D108BD9-81ED-4DB2-BD59-A6C34878D82A}">
                    <a16:rowId xmlns:a16="http://schemas.microsoft.com/office/drawing/2014/main" val="10000"/>
                  </a:ext>
                </a:extLst>
              </a:tr>
              <a:tr h="144000">
                <a:tc>
                  <a:txBody>
                    <a:bodyPr/>
                    <a:lstStyle/>
                    <a:p>
                      <a:pPr algn="ctr" fontAlgn="b">
                        <a:buNone/>
                      </a:pPr>
                      <a:r>
                        <a:rPr lang="es-PE" sz="1100" b="0" i="0" u="none" strike="noStrike" dirty="0">
                          <a:solidFill>
                            <a:schemeClr val="bg1"/>
                          </a:solidFill>
                          <a:effectLst/>
                          <a:latin typeface="Calibri" panose="020F0502020204030204" pitchFamily="34" charset="0"/>
                        </a:rPr>
                        <a:t>Lima</a:t>
                      </a:r>
                    </a:p>
                  </a:txBody>
                  <a:tcPr marL="6352" marR="6352"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66%</a:t>
                      </a:r>
                    </a:p>
                  </a:txBody>
                  <a:tcPr marL="6352" marR="6352" marT="6350" marB="0" anchor="b"/>
                </a:tc>
                <a:extLst>
                  <a:ext uri="{0D108BD9-81ED-4DB2-BD59-A6C34878D82A}">
                    <a16:rowId xmlns:a16="http://schemas.microsoft.com/office/drawing/2014/main" val="10001"/>
                  </a:ext>
                </a:extLst>
              </a:tr>
              <a:tr h="144000">
                <a:tc>
                  <a:txBody>
                    <a:bodyPr/>
                    <a:lstStyle/>
                    <a:p>
                      <a:pPr algn="ctr" fontAlgn="b">
                        <a:buNone/>
                      </a:pPr>
                      <a:r>
                        <a:rPr lang="es-PE" sz="1100" b="0" i="0" u="none" strike="noStrike" dirty="0">
                          <a:solidFill>
                            <a:schemeClr val="bg1"/>
                          </a:solidFill>
                          <a:effectLst/>
                          <a:latin typeface="Calibri" panose="020F0502020204030204" pitchFamily="34" charset="0"/>
                        </a:rPr>
                        <a:t>Norte</a:t>
                      </a:r>
                    </a:p>
                  </a:txBody>
                  <a:tcPr marL="6352" marR="6352"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67%</a:t>
                      </a:r>
                    </a:p>
                  </a:txBody>
                  <a:tcPr marL="6352" marR="6352" marT="6350" marB="0" anchor="b"/>
                </a:tc>
                <a:extLst>
                  <a:ext uri="{0D108BD9-81ED-4DB2-BD59-A6C34878D82A}">
                    <a16:rowId xmlns:a16="http://schemas.microsoft.com/office/drawing/2014/main" val="10002"/>
                  </a:ext>
                </a:extLst>
              </a:tr>
              <a:tr h="144000">
                <a:tc>
                  <a:txBody>
                    <a:bodyPr/>
                    <a:lstStyle/>
                    <a:p>
                      <a:pPr algn="ctr" fontAlgn="b">
                        <a:buNone/>
                      </a:pPr>
                      <a:r>
                        <a:rPr lang="es-PE" sz="1100" b="0" i="0" u="none" strike="noStrike" dirty="0">
                          <a:solidFill>
                            <a:schemeClr val="bg1"/>
                          </a:solidFill>
                          <a:effectLst/>
                          <a:latin typeface="Calibri" panose="020F0502020204030204" pitchFamily="34" charset="0"/>
                        </a:rPr>
                        <a:t>Oriente</a:t>
                      </a:r>
                    </a:p>
                  </a:txBody>
                  <a:tcPr marL="6352" marR="6352"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72%</a:t>
                      </a:r>
                    </a:p>
                  </a:txBody>
                  <a:tcPr marL="6352" marR="6352" marT="6350" marB="0" anchor="b"/>
                </a:tc>
                <a:extLst>
                  <a:ext uri="{0D108BD9-81ED-4DB2-BD59-A6C34878D82A}">
                    <a16:rowId xmlns:a16="http://schemas.microsoft.com/office/drawing/2014/main" val="10003"/>
                  </a:ext>
                </a:extLst>
              </a:tr>
              <a:tr h="144000">
                <a:tc>
                  <a:txBody>
                    <a:bodyPr/>
                    <a:lstStyle/>
                    <a:p>
                      <a:pPr algn="ctr" fontAlgn="b">
                        <a:buNone/>
                      </a:pPr>
                      <a:r>
                        <a:rPr lang="es-PE" sz="1100" b="0" i="0" u="none" strike="noStrike" dirty="0">
                          <a:solidFill>
                            <a:schemeClr val="bg1"/>
                          </a:solidFill>
                          <a:effectLst/>
                          <a:latin typeface="Calibri" panose="020F0502020204030204" pitchFamily="34" charset="0"/>
                        </a:rPr>
                        <a:t>Sur</a:t>
                      </a:r>
                    </a:p>
                  </a:txBody>
                  <a:tcPr marL="6352" marR="6352"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57%</a:t>
                      </a:r>
                    </a:p>
                  </a:txBody>
                  <a:tcPr marL="6352" marR="6352" marT="6350" marB="0" anchor="b"/>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Imagen 14">
            <a:extLst>
              <a:ext uri="{FF2B5EF4-FFF2-40B4-BE49-F238E27FC236}">
                <a16:creationId xmlns:a16="http://schemas.microsoft.com/office/drawing/2014/main" id="{16ACD885-406C-F65C-E03B-2BDE463A7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1831" y="998538"/>
            <a:ext cx="4373562"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Imagen 12">
            <a:extLst>
              <a:ext uri="{FF2B5EF4-FFF2-40B4-BE49-F238E27FC236}">
                <a16:creationId xmlns:a16="http://schemas.microsoft.com/office/drawing/2014/main" id="{BC4318B3-8ABF-52DA-0E36-019C07F7F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3389" y="998538"/>
            <a:ext cx="435927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esquinas superiores redondeadas 4">
            <a:extLst>
              <a:ext uri="{FF2B5EF4-FFF2-40B4-BE49-F238E27FC236}">
                <a16:creationId xmlns:a16="http://schemas.microsoft.com/office/drawing/2014/main" id="{FF0DB826-CF2A-8415-0591-E19F46D4AE97}"/>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sp>
        <p:nvSpPr>
          <p:cNvPr id="30" name="Rectángulo redondeado 13">
            <a:extLst>
              <a:ext uri="{FF2B5EF4-FFF2-40B4-BE49-F238E27FC236}">
                <a16:creationId xmlns:a16="http://schemas.microsoft.com/office/drawing/2014/main" id="{F8F586F0-9C9D-1A86-4C19-87FE13CEF786}"/>
              </a:ext>
            </a:extLst>
          </p:cNvPr>
          <p:cNvSpPr/>
          <p:nvPr/>
        </p:nvSpPr>
        <p:spPr>
          <a:xfrm>
            <a:off x="985838" y="5360988"/>
            <a:ext cx="10220325" cy="657225"/>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
        <p:nvSpPr>
          <p:cNvPr id="31" name="CuadroTexto 30">
            <a:extLst>
              <a:ext uri="{FF2B5EF4-FFF2-40B4-BE49-F238E27FC236}">
                <a16:creationId xmlns:a16="http://schemas.microsoft.com/office/drawing/2014/main" id="{6EF7300B-3335-4811-ECE3-8019BE681BB0}"/>
              </a:ext>
            </a:extLst>
          </p:cNvPr>
          <p:cNvSpPr txBox="1"/>
          <p:nvPr/>
        </p:nvSpPr>
        <p:spPr>
          <a:xfrm>
            <a:off x="1127448" y="5445125"/>
            <a:ext cx="9937104" cy="553998"/>
          </a:xfrm>
          <a:prstGeom prst="rect">
            <a:avLst/>
          </a:prstGeom>
          <a:noFill/>
        </p:spPr>
        <p:txBody>
          <a:bodyPr wrap="square">
            <a:spAutoFit/>
          </a:bodyPr>
          <a:lstStyle/>
          <a:p>
            <a:pPr algn="ctr" defTabSz="1219170" eaLnBrk="1" fontAlgn="auto" hangingPunct="1">
              <a:lnSpc>
                <a:spcPts val="1800"/>
              </a:lnSpc>
              <a:spcBef>
                <a:spcPts val="0"/>
              </a:spcBef>
              <a:spcAft>
                <a:spcPts val="0"/>
              </a:spcAft>
              <a:defRPr/>
            </a:pPr>
            <a:r>
              <a:rPr lang="es-ES" sz="1700" b="1" i="1" dirty="0">
                <a:solidFill>
                  <a:srgbClr val="1F497D"/>
                </a:solidFill>
                <a:latin typeface="+mn-lt"/>
              </a:rPr>
              <a:t>Para el servicio de internet fijo, </a:t>
            </a:r>
            <a:r>
              <a:rPr lang="es-ES" sz="1700" b="1" i="1" dirty="0">
                <a:solidFill>
                  <a:srgbClr val="00B0F0"/>
                </a:solidFill>
                <a:latin typeface="+mn-lt"/>
              </a:rPr>
              <a:t>Claro</a:t>
            </a:r>
            <a:r>
              <a:rPr lang="es-ES" sz="1700" b="1" i="1" dirty="0">
                <a:solidFill>
                  <a:schemeClr val="accent3"/>
                </a:solidFill>
                <a:latin typeface="+mn-lt"/>
              </a:rPr>
              <a:t> </a:t>
            </a:r>
            <a:r>
              <a:rPr lang="es-ES" sz="1700" b="1" i="1" dirty="0">
                <a:solidFill>
                  <a:srgbClr val="1F497D"/>
                </a:solidFill>
                <a:latin typeface="+mn-lt"/>
              </a:rPr>
              <a:t>presenta los mayores niveles de satisfacción en las macrorregiones Oriente y Lima. Por otro lado, </a:t>
            </a:r>
            <a:r>
              <a:rPr lang="es-ES" sz="1700" b="1" i="1" dirty="0">
                <a:solidFill>
                  <a:srgbClr val="1F497D"/>
                </a:solidFill>
              </a:rPr>
              <a:t>presenta el mayor nivel de insatisfacción en la macrorregión Sur</a:t>
            </a:r>
            <a:r>
              <a:rPr lang="es-ES" sz="1700" b="1" i="1" dirty="0">
                <a:solidFill>
                  <a:srgbClr val="1F497D"/>
                </a:solidFill>
                <a:latin typeface="+mn-lt"/>
              </a:rPr>
              <a:t>.</a:t>
            </a:r>
          </a:p>
        </p:txBody>
      </p:sp>
      <p:sp>
        <p:nvSpPr>
          <p:cNvPr id="32" name="Rectángulo 31">
            <a:extLst>
              <a:ext uri="{FF2B5EF4-FFF2-40B4-BE49-F238E27FC236}">
                <a16:creationId xmlns:a16="http://schemas.microsoft.com/office/drawing/2014/main" id="{4A744DF9-5997-37C3-DA3B-37CC34436ABE}"/>
              </a:ext>
            </a:extLst>
          </p:cNvPr>
          <p:cNvSpPr/>
          <p:nvPr/>
        </p:nvSpPr>
        <p:spPr>
          <a:xfrm>
            <a:off x="500063" y="6175375"/>
            <a:ext cx="8904287" cy="461963"/>
          </a:xfrm>
          <a:prstGeom prst="rect">
            <a:avLst/>
          </a:prstGeom>
        </p:spPr>
        <p:txBody>
          <a:bodyPr>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_tradnl" sz="800" i="1" dirty="0">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de internet fijo? </a:t>
            </a:r>
            <a:r>
              <a:rPr lang="es-MX" sz="800" i="1" dirty="0">
                <a:solidFill>
                  <a:srgbClr val="102132"/>
                </a:solidFill>
                <a:cs typeface="Calibri" panose="020F0502020204030204" pitchFamily="34" charset="0"/>
              </a:rPr>
              <a:t>/ Satisfecho = suma de valoraciones 8,9,10 / Insatisfecho = suma de valoraciones 0,1,2,3,4,5 </a:t>
            </a:r>
          </a:p>
          <a:p>
            <a:pPr fontAlgn="auto">
              <a:spcBef>
                <a:spcPts val="0"/>
              </a:spcBef>
              <a:spcAft>
                <a:spcPts val="0"/>
              </a:spcAft>
              <a:defRPr/>
            </a:pPr>
            <a:r>
              <a:rPr lang="es-PE" sz="800" b="1" dirty="0">
                <a:solidFill>
                  <a:schemeClr val="tx1">
                    <a:lumMod val="65000"/>
                    <a:lumOff val="35000"/>
                  </a:schemeClr>
                </a:solidFill>
                <a:cs typeface="Calibri" panose="020F0502020204030204" pitchFamily="34" charset="0"/>
              </a:rPr>
              <a:t>Fuente: </a:t>
            </a:r>
            <a:r>
              <a:rPr lang="es-PE" sz="800" dirty="0">
                <a:solidFill>
                  <a:schemeClr val="tx1">
                    <a:lumMod val="65000"/>
                    <a:lumOff val="35000"/>
                  </a:schemeClr>
                </a:solidFill>
                <a:cs typeface="Calibri" panose="020F0502020204030204" pitchFamily="34" charset="0"/>
              </a:rPr>
              <a:t>Cid Latinoamérica, Estudio de Satisfacción 2025. Internet Fijo. Elaboración: Osiptel</a:t>
            </a:r>
          </a:p>
        </p:txBody>
      </p:sp>
      <p:sp>
        <p:nvSpPr>
          <p:cNvPr id="34" name="Título 1">
            <a:extLst>
              <a:ext uri="{FF2B5EF4-FFF2-40B4-BE49-F238E27FC236}">
                <a16:creationId xmlns:a16="http://schemas.microsoft.com/office/drawing/2014/main" id="{CFFB6800-AC54-2B56-7FF5-250164C6CA7F}"/>
              </a:ext>
            </a:extLst>
          </p:cNvPr>
          <p:cNvSpPr txBox="1">
            <a:spLocks/>
          </p:cNvSpPr>
          <p:nvPr/>
        </p:nvSpPr>
        <p:spPr>
          <a:xfrm>
            <a:off x="360363" y="233363"/>
            <a:ext cx="6696075"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2600" b="1" kern="700" dirty="0">
                <a:solidFill>
                  <a:schemeClr val="bg1"/>
                </a:solidFill>
                <a:cs typeface="Calibri" panose="020F0502020204030204" pitchFamily="34" charset="0"/>
              </a:rPr>
              <a:t>SERVICIO DE INTERNET FIJO - CLARO</a:t>
            </a:r>
            <a:endParaRPr lang="es-PE" sz="2600" b="1" kern="700" dirty="0">
              <a:solidFill>
                <a:schemeClr val="bg1"/>
              </a:solidFill>
              <a:cs typeface="Calibri" panose="020F0502020204030204" pitchFamily="34" charset="0"/>
            </a:endParaRPr>
          </a:p>
        </p:txBody>
      </p:sp>
      <p:sp>
        <p:nvSpPr>
          <p:cNvPr id="76809" name="CuadroTexto 4">
            <a:extLst>
              <a:ext uri="{FF2B5EF4-FFF2-40B4-BE49-F238E27FC236}">
                <a16:creationId xmlns:a16="http://schemas.microsoft.com/office/drawing/2014/main" id="{FF410871-EE72-17F8-04FC-9C7EBFFB7256}"/>
              </a:ext>
            </a:extLst>
          </p:cNvPr>
          <p:cNvSpPr txBox="1">
            <a:spLocks noChangeArrowheads="1"/>
          </p:cNvSpPr>
          <p:nvPr/>
        </p:nvSpPr>
        <p:spPr bwMode="auto">
          <a:xfrm>
            <a:off x="6225901" y="857250"/>
            <a:ext cx="5470525" cy="2921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a:solidFill>
                  <a:schemeClr val="bg1"/>
                </a:solidFill>
                <a:latin typeface="Calibri" panose="020F0502020204030204" pitchFamily="34" charset="0"/>
              </a:rPr>
              <a:t>MAPA DE CALOR DE PORCENTAJE DE USUARIOS INSATISFECHOS - CLARO</a:t>
            </a:r>
          </a:p>
        </p:txBody>
      </p:sp>
      <p:graphicFrame>
        <p:nvGraphicFramePr>
          <p:cNvPr id="7" name="Tabla 6">
            <a:extLst>
              <a:ext uri="{FF2B5EF4-FFF2-40B4-BE49-F238E27FC236}">
                <a16:creationId xmlns:a16="http://schemas.microsoft.com/office/drawing/2014/main" id="{8EC941A3-256E-F6ED-A448-55A2AC20D101}"/>
              </a:ext>
            </a:extLst>
          </p:cNvPr>
          <p:cNvGraphicFramePr>
            <a:graphicFrameLocks noGrp="1"/>
          </p:cNvGraphicFramePr>
          <p:nvPr>
            <p:extLst>
              <p:ext uri="{D42A27DB-BD31-4B8C-83A1-F6EECF244321}">
                <p14:modId xmlns:p14="http://schemas.microsoft.com/office/powerpoint/2010/main" val="4022428068"/>
              </p:ext>
            </p:extLst>
          </p:nvPr>
        </p:nvGraphicFramePr>
        <p:xfrm>
          <a:off x="6225901" y="1204913"/>
          <a:ext cx="2159000" cy="869950"/>
        </p:xfrm>
        <a:graphic>
          <a:graphicData uri="http://schemas.openxmlformats.org/drawingml/2006/table">
            <a:tbl>
              <a:tblPr>
                <a:tableStyleId>{5C22544A-7EE6-4342-B048-85BDC9FD1C3A}</a:tableStyleId>
              </a:tblPr>
              <a:tblGrid>
                <a:gridCol w="1178841">
                  <a:extLst>
                    <a:ext uri="{9D8B030D-6E8A-4147-A177-3AD203B41FA5}">
                      <a16:colId xmlns:a16="http://schemas.microsoft.com/office/drawing/2014/main" val="20000"/>
                    </a:ext>
                  </a:extLst>
                </a:gridCol>
                <a:gridCol w="980159">
                  <a:extLst>
                    <a:ext uri="{9D8B030D-6E8A-4147-A177-3AD203B41FA5}">
                      <a16:colId xmlns:a16="http://schemas.microsoft.com/office/drawing/2014/main" val="20001"/>
                    </a:ext>
                  </a:extLst>
                </a:gridCol>
              </a:tblGrid>
              <a:tr h="52474">
                <a:tc>
                  <a:txBody>
                    <a:bodyPr/>
                    <a:lstStyle/>
                    <a:p>
                      <a:pPr algn="ctr" fontAlgn="b">
                        <a:buNone/>
                      </a:pPr>
                      <a:r>
                        <a:rPr lang="es-PE" sz="1100" b="0" i="0" u="none" strike="noStrike" dirty="0">
                          <a:solidFill>
                            <a:schemeClr val="bg1"/>
                          </a:solidFill>
                          <a:effectLst/>
                          <a:latin typeface="Calibri" panose="020F0502020204030204" pitchFamily="34" charset="0"/>
                        </a:rPr>
                        <a:t>Centro</a:t>
                      </a:r>
                    </a:p>
                  </a:txBody>
                  <a:tcPr marL="6347" marR="6347"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13 %</a:t>
                      </a:r>
                    </a:p>
                  </a:txBody>
                  <a:tcPr marL="6347" marR="6347" marT="6350" marB="0" anchor="b"/>
                </a:tc>
                <a:extLst>
                  <a:ext uri="{0D108BD9-81ED-4DB2-BD59-A6C34878D82A}">
                    <a16:rowId xmlns:a16="http://schemas.microsoft.com/office/drawing/2014/main" val="10000"/>
                  </a:ext>
                </a:extLst>
              </a:tr>
              <a:tr h="52474">
                <a:tc>
                  <a:txBody>
                    <a:bodyPr/>
                    <a:lstStyle/>
                    <a:p>
                      <a:pPr algn="ctr" fontAlgn="b">
                        <a:buNone/>
                      </a:pPr>
                      <a:r>
                        <a:rPr lang="es-PE" sz="1100" b="0" i="0" u="none" strike="noStrike" dirty="0">
                          <a:solidFill>
                            <a:schemeClr val="bg1"/>
                          </a:solidFill>
                          <a:effectLst/>
                          <a:latin typeface="Calibri" panose="020F0502020204030204" pitchFamily="34" charset="0"/>
                        </a:rPr>
                        <a:t>Lima</a:t>
                      </a:r>
                    </a:p>
                  </a:txBody>
                  <a:tcPr marL="6347" marR="6347"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15 %</a:t>
                      </a:r>
                    </a:p>
                  </a:txBody>
                  <a:tcPr marL="6347" marR="6347" marT="6350" marB="0" anchor="b"/>
                </a:tc>
                <a:extLst>
                  <a:ext uri="{0D108BD9-81ED-4DB2-BD59-A6C34878D82A}">
                    <a16:rowId xmlns:a16="http://schemas.microsoft.com/office/drawing/2014/main" val="10001"/>
                  </a:ext>
                </a:extLst>
              </a:tr>
              <a:tr h="52474">
                <a:tc>
                  <a:txBody>
                    <a:bodyPr/>
                    <a:lstStyle/>
                    <a:p>
                      <a:pPr algn="ctr" fontAlgn="b">
                        <a:buNone/>
                      </a:pPr>
                      <a:r>
                        <a:rPr lang="es-PE" sz="1100" b="0" i="0" u="none" strike="noStrike" dirty="0">
                          <a:solidFill>
                            <a:schemeClr val="bg1"/>
                          </a:solidFill>
                          <a:effectLst/>
                          <a:latin typeface="Calibri" panose="020F0502020204030204" pitchFamily="34" charset="0"/>
                        </a:rPr>
                        <a:t>Norte</a:t>
                      </a:r>
                    </a:p>
                  </a:txBody>
                  <a:tcPr marL="6347" marR="6347"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13 %</a:t>
                      </a:r>
                    </a:p>
                  </a:txBody>
                  <a:tcPr marL="6347" marR="6347" marT="6350" marB="0" anchor="b"/>
                </a:tc>
                <a:extLst>
                  <a:ext uri="{0D108BD9-81ED-4DB2-BD59-A6C34878D82A}">
                    <a16:rowId xmlns:a16="http://schemas.microsoft.com/office/drawing/2014/main" val="10002"/>
                  </a:ext>
                </a:extLst>
              </a:tr>
              <a:tr h="52474">
                <a:tc>
                  <a:txBody>
                    <a:bodyPr/>
                    <a:lstStyle/>
                    <a:p>
                      <a:pPr algn="ctr" fontAlgn="b">
                        <a:buNone/>
                      </a:pPr>
                      <a:r>
                        <a:rPr lang="es-PE" sz="1100" b="0" i="0" u="none" strike="noStrike" dirty="0">
                          <a:solidFill>
                            <a:schemeClr val="bg1"/>
                          </a:solidFill>
                          <a:effectLst/>
                          <a:latin typeface="Calibri" panose="020F0502020204030204" pitchFamily="34" charset="0"/>
                        </a:rPr>
                        <a:t>Oriente</a:t>
                      </a:r>
                    </a:p>
                  </a:txBody>
                  <a:tcPr marL="6347" marR="6347"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11 %</a:t>
                      </a:r>
                    </a:p>
                  </a:txBody>
                  <a:tcPr marL="6347" marR="6347" marT="6350" marB="0" anchor="b"/>
                </a:tc>
                <a:extLst>
                  <a:ext uri="{0D108BD9-81ED-4DB2-BD59-A6C34878D82A}">
                    <a16:rowId xmlns:a16="http://schemas.microsoft.com/office/drawing/2014/main" val="10003"/>
                  </a:ext>
                </a:extLst>
              </a:tr>
              <a:tr h="52474">
                <a:tc>
                  <a:txBody>
                    <a:bodyPr/>
                    <a:lstStyle/>
                    <a:p>
                      <a:pPr algn="ctr" fontAlgn="b">
                        <a:buNone/>
                      </a:pPr>
                      <a:r>
                        <a:rPr lang="es-PE" sz="1100" b="0" i="0" u="none" strike="noStrike" dirty="0">
                          <a:solidFill>
                            <a:schemeClr val="bg1"/>
                          </a:solidFill>
                          <a:effectLst/>
                          <a:latin typeface="Calibri" panose="020F0502020204030204" pitchFamily="34" charset="0"/>
                        </a:rPr>
                        <a:t>Sur</a:t>
                      </a:r>
                    </a:p>
                  </a:txBody>
                  <a:tcPr marL="6347" marR="6347"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21 %</a:t>
                      </a:r>
                    </a:p>
                  </a:txBody>
                  <a:tcPr marL="6347" marR="6347" marT="6350" marB="0" anchor="b"/>
                </a:tc>
                <a:extLst>
                  <a:ext uri="{0D108BD9-81ED-4DB2-BD59-A6C34878D82A}">
                    <a16:rowId xmlns:a16="http://schemas.microsoft.com/office/drawing/2014/main" val="10004"/>
                  </a:ext>
                </a:extLst>
              </a:tr>
            </a:tbl>
          </a:graphicData>
        </a:graphic>
      </p:graphicFrame>
      <p:sp>
        <p:nvSpPr>
          <p:cNvPr id="76830" name="CuadroTexto 9">
            <a:extLst>
              <a:ext uri="{FF2B5EF4-FFF2-40B4-BE49-F238E27FC236}">
                <a16:creationId xmlns:a16="http://schemas.microsoft.com/office/drawing/2014/main" id="{712CBC2E-5AEF-2AF4-AC9D-0A117D31AF4A}"/>
              </a:ext>
            </a:extLst>
          </p:cNvPr>
          <p:cNvSpPr txBox="1">
            <a:spLocks noChangeArrowheads="1"/>
          </p:cNvSpPr>
          <p:nvPr/>
        </p:nvSpPr>
        <p:spPr bwMode="auto">
          <a:xfrm>
            <a:off x="407368" y="857250"/>
            <a:ext cx="5472113" cy="292100"/>
          </a:xfrm>
          <a:prstGeom prst="rect">
            <a:avLst/>
          </a:prstGeom>
          <a:solidFill>
            <a:srgbClr val="2F79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a:solidFill>
                  <a:schemeClr val="bg1"/>
                </a:solidFill>
                <a:latin typeface="Calibri" panose="020F0502020204030204" pitchFamily="34" charset="0"/>
              </a:rPr>
              <a:t>MAPA DE CALOR DE PORCENTAJE DE USUARIOS SATISFECHOS - CLARO</a:t>
            </a:r>
          </a:p>
        </p:txBody>
      </p:sp>
      <p:graphicFrame>
        <p:nvGraphicFramePr>
          <p:cNvPr id="11" name="Tabla 10">
            <a:extLst>
              <a:ext uri="{FF2B5EF4-FFF2-40B4-BE49-F238E27FC236}">
                <a16:creationId xmlns:a16="http://schemas.microsoft.com/office/drawing/2014/main" id="{E68FD3EC-6ECF-2F27-48FA-82D9FCE36277}"/>
              </a:ext>
            </a:extLst>
          </p:cNvPr>
          <p:cNvGraphicFramePr>
            <a:graphicFrameLocks noGrp="1"/>
          </p:cNvGraphicFramePr>
          <p:nvPr>
            <p:extLst>
              <p:ext uri="{D42A27DB-BD31-4B8C-83A1-F6EECF244321}">
                <p14:modId xmlns:p14="http://schemas.microsoft.com/office/powerpoint/2010/main" val="259576731"/>
              </p:ext>
            </p:extLst>
          </p:nvPr>
        </p:nvGraphicFramePr>
        <p:xfrm>
          <a:off x="407368" y="1204913"/>
          <a:ext cx="2160588" cy="869950"/>
        </p:xfrm>
        <a:graphic>
          <a:graphicData uri="http://schemas.openxmlformats.org/drawingml/2006/table">
            <a:tbl>
              <a:tblPr>
                <a:tableStyleId>{5C22544A-7EE6-4342-B048-85BDC9FD1C3A}</a:tableStyleId>
              </a:tblPr>
              <a:tblGrid>
                <a:gridCol w="1443096">
                  <a:extLst>
                    <a:ext uri="{9D8B030D-6E8A-4147-A177-3AD203B41FA5}">
                      <a16:colId xmlns:a16="http://schemas.microsoft.com/office/drawing/2014/main" val="20000"/>
                    </a:ext>
                  </a:extLst>
                </a:gridCol>
                <a:gridCol w="717492">
                  <a:extLst>
                    <a:ext uri="{9D8B030D-6E8A-4147-A177-3AD203B41FA5}">
                      <a16:colId xmlns:a16="http://schemas.microsoft.com/office/drawing/2014/main" val="20001"/>
                    </a:ext>
                  </a:extLst>
                </a:gridCol>
              </a:tblGrid>
              <a:tr h="79277">
                <a:tc>
                  <a:txBody>
                    <a:bodyPr/>
                    <a:lstStyle/>
                    <a:p>
                      <a:pPr algn="ctr" fontAlgn="b">
                        <a:buNone/>
                      </a:pPr>
                      <a:r>
                        <a:rPr lang="es-PE" sz="1100" b="0" i="0" u="none" strike="noStrike" dirty="0">
                          <a:solidFill>
                            <a:schemeClr val="bg1"/>
                          </a:solidFill>
                          <a:effectLst/>
                          <a:latin typeface="Calibri" panose="020F0502020204030204" pitchFamily="34" charset="0"/>
                        </a:rPr>
                        <a:t>Centro</a:t>
                      </a:r>
                    </a:p>
                  </a:txBody>
                  <a:tcPr marL="6352" marR="6352"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63 %</a:t>
                      </a:r>
                    </a:p>
                  </a:txBody>
                  <a:tcPr marL="6352" marR="6352" marT="6350" marB="0" anchor="b"/>
                </a:tc>
                <a:extLst>
                  <a:ext uri="{0D108BD9-81ED-4DB2-BD59-A6C34878D82A}">
                    <a16:rowId xmlns:a16="http://schemas.microsoft.com/office/drawing/2014/main" val="10000"/>
                  </a:ext>
                </a:extLst>
              </a:tr>
              <a:tr h="144000">
                <a:tc>
                  <a:txBody>
                    <a:bodyPr/>
                    <a:lstStyle/>
                    <a:p>
                      <a:pPr algn="ctr" fontAlgn="b">
                        <a:buNone/>
                      </a:pPr>
                      <a:r>
                        <a:rPr lang="es-PE" sz="1100" b="0" i="0" u="none" strike="noStrike" dirty="0">
                          <a:solidFill>
                            <a:schemeClr val="bg1"/>
                          </a:solidFill>
                          <a:effectLst/>
                          <a:latin typeface="Calibri" panose="020F0502020204030204" pitchFamily="34" charset="0"/>
                        </a:rPr>
                        <a:t>Lima</a:t>
                      </a:r>
                    </a:p>
                  </a:txBody>
                  <a:tcPr marL="6352" marR="6352"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71 %</a:t>
                      </a:r>
                    </a:p>
                  </a:txBody>
                  <a:tcPr marL="6352" marR="6352" marT="6350" marB="0" anchor="b"/>
                </a:tc>
                <a:extLst>
                  <a:ext uri="{0D108BD9-81ED-4DB2-BD59-A6C34878D82A}">
                    <a16:rowId xmlns:a16="http://schemas.microsoft.com/office/drawing/2014/main" val="10001"/>
                  </a:ext>
                </a:extLst>
              </a:tr>
              <a:tr h="144000">
                <a:tc>
                  <a:txBody>
                    <a:bodyPr/>
                    <a:lstStyle/>
                    <a:p>
                      <a:pPr algn="ctr" fontAlgn="b">
                        <a:buNone/>
                      </a:pPr>
                      <a:r>
                        <a:rPr lang="es-PE" sz="1100" b="0" i="0" u="none" strike="noStrike" dirty="0">
                          <a:solidFill>
                            <a:schemeClr val="bg1"/>
                          </a:solidFill>
                          <a:effectLst/>
                          <a:latin typeface="Calibri" panose="020F0502020204030204" pitchFamily="34" charset="0"/>
                        </a:rPr>
                        <a:t>Norte</a:t>
                      </a:r>
                    </a:p>
                  </a:txBody>
                  <a:tcPr marL="6352" marR="6352"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65 %</a:t>
                      </a:r>
                    </a:p>
                  </a:txBody>
                  <a:tcPr marL="6352" marR="6352" marT="6350" marB="0" anchor="b"/>
                </a:tc>
                <a:extLst>
                  <a:ext uri="{0D108BD9-81ED-4DB2-BD59-A6C34878D82A}">
                    <a16:rowId xmlns:a16="http://schemas.microsoft.com/office/drawing/2014/main" val="10002"/>
                  </a:ext>
                </a:extLst>
              </a:tr>
              <a:tr h="144000">
                <a:tc>
                  <a:txBody>
                    <a:bodyPr/>
                    <a:lstStyle/>
                    <a:p>
                      <a:pPr algn="ctr" fontAlgn="b">
                        <a:buNone/>
                      </a:pPr>
                      <a:r>
                        <a:rPr lang="es-PE" sz="1100" b="0" i="0" u="none" strike="noStrike" dirty="0">
                          <a:solidFill>
                            <a:schemeClr val="bg1"/>
                          </a:solidFill>
                          <a:effectLst/>
                          <a:latin typeface="Calibri" panose="020F0502020204030204" pitchFamily="34" charset="0"/>
                        </a:rPr>
                        <a:t>Oriente</a:t>
                      </a:r>
                    </a:p>
                  </a:txBody>
                  <a:tcPr marL="6352" marR="6352"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74 %</a:t>
                      </a:r>
                    </a:p>
                  </a:txBody>
                  <a:tcPr marL="6352" marR="6352" marT="6350" marB="0" anchor="b"/>
                </a:tc>
                <a:extLst>
                  <a:ext uri="{0D108BD9-81ED-4DB2-BD59-A6C34878D82A}">
                    <a16:rowId xmlns:a16="http://schemas.microsoft.com/office/drawing/2014/main" val="10003"/>
                  </a:ext>
                </a:extLst>
              </a:tr>
              <a:tr h="144000">
                <a:tc>
                  <a:txBody>
                    <a:bodyPr/>
                    <a:lstStyle/>
                    <a:p>
                      <a:pPr algn="ctr" fontAlgn="b">
                        <a:buNone/>
                      </a:pPr>
                      <a:r>
                        <a:rPr lang="es-PE" sz="1100" b="0" i="0" u="none" strike="noStrike" dirty="0">
                          <a:solidFill>
                            <a:schemeClr val="bg1"/>
                          </a:solidFill>
                          <a:effectLst/>
                          <a:latin typeface="Calibri" panose="020F0502020204030204" pitchFamily="34" charset="0"/>
                        </a:rPr>
                        <a:t>Sur</a:t>
                      </a:r>
                    </a:p>
                  </a:txBody>
                  <a:tcPr marL="6352" marR="6352"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55 %</a:t>
                      </a:r>
                    </a:p>
                  </a:txBody>
                  <a:tcPr marL="6352" marR="6352" marT="6350" marB="0" anchor="b"/>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Imagen 18">
            <a:extLst>
              <a:ext uri="{FF2B5EF4-FFF2-40B4-BE49-F238E27FC236}">
                <a16:creationId xmlns:a16="http://schemas.microsoft.com/office/drawing/2014/main" id="{424C4833-2C7A-8A41-3F29-375FB80AC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590" y="981075"/>
            <a:ext cx="43942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7" name="Imagen 16">
            <a:extLst>
              <a:ext uri="{FF2B5EF4-FFF2-40B4-BE49-F238E27FC236}">
                <a16:creationId xmlns:a16="http://schemas.microsoft.com/office/drawing/2014/main" id="{BF96B8A8-27CA-2772-4233-E94D048878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893" y="981075"/>
            <a:ext cx="4395787"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esquinas superiores redondeadas 4">
            <a:extLst>
              <a:ext uri="{FF2B5EF4-FFF2-40B4-BE49-F238E27FC236}">
                <a16:creationId xmlns:a16="http://schemas.microsoft.com/office/drawing/2014/main" id="{D6029E4D-711E-A0F4-7536-21F50F297098}"/>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sp>
        <p:nvSpPr>
          <p:cNvPr id="31" name="Título 1">
            <a:extLst>
              <a:ext uri="{FF2B5EF4-FFF2-40B4-BE49-F238E27FC236}">
                <a16:creationId xmlns:a16="http://schemas.microsoft.com/office/drawing/2014/main" id="{9D704270-4097-AA23-F876-BD233DEBA2CA}"/>
              </a:ext>
            </a:extLst>
          </p:cNvPr>
          <p:cNvSpPr txBox="1">
            <a:spLocks/>
          </p:cNvSpPr>
          <p:nvPr/>
        </p:nvSpPr>
        <p:spPr>
          <a:xfrm>
            <a:off x="360363" y="233363"/>
            <a:ext cx="6696075"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2600" b="1" kern="700" dirty="0">
                <a:solidFill>
                  <a:schemeClr val="bg1"/>
                </a:solidFill>
                <a:cs typeface="Calibri" panose="020F0502020204030204" pitchFamily="34" charset="0"/>
              </a:rPr>
              <a:t>SERVICIO DE INTERNET FIJO - MOVISTAR</a:t>
            </a:r>
            <a:endParaRPr lang="es-PE" sz="2600" b="1" kern="700" dirty="0">
              <a:solidFill>
                <a:schemeClr val="bg1"/>
              </a:solidFill>
              <a:cs typeface="Calibri" panose="020F0502020204030204" pitchFamily="34" charset="0"/>
            </a:endParaRPr>
          </a:p>
        </p:txBody>
      </p:sp>
      <p:sp>
        <p:nvSpPr>
          <p:cNvPr id="77830" name="CuadroTexto 32">
            <a:extLst>
              <a:ext uri="{FF2B5EF4-FFF2-40B4-BE49-F238E27FC236}">
                <a16:creationId xmlns:a16="http://schemas.microsoft.com/office/drawing/2014/main" id="{AC217E40-8AC7-EE8F-93ED-8C33019F2EC9}"/>
              </a:ext>
            </a:extLst>
          </p:cNvPr>
          <p:cNvSpPr txBox="1">
            <a:spLocks noChangeArrowheads="1"/>
          </p:cNvSpPr>
          <p:nvPr/>
        </p:nvSpPr>
        <p:spPr bwMode="auto">
          <a:xfrm>
            <a:off x="1127448" y="5445125"/>
            <a:ext cx="99371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lnSpc>
                <a:spcPts val="1800"/>
              </a:lnSpc>
            </a:pPr>
            <a:r>
              <a:rPr lang="es-ES" altLang="es-PE" sz="1700" b="1" i="1" dirty="0">
                <a:solidFill>
                  <a:srgbClr val="00B0F0"/>
                </a:solidFill>
                <a:latin typeface="Calibri" panose="020F0502020204030204" pitchFamily="34" charset="0"/>
              </a:rPr>
              <a:t>Movistar </a:t>
            </a:r>
            <a:r>
              <a:rPr lang="es-ES" altLang="es-PE" sz="1700" b="1" i="1" dirty="0">
                <a:solidFill>
                  <a:srgbClr val="1F497D"/>
                </a:solidFill>
                <a:latin typeface="Calibri" panose="020F0502020204030204" pitchFamily="34" charset="0"/>
              </a:rPr>
              <a:t>presenta los mayores niveles de satisfacción en la macrorregión Norte para el servicio de internet fijo. Por otro lado, presenta los mayores niveles de insatisfacción en las macrorregiones Sur y Centro</a:t>
            </a:r>
          </a:p>
        </p:txBody>
      </p:sp>
      <p:sp>
        <p:nvSpPr>
          <p:cNvPr id="34" name="Rectángulo 33">
            <a:extLst>
              <a:ext uri="{FF2B5EF4-FFF2-40B4-BE49-F238E27FC236}">
                <a16:creationId xmlns:a16="http://schemas.microsoft.com/office/drawing/2014/main" id="{D0B6CFF4-852B-9038-A487-FA2B369F7697}"/>
              </a:ext>
            </a:extLst>
          </p:cNvPr>
          <p:cNvSpPr/>
          <p:nvPr/>
        </p:nvSpPr>
        <p:spPr>
          <a:xfrm>
            <a:off x="509588" y="6164263"/>
            <a:ext cx="8991600" cy="461962"/>
          </a:xfrm>
          <a:prstGeom prst="rect">
            <a:avLst/>
          </a:prstGeom>
        </p:spPr>
        <p:txBody>
          <a:bodyPr>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_tradnl" sz="800" i="1" dirty="0">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de internet fijo? </a:t>
            </a:r>
            <a:r>
              <a:rPr lang="es-MX" sz="800" i="1" dirty="0">
                <a:solidFill>
                  <a:srgbClr val="102132"/>
                </a:solidFill>
                <a:cs typeface="Calibri" panose="020F0502020204030204" pitchFamily="34" charset="0"/>
              </a:rPr>
              <a:t>/ Satisfecho = suma de valoraciones 8,9,10 / Insatisfecho = suma de valoraciones 0,1,2,3,4,5 </a:t>
            </a:r>
          </a:p>
          <a:p>
            <a:pPr fontAlgn="auto">
              <a:spcBef>
                <a:spcPts val="0"/>
              </a:spcBef>
              <a:spcAft>
                <a:spcPts val="0"/>
              </a:spcAft>
              <a:defRPr/>
            </a:pPr>
            <a:r>
              <a:rPr lang="es-PE" sz="800" b="1" dirty="0">
                <a:solidFill>
                  <a:schemeClr val="tx1">
                    <a:lumMod val="65000"/>
                    <a:lumOff val="35000"/>
                  </a:schemeClr>
                </a:solidFill>
                <a:cs typeface="Calibri" panose="020F0502020204030204" pitchFamily="34" charset="0"/>
              </a:rPr>
              <a:t>Fuente: </a:t>
            </a:r>
            <a:r>
              <a:rPr lang="es-PE" sz="800" dirty="0">
                <a:solidFill>
                  <a:schemeClr val="tx1">
                    <a:lumMod val="65000"/>
                    <a:lumOff val="35000"/>
                  </a:schemeClr>
                </a:solidFill>
                <a:cs typeface="Calibri" panose="020F0502020204030204" pitchFamily="34" charset="0"/>
              </a:rPr>
              <a:t>Cid Latinoamérica, Estudio de Satisfacción 2025. Internet Fijo. Elaboración: Osiptel</a:t>
            </a:r>
          </a:p>
        </p:txBody>
      </p:sp>
      <p:sp>
        <p:nvSpPr>
          <p:cNvPr id="77832" name="CuadroTexto 7">
            <a:extLst>
              <a:ext uri="{FF2B5EF4-FFF2-40B4-BE49-F238E27FC236}">
                <a16:creationId xmlns:a16="http://schemas.microsoft.com/office/drawing/2014/main" id="{3361F1D7-F5AB-8BF2-5153-54C97614BA08}"/>
              </a:ext>
            </a:extLst>
          </p:cNvPr>
          <p:cNvSpPr txBox="1">
            <a:spLocks noChangeArrowheads="1"/>
          </p:cNvSpPr>
          <p:nvPr/>
        </p:nvSpPr>
        <p:spPr bwMode="auto">
          <a:xfrm>
            <a:off x="6368330" y="857250"/>
            <a:ext cx="5470525" cy="2921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a:solidFill>
                  <a:schemeClr val="bg1"/>
                </a:solidFill>
                <a:latin typeface="Calibri" panose="020F0502020204030204" pitchFamily="34" charset="0"/>
              </a:rPr>
              <a:t>MAPA DE CALOR DE PORCENTAJE DE USUARIOS INSATISFECHOS - MOVISTAR</a:t>
            </a:r>
          </a:p>
        </p:txBody>
      </p:sp>
      <p:sp>
        <p:nvSpPr>
          <p:cNvPr id="77833" name="CuadroTexto 8">
            <a:extLst>
              <a:ext uri="{FF2B5EF4-FFF2-40B4-BE49-F238E27FC236}">
                <a16:creationId xmlns:a16="http://schemas.microsoft.com/office/drawing/2014/main" id="{0D0D43C4-EBB8-283D-CE15-F19A29D67FD2}"/>
              </a:ext>
            </a:extLst>
          </p:cNvPr>
          <p:cNvSpPr txBox="1">
            <a:spLocks noChangeArrowheads="1"/>
          </p:cNvSpPr>
          <p:nvPr/>
        </p:nvSpPr>
        <p:spPr bwMode="auto">
          <a:xfrm>
            <a:off x="467990" y="857250"/>
            <a:ext cx="5472113" cy="292100"/>
          </a:xfrm>
          <a:prstGeom prst="rect">
            <a:avLst/>
          </a:prstGeom>
          <a:solidFill>
            <a:srgbClr val="2F79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a:solidFill>
                  <a:schemeClr val="bg1"/>
                </a:solidFill>
                <a:latin typeface="Calibri" panose="020F0502020204030204" pitchFamily="34" charset="0"/>
              </a:rPr>
              <a:t>MAPA DE CALOR DE PORCENTAJE DE USUARIOS SATISFECHOS - MOVISTAR </a:t>
            </a:r>
          </a:p>
        </p:txBody>
      </p:sp>
      <p:graphicFrame>
        <p:nvGraphicFramePr>
          <p:cNvPr id="11" name="Tabla 10">
            <a:extLst>
              <a:ext uri="{FF2B5EF4-FFF2-40B4-BE49-F238E27FC236}">
                <a16:creationId xmlns:a16="http://schemas.microsoft.com/office/drawing/2014/main" id="{B1E716BE-6D40-2588-3290-99516C540E94}"/>
              </a:ext>
            </a:extLst>
          </p:cNvPr>
          <p:cNvGraphicFramePr>
            <a:graphicFrameLocks noGrp="1"/>
          </p:cNvGraphicFramePr>
          <p:nvPr>
            <p:extLst>
              <p:ext uri="{D42A27DB-BD31-4B8C-83A1-F6EECF244321}">
                <p14:modId xmlns:p14="http://schemas.microsoft.com/office/powerpoint/2010/main" val="83242135"/>
              </p:ext>
            </p:extLst>
          </p:nvPr>
        </p:nvGraphicFramePr>
        <p:xfrm>
          <a:off x="6368330" y="1204913"/>
          <a:ext cx="2159000" cy="869950"/>
        </p:xfrm>
        <a:graphic>
          <a:graphicData uri="http://schemas.openxmlformats.org/drawingml/2006/table">
            <a:tbl>
              <a:tblPr>
                <a:tableStyleId>{5C22544A-7EE6-4342-B048-85BDC9FD1C3A}</a:tableStyleId>
              </a:tblPr>
              <a:tblGrid>
                <a:gridCol w="1178841">
                  <a:extLst>
                    <a:ext uri="{9D8B030D-6E8A-4147-A177-3AD203B41FA5}">
                      <a16:colId xmlns:a16="http://schemas.microsoft.com/office/drawing/2014/main" val="20000"/>
                    </a:ext>
                  </a:extLst>
                </a:gridCol>
                <a:gridCol w="980159">
                  <a:extLst>
                    <a:ext uri="{9D8B030D-6E8A-4147-A177-3AD203B41FA5}">
                      <a16:colId xmlns:a16="http://schemas.microsoft.com/office/drawing/2014/main" val="20001"/>
                    </a:ext>
                  </a:extLst>
                </a:gridCol>
              </a:tblGrid>
              <a:tr h="52474">
                <a:tc>
                  <a:txBody>
                    <a:bodyPr/>
                    <a:lstStyle/>
                    <a:p>
                      <a:pPr algn="ctr" fontAlgn="b">
                        <a:buNone/>
                      </a:pPr>
                      <a:r>
                        <a:rPr lang="es-PE" sz="1100" b="0" i="0" u="none" strike="noStrike" dirty="0">
                          <a:solidFill>
                            <a:schemeClr val="bg1"/>
                          </a:solidFill>
                          <a:effectLst/>
                          <a:latin typeface="Calibri" panose="020F0502020204030204" pitchFamily="34" charset="0"/>
                        </a:rPr>
                        <a:t>Centro</a:t>
                      </a:r>
                    </a:p>
                  </a:txBody>
                  <a:tcPr marL="6347" marR="6347"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29 %</a:t>
                      </a:r>
                    </a:p>
                  </a:txBody>
                  <a:tcPr marL="6347" marR="6347" marT="6350" marB="0" anchor="b"/>
                </a:tc>
                <a:extLst>
                  <a:ext uri="{0D108BD9-81ED-4DB2-BD59-A6C34878D82A}">
                    <a16:rowId xmlns:a16="http://schemas.microsoft.com/office/drawing/2014/main" val="10000"/>
                  </a:ext>
                </a:extLst>
              </a:tr>
              <a:tr h="52474">
                <a:tc>
                  <a:txBody>
                    <a:bodyPr/>
                    <a:lstStyle/>
                    <a:p>
                      <a:pPr algn="ctr" fontAlgn="b">
                        <a:buNone/>
                      </a:pPr>
                      <a:r>
                        <a:rPr lang="es-PE" sz="1100" b="0" i="0" u="none" strike="noStrike" dirty="0">
                          <a:solidFill>
                            <a:schemeClr val="bg1"/>
                          </a:solidFill>
                          <a:effectLst/>
                          <a:latin typeface="Calibri" panose="020F0502020204030204" pitchFamily="34" charset="0"/>
                        </a:rPr>
                        <a:t>Lima</a:t>
                      </a:r>
                    </a:p>
                  </a:txBody>
                  <a:tcPr marL="6347" marR="6347"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22 %</a:t>
                      </a:r>
                    </a:p>
                  </a:txBody>
                  <a:tcPr marL="6347" marR="6347" marT="6350" marB="0" anchor="b"/>
                </a:tc>
                <a:extLst>
                  <a:ext uri="{0D108BD9-81ED-4DB2-BD59-A6C34878D82A}">
                    <a16:rowId xmlns:a16="http://schemas.microsoft.com/office/drawing/2014/main" val="10001"/>
                  </a:ext>
                </a:extLst>
              </a:tr>
              <a:tr h="52474">
                <a:tc>
                  <a:txBody>
                    <a:bodyPr/>
                    <a:lstStyle/>
                    <a:p>
                      <a:pPr algn="ctr" fontAlgn="b">
                        <a:buNone/>
                      </a:pPr>
                      <a:r>
                        <a:rPr lang="es-PE" sz="1100" b="0" i="0" u="none" strike="noStrike" dirty="0">
                          <a:solidFill>
                            <a:schemeClr val="bg1"/>
                          </a:solidFill>
                          <a:effectLst/>
                          <a:latin typeface="Calibri" panose="020F0502020204030204" pitchFamily="34" charset="0"/>
                        </a:rPr>
                        <a:t>Norte</a:t>
                      </a:r>
                    </a:p>
                  </a:txBody>
                  <a:tcPr marL="6347" marR="6347"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22 %</a:t>
                      </a:r>
                    </a:p>
                  </a:txBody>
                  <a:tcPr marL="6347" marR="6347" marT="6350" marB="0" anchor="b"/>
                </a:tc>
                <a:extLst>
                  <a:ext uri="{0D108BD9-81ED-4DB2-BD59-A6C34878D82A}">
                    <a16:rowId xmlns:a16="http://schemas.microsoft.com/office/drawing/2014/main" val="10002"/>
                  </a:ext>
                </a:extLst>
              </a:tr>
              <a:tr h="52474">
                <a:tc>
                  <a:txBody>
                    <a:bodyPr/>
                    <a:lstStyle/>
                    <a:p>
                      <a:pPr algn="ctr" fontAlgn="b">
                        <a:buNone/>
                      </a:pPr>
                      <a:r>
                        <a:rPr lang="es-PE" sz="1100" b="0" i="0" u="none" strike="noStrike" dirty="0">
                          <a:solidFill>
                            <a:schemeClr val="bg1"/>
                          </a:solidFill>
                          <a:effectLst/>
                          <a:latin typeface="Calibri" panose="020F0502020204030204" pitchFamily="34" charset="0"/>
                        </a:rPr>
                        <a:t>Oriente</a:t>
                      </a:r>
                    </a:p>
                  </a:txBody>
                  <a:tcPr marL="6347" marR="6347"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26 %</a:t>
                      </a:r>
                    </a:p>
                  </a:txBody>
                  <a:tcPr marL="6347" marR="6347" marT="6350" marB="0" anchor="b"/>
                </a:tc>
                <a:extLst>
                  <a:ext uri="{0D108BD9-81ED-4DB2-BD59-A6C34878D82A}">
                    <a16:rowId xmlns:a16="http://schemas.microsoft.com/office/drawing/2014/main" val="10003"/>
                  </a:ext>
                </a:extLst>
              </a:tr>
              <a:tr h="52474">
                <a:tc>
                  <a:txBody>
                    <a:bodyPr/>
                    <a:lstStyle/>
                    <a:p>
                      <a:pPr algn="ctr" fontAlgn="b">
                        <a:buNone/>
                      </a:pPr>
                      <a:r>
                        <a:rPr lang="es-PE" sz="1100" b="0" i="0" u="none" strike="noStrike" dirty="0">
                          <a:solidFill>
                            <a:schemeClr val="bg1"/>
                          </a:solidFill>
                          <a:effectLst/>
                          <a:latin typeface="Calibri" panose="020F0502020204030204" pitchFamily="34" charset="0"/>
                        </a:rPr>
                        <a:t>Sur</a:t>
                      </a:r>
                    </a:p>
                  </a:txBody>
                  <a:tcPr marL="6347" marR="6347"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29 %</a:t>
                      </a:r>
                    </a:p>
                  </a:txBody>
                  <a:tcPr marL="6347" marR="6347" marT="6350" marB="0" anchor="b"/>
                </a:tc>
                <a:extLst>
                  <a:ext uri="{0D108BD9-81ED-4DB2-BD59-A6C34878D82A}">
                    <a16:rowId xmlns:a16="http://schemas.microsoft.com/office/drawing/2014/main" val="10004"/>
                  </a:ext>
                </a:extLst>
              </a:tr>
            </a:tbl>
          </a:graphicData>
        </a:graphic>
      </p:graphicFrame>
      <p:graphicFrame>
        <p:nvGraphicFramePr>
          <p:cNvPr id="12" name="Tabla 11">
            <a:extLst>
              <a:ext uri="{FF2B5EF4-FFF2-40B4-BE49-F238E27FC236}">
                <a16:creationId xmlns:a16="http://schemas.microsoft.com/office/drawing/2014/main" id="{6712461E-29A6-E294-14FE-CF92FDFA4B4F}"/>
              </a:ext>
            </a:extLst>
          </p:cNvPr>
          <p:cNvGraphicFramePr>
            <a:graphicFrameLocks noGrp="1"/>
          </p:cNvGraphicFramePr>
          <p:nvPr>
            <p:extLst>
              <p:ext uri="{D42A27DB-BD31-4B8C-83A1-F6EECF244321}">
                <p14:modId xmlns:p14="http://schemas.microsoft.com/office/powerpoint/2010/main" val="455960422"/>
              </p:ext>
            </p:extLst>
          </p:nvPr>
        </p:nvGraphicFramePr>
        <p:xfrm>
          <a:off x="467990" y="1204913"/>
          <a:ext cx="2159000" cy="869950"/>
        </p:xfrm>
        <a:graphic>
          <a:graphicData uri="http://schemas.openxmlformats.org/drawingml/2006/table">
            <a:tbl>
              <a:tblPr>
                <a:tableStyleId>{5C22544A-7EE6-4342-B048-85BDC9FD1C3A}</a:tableStyleId>
              </a:tblPr>
              <a:tblGrid>
                <a:gridCol w="1442035">
                  <a:extLst>
                    <a:ext uri="{9D8B030D-6E8A-4147-A177-3AD203B41FA5}">
                      <a16:colId xmlns:a16="http://schemas.microsoft.com/office/drawing/2014/main" val="20000"/>
                    </a:ext>
                  </a:extLst>
                </a:gridCol>
                <a:gridCol w="716965">
                  <a:extLst>
                    <a:ext uri="{9D8B030D-6E8A-4147-A177-3AD203B41FA5}">
                      <a16:colId xmlns:a16="http://schemas.microsoft.com/office/drawing/2014/main" val="20001"/>
                    </a:ext>
                  </a:extLst>
                </a:gridCol>
              </a:tblGrid>
              <a:tr h="79277">
                <a:tc>
                  <a:txBody>
                    <a:bodyPr/>
                    <a:lstStyle/>
                    <a:p>
                      <a:pPr algn="ctr" fontAlgn="b">
                        <a:buNone/>
                      </a:pPr>
                      <a:r>
                        <a:rPr lang="es-PE" sz="1100" b="0" i="0" u="none" strike="noStrike" dirty="0">
                          <a:solidFill>
                            <a:schemeClr val="bg1"/>
                          </a:solidFill>
                          <a:effectLst/>
                          <a:latin typeface="Calibri" panose="020F0502020204030204" pitchFamily="34" charset="0"/>
                        </a:rPr>
                        <a:t>Centro</a:t>
                      </a:r>
                    </a:p>
                  </a:txBody>
                  <a:tcPr marL="6347" marR="6347"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44 %</a:t>
                      </a:r>
                    </a:p>
                  </a:txBody>
                  <a:tcPr marL="6347" marR="6347" marT="6350" marB="0" anchor="b"/>
                </a:tc>
                <a:extLst>
                  <a:ext uri="{0D108BD9-81ED-4DB2-BD59-A6C34878D82A}">
                    <a16:rowId xmlns:a16="http://schemas.microsoft.com/office/drawing/2014/main" val="10000"/>
                  </a:ext>
                </a:extLst>
              </a:tr>
              <a:tr h="144000">
                <a:tc>
                  <a:txBody>
                    <a:bodyPr/>
                    <a:lstStyle/>
                    <a:p>
                      <a:pPr algn="ctr" fontAlgn="b">
                        <a:buNone/>
                      </a:pPr>
                      <a:r>
                        <a:rPr lang="es-PE" sz="1100" b="0" i="0" u="none" strike="noStrike" dirty="0">
                          <a:solidFill>
                            <a:schemeClr val="bg1"/>
                          </a:solidFill>
                          <a:effectLst/>
                          <a:latin typeface="Calibri" panose="020F0502020204030204" pitchFamily="34" charset="0"/>
                        </a:rPr>
                        <a:t>Lima</a:t>
                      </a:r>
                    </a:p>
                  </a:txBody>
                  <a:tcPr marL="6347" marR="6347"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51 %</a:t>
                      </a:r>
                    </a:p>
                  </a:txBody>
                  <a:tcPr marL="6347" marR="6347" marT="6350" marB="0" anchor="b"/>
                </a:tc>
                <a:extLst>
                  <a:ext uri="{0D108BD9-81ED-4DB2-BD59-A6C34878D82A}">
                    <a16:rowId xmlns:a16="http://schemas.microsoft.com/office/drawing/2014/main" val="10001"/>
                  </a:ext>
                </a:extLst>
              </a:tr>
              <a:tr h="144000">
                <a:tc>
                  <a:txBody>
                    <a:bodyPr/>
                    <a:lstStyle/>
                    <a:p>
                      <a:pPr algn="ctr" fontAlgn="b">
                        <a:buNone/>
                      </a:pPr>
                      <a:r>
                        <a:rPr lang="es-PE" sz="1100" b="0" i="0" u="none" strike="noStrike" dirty="0">
                          <a:solidFill>
                            <a:schemeClr val="bg1"/>
                          </a:solidFill>
                          <a:effectLst/>
                          <a:latin typeface="Calibri" panose="020F0502020204030204" pitchFamily="34" charset="0"/>
                        </a:rPr>
                        <a:t>Norte</a:t>
                      </a:r>
                    </a:p>
                  </a:txBody>
                  <a:tcPr marL="6347" marR="6347"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55 %</a:t>
                      </a:r>
                    </a:p>
                  </a:txBody>
                  <a:tcPr marL="6347" marR="6347" marT="6350" marB="0" anchor="b"/>
                </a:tc>
                <a:extLst>
                  <a:ext uri="{0D108BD9-81ED-4DB2-BD59-A6C34878D82A}">
                    <a16:rowId xmlns:a16="http://schemas.microsoft.com/office/drawing/2014/main" val="10002"/>
                  </a:ext>
                </a:extLst>
              </a:tr>
              <a:tr h="144000">
                <a:tc>
                  <a:txBody>
                    <a:bodyPr/>
                    <a:lstStyle/>
                    <a:p>
                      <a:pPr algn="ctr" fontAlgn="b">
                        <a:buNone/>
                      </a:pPr>
                      <a:r>
                        <a:rPr lang="es-PE" sz="1100" b="0" i="0" u="none" strike="noStrike" dirty="0">
                          <a:solidFill>
                            <a:schemeClr val="bg1"/>
                          </a:solidFill>
                          <a:effectLst/>
                          <a:latin typeface="Calibri" panose="020F0502020204030204" pitchFamily="34" charset="0"/>
                        </a:rPr>
                        <a:t>Oriente</a:t>
                      </a:r>
                    </a:p>
                  </a:txBody>
                  <a:tcPr marL="6347" marR="6347"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53 %</a:t>
                      </a:r>
                    </a:p>
                  </a:txBody>
                  <a:tcPr marL="6347" marR="6347" marT="6350" marB="0" anchor="b"/>
                </a:tc>
                <a:extLst>
                  <a:ext uri="{0D108BD9-81ED-4DB2-BD59-A6C34878D82A}">
                    <a16:rowId xmlns:a16="http://schemas.microsoft.com/office/drawing/2014/main" val="10003"/>
                  </a:ext>
                </a:extLst>
              </a:tr>
              <a:tr h="144000">
                <a:tc>
                  <a:txBody>
                    <a:bodyPr/>
                    <a:lstStyle/>
                    <a:p>
                      <a:pPr algn="ctr" fontAlgn="b">
                        <a:buNone/>
                      </a:pPr>
                      <a:r>
                        <a:rPr lang="es-PE" sz="1100" b="0" i="0" u="none" strike="noStrike" dirty="0">
                          <a:solidFill>
                            <a:schemeClr val="bg1"/>
                          </a:solidFill>
                          <a:effectLst/>
                          <a:latin typeface="Calibri" panose="020F0502020204030204" pitchFamily="34" charset="0"/>
                        </a:rPr>
                        <a:t>Sur</a:t>
                      </a:r>
                    </a:p>
                  </a:txBody>
                  <a:tcPr marL="6347" marR="6347"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46 %</a:t>
                      </a:r>
                    </a:p>
                  </a:txBody>
                  <a:tcPr marL="6347" marR="6347" marT="6350" marB="0" anchor="b"/>
                </a:tc>
                <a:extLst>
                  <a:ext uri="{0D108BD9-81ED-4DB2-BD59-A6C34878D82A}">
                    <a16:rowId xmlns:a16="http://schemas.microsoft.com/office/drawing/2014/main" val="10004"/>
                  </a:ext>
                </a:extLst>
              </a:tr>
            </a:tbl>
          </a:graphicData>
        </a:graphic>
      </p:graphicFrame>
      <p:sp>
        <p:nvSpPr>
          <p:cNvPr id="4" name="Rectángulo redondeado 13">
            <a:extLst>
              <a:ext uri="{FF2B5EF4-FFF2-40B4-BE49-F238E27FC236}">
                <a16:creationId xmlns:a16="http://schemas.microsoft.com/office/drawing/2014/main" id="{94D42EBD-19B9-64B6-2C31-2EF661B1A330}"/>
              </a:ext>
            </a:extLst>
          </p:cNvPr>
          <p:cNvSpPr/>
          <p:nvPr/>
        </p:nvSpPr>
        <p:spPr>
          <a:xfrm>
            <a:off x="985838" y="5360988"/>
            <a:ext cx="10220325" cy="657225"/>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Imagen 17">
            <a:extLst>
              <a:ext uri="{FF2B5EF4-FFF2-40B4-BE49-F238E27FC236}">
                <a16:creationId xmlns:a16="http://schemas.microsoft.com/office/drawing/2014/main" id="{9D17509D-4713-40D0-7588-216F9C1F2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530" y="989013"/>
            <a:ext cx="4391025"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Imagen 15">
            <a:extLst>
              <a:ext uri="{FF2B5EF4-FFF2-40B4-BE49-F238E27FC236}">
                <a16:creationId xmlns:a16="http://schemas.microsoft.com/office/drawing/2014/main" id="{86EF52F9-3CCE-2881-D17D-EDBE40CEC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1040" y="989013"/>
            <a:ext cx="43926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esquinas superiores redondeadas 4">
            <a:extLst>
              <a:ext uri="{FF2B5EF4-FFF2-40B4-BE49-F238E27FC236}">
                <a16:creationId xmlns:a16="http://schemas.microsoft.com/office/drawing/2014/main" id="{76AB556D-D90D-6C6D-292D-B51C1637FE2C}"/>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sp>
        <p:nvSpPr>
          <p:cNvPr id="31" name="Título 1">
            <a:extLst>
              <a:ext uri="{FF2B5EF4-FFF2-40B4-BE49-F238E27FC236}">
                <a16:creationId xmlns:a16="http://schemas.microsoft.com/office/drawing/2014/main" id="{F293D046-C6C5-CD39-D389-A4FAB81A84FE}"/>
              </a:ext>
            </a:extLst>
          </p:cNvPr>
          <p:cNvSpPr txBox="1">
            <a:spLocks/>
          </p:cNvSpPr>
          <p:nvPr/>
        </p:nvSpPr>
        <p:spPr>
          <a:xfrm>
            <a:off x="360363" y="233363"/>
            <a:ext cx="6696075"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2600" b="1" kern="700" dirty="0">
                <a:solidFill>
                  <a:schemeClr val="bg1"/>
                </a:solidFill>
                <a:cs typeface="Calibri" panose="020F0502020204030204" pitchFamily="34" charset="0"/>
              </a:rPr>
              <a:t>SERVICIO DE INTERNET FIJO - WIN</a:t>
            </a:r>
            <a:endParaRPr lang="es-PE" sz="2600" b="1" kern="700" dirty="0">
              <a:solidFill>
                <a:schemeClr val="bg1"/>
              </a:solidFill>
              <a:cs typeface="Calibri" panose="020F0502020204030204" pitchFamily="34" charset="0"/>
            </a:endParaRPr>
          </a:p>
        </p:txBody>
      </p:sp>
      <p:sp>
        <p:nvSpPr>
          <p:cNvPr id="78854" name="CuadroTexto 32">
            <a:extLst>
              <a:ext uri="{FF2B5EF4-FFF2-40B4-BE49-F238E27FC236}">
                <a16:creationId xmlns:a16="http://schemas.microsoft.com/office/drawing/2014/main" id="{A6BF364D-6CCB-01A4-F856-AC32A5D9A3FB}"/>
              </a:ext>
            </a:extLst>
          </p:cNvPr>
          <p:cNvSpPr txBox="1">
            <a:spLocks noChangeArrowheads="1"/>
          </p:cNvSpPr>
          <p:nvPr/>
        </p:nvSpPr>
        <p:spPr bwMode="auto">
          <a:xfrm>
            <a:off x="2397125" y="5445125"/>
            <a:ext cx="73866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lnSpc>
                <a:spcPts val="1800"/>
              </a:lnSpc>
            </a:pPr>
            <a:r>
              <a:rPr lang="es-ES" altLang="es-PE" sz="1700" b="1" i="1" dirty="0">
                <a:solidFill>
                  <a:srgbClr val="00B0F0"/>
                </a:solidFill>
                <a:latin typeface="Calibri" panose="020F0502020204030204" pitchFamily="34" charset="0"/>
              </a:rPr>
              <a:t>Win</a:t>
            </a:r>
            <a:r>
              <a:rPr lang="es-ES" altLang="es-PE" sz="1700" b="1" i="1" dirty="0">
                <a:solidFill>
                  <a:srgbClr val="1F497D"/>
                </a:solidFill>
                <a:latin typeface="Calibri" panose="020F0502020204030204" pitchFamily="34" charset="0"/>
              </a:rPr>
              <a:t> presenta el mayor nivel de satisfacción en la macrorregión Norte. Por otro lado, presenta mayor nivel de insatisfacción en Lima.</a:t>
            </a:r>
          </a:p>
        </p:txBody>
      </p:sp>
      <p:sp>
        <p:nvSpPr>
          <p:cNvPr id="34" name="Rectángulo 33">
            <a:extLst>
              <a:ext uri="{FF2B5EF4-FFF2-40B4-BE49-F238E27FC236}">
                <a16:creationId xmlns:a16="http://schemas.microsoft.com/office/drawing/2014/main" id="{E116A41F-8C92-3209-D970-E9392BC6F32A}"/>
              </a:ext>
            </a:extLst>
          </p:cNvPr>
          <p:cNvSpPr/>
          <p:nvPr/>
        </p:nvSpPr>
        <p:spPr>
          <a:xfrm>
            <a:off x="504825" y="6164263"/>
            <a:ext cx="8991600" cy="461962"/>
          </a:xfrm>
          <a:prstGeom prst="rect">
            <a:avLst/>
          </a:prstGeom>
        </p:spPr>
        <p:txBody>
          <a:bodyPr>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_tradnl" sz="800" i="1" dirty="0">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de internet fijo? </a:t>
            </a:r>
            <a:r>
              <a:rPr lang="es-MX" sz="800" i="1" dirty="0">
                <a:solidFill>
                  <a:srgbClr val="102132"/>
                </a:solidFill>
                <a:cs typeface="Calibri" panose="020F0502020204030204" pitchFamily="34" charset="0"/>
              </a:rPr>
              <a:t>/ Satisfecho = suma de valoraciones 8,9,10 / Insatisfecho = suma de valoraciones 0,1,2,3,4,5 </a:t>
            </a:r>
          </a:p>
          <a:p>
            <a:pPr fontAlgn="auto">
              <a:spcBef>
                <a:spcPts val="0"/>
              </a:spcBef>
              <a:spcAft>
                <a:spcPts val="0"/>
              </a:spcAft>
              <a:defRPr/>
            </a:pPr>
            <a:r>
              <a:rPr lang="es-PE" sz="800" b="1" dirty="0">
                <a:solidFill>
                  <a:schemeClr val="tx1">
                    <a:lumMod val="65000"/>
                    <a:lumOff val="35000"/>
                  </a:schemeClr>
                </a:solidFill>
                <a:cs typeface="Calibri" panose="020F0502020204030204" pitchFamily="34" charset="0"/>
              </a:rPr>
              <a:t>Fuente: </a:t>
            </a:r>
            <a:r>
              <a:rPr lang="es-PE" sz="800" dirty="0">
                <a:solidFill>
                  <a:schemeClr val="tx1">
                    <a:lumMod val="65000"/>
                    <a:lumOff val="35000"/>
                  </a:schemeClr>
                </a:solidFill>
                <a:cs typeface="Calibri" panose="020F0502020204030204" pitchFamily="34" charset="0"/>
              </a:rPr>
              <a:t>Cid Latinoamérica, Estudio de Satisfacción 2025. Internet Fijo. Elaboración: Osiptel</a:t>
            </a:r>
          </a:p>
        </p:txBody>
      </p:sp>
      <p:sp>
        <p:nvSpPr>
          <p:cNvPr id="78856" name="CuadroTexto 2">
            <a:extLst>
              <a:ext uri="{FF2B5EF4-FFF2-40B4-BE49-F238E27FC236}">
                <a16:creationId xmlns:a16="http://schemas.microsoft.com/office/drawing/2014/main" id="{18C06C43-F58B-7EBC-837E-21098D653BDE}"/>
              </a:ext>
            </a:extLst>
          </p:cNvPr>
          <p:cNvSpPr txBox="1">
            <a:spLocks noChangeArrowheads="1"/>
          </p:cNvSpPr>
          <p:nvPr/>
        </p:nvSpPr>
        <p:spPr bwMode="auto">
          <a:xfrm>
            <a:off x="6230540" y="857250"/>
            <a:ext cx="5470525" cy="2921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a:solidFill>
                  <a:schemeClr val="bg1"/>
                </a:solidFill>
                <a:latin typeface="Calibri" panose="020F0502020204030204" pitchFamily="34" charset="0"/>
              </a:rPr>
              <a:t>MAPA DE CALOR DE PORCENTAJE DE USUARIOS INSATISFECHOS  - WIN </a:t>
            </a:r>
          </a:p>
        </p:txBody>
      </p:sp>
      <p:sp>
        <p:nvSpPr>
          <p:cNvPr id="78857" name="CuadroTexto 3">
            <a:extLst>
              <a:ext uri="{FF2B5EF4-FFF2-40B4-BE49-F238E27FC236}">
                <a16:creationId xmlns:a16="http://schemas.microsoft.com/office/drawing/2014/main" id="{E01C7FFB-32CA-DE56-7CA4-B411E6130833}"/>
              </a:ext>
            </a:extLst>
          </p:cNvPr>
          <p:cNvSpPr txBox="1">
            <a:spLocks noChangeArrowheads="1"/>
          </p:cNvSpPr>
          <p:nvPr/>
        </p:nvSpPr>
        <p:spPr bwMode="auto">
          <a:xfrm>
            <a:off x="407368" y="857250"/>
            <a:ext cx="5472112" cy="292100"/>
          </a:xfrm>
          <a:prstGeom prst="rect">
            <a:avLst/>
          </a:prstGeom>
          <a:solidFill>
            <a:srgbClr val="2F79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a:solidFill>
                  <a:schemeClr val="bg1"/>
                </a:solidFill>
                <a:latin typeface="Calibri" panose="020F0502020204030204" pitchFamily="34" charset="0"/>
              </a:rPr>
              <a:t>MAPA DE CALOR DE PORCENTAJE DE USUARIOS SATISFECHOS  - WIN </a:t>
            </a:r>
          </a:p>
        </p:txBody>
      </p:sp>
      <p:graphicFrame>
        <p:nvGraphicFramePr>
          <p:cNvPr id="6" name="Tabla 5">
            <a:extLst>
              <a:ext uri="{FF2B5EF4-FFF2-40B4-BE49-F238E27FC236}">
                <a16:creationId xmlns:a16="http://schemas.microsoft.com/office/drawing/2014/main" id="{0F395365-0ABA-33BF-7C9D-80C068BFCD4C}"/>
              </a:ext>
            </a:extLst>
          </p:cNvPr>
          <p:cNvGraphicFramePr>
            <a:graphicFrameLocks noGrp="1"/>
          </p:cNvGraphicFramePr>
          <p:nvPr>
            <p:extLst>
              <p:ext uri="{D42A27DB-BD31-4B8C-83A1-F6EECF244321}">
                <p14:modId xmlns:p14="http://schemas.microsoft.com/office/powerpoint/2010/main" val="684439262"/>
              </p:ext>
            </p:extLst>
          </p:nvPr>
        </p:nvGraphicFramePr>
        <p:xfrm>
          <a:off x="6230540" y="1204913"/>
          <a:ext cx="2159000" cy="355600"/>
        </p:xfrm>
        <a:graphic>
          <a:graphicData uri="http://schemas.openxmlformats.org/drawingml/2006/table">
            <a:tbl>
              <a:tblPr>
                <a:tableStyleId>{5C22544A-7EE6-4342-B048-85BDC9FD1C3A}</a:tableStyleId>
              </a:tblPr>
              <a:tblGrid>
                <a:gridCol w="1178841">
                  <a:extLst>
                    <a:ext uri="{9D8B030D-6E8A-4147-A177-3AD203B41FA5}">
                      <a16:colId xmlns:a16="http://schemas.microsoft.com/office/drawing/2014/main" val="20000"/>
                    </a:ext>
                  </a:extLst>
                </a:gridCol>
                <a:gridCol w="980159">
                  <a:extLst>
                    <a:ext uri="{9D8B030D-6E8A-4147-A177-3AD203B41FA5}">
                      <a16:colId xmlns:a16="http://schemas.microsoft.com/office/drawing/2014/main" val="20001"/>
                    </a:ext>
                  </a:extLst>
                </a:gridCol>
              </a:tblGrid>
              <a:tr h="177800">
                <a:tc>
                  <a:txBody>
                    <a:bodyPr/>
                    <a:lstStyle/>
                    <a:p>
                      <a:pPr algn="ctr" fontAlgn="b">
                        <a:buNone/>
                      </a:pPr>
                      <a:r>
                        <a:rPr lang="es-PE" sz="1100" b="0" i="0" u="none" strike="noStrike" dirty="0">
                          <a:solidFill>
                            <a:schemeClr val="bg1"/>
                          </a:solidFill>
                          <a:effectLst/>
                          <a:latin typeface="+mj-lt"/>
                        </a:rPr>
                        <a:t>Lima</a:t>
                      </a:r>
                    </a:p>
                  </a:txBody>
                  <a:tcPr marL="9521" marR="9521" marT="9569" marB="0" anchor="b">
                    <a:solidFill>
                      <a:srgbClr val="003366"/>
                    </a:solidFill>
                  </a:tcPr>
                </a:tc>
                <a:tc>
                  <a:txBody>
                    <a:bodyPr/>
                    <a:lstStyle/>
                    <a:p>
                      <a:pPr algn="ctr" fontAlgn="t">
                        <a:buNone/>
                      </a:pPr>
                      <a:r>
                        <a:rPr lang="es-PE" sz="1100" b="0" i="0" u="none" strike="noStrike" dirty="0">
                          <a:solidFill>
                            <a:srgbClr val="010205"/>
                          </a:solidFill>
                          <a:effectLst/>
                          <a:latin typeface="+mj-lt"/>
                        </a:rPr>
                        <a:t>5 %</a:t>
                      </a:r>
                    </a:p>
                  </a:txBody>
                  <a:tcPr marL="9521" marR="9521" marT="9569" marB="0"/>
                </a:tc>
                <a:extLst>
                  <a:ext uri="{0D108BD9-81ED-4DB2-BD59-A6C34878D82A}">
                    <a16:rowId xmlns:a16="http://schemas.microsoft.com/office/drawing/2014/main" val="10000"/>
                  </a:ext>
                </a:extLst>
              </a:tr>
              <a:tr h="177800">
                <a:tc>
                  <a:txBody>
                    <a:bodyPr/>
                    <a:lstStyle/>
                    <a:p>
                      <a:pPr algn="ctr" fontAlgn="b">
                        <a:buNone/>
                      </a:pPr>
                      <a:r>
                        <a:rPr lang="es-PE" sz="1100" b="0" i="0" u="none" strike="noStrike" dirty="0">
                          <a:solidFill>
                            <a:schemeClr val="bg1"/>
                          </a:solidFill>
                          <a:effectLst/>
                          <a:latin typeface="+mj-lt"/>
                        </a:rPr>
                        <a:t>Norte</a:t>
                      </a:r>
                    </a:p>
                  </a:txBody>
                  <a:tcPr marL="9521" marR="9521" marT="9569" marB="0" anchor="b">
                    <a:solidFill>
                      <a:srgbClr val="003366"/>
                    </a:solidFill>
                  </a:tcPr>
                </a:tc>
                <a:tc>
                  <a:txBody>
                    <a:bodyPr/>
                    <a:lstStyle/>
                    <a:p>
                      <a:pPr algn="ctr" fontAlgn="t">
                        <a:buNone/>
                      </a:pPr>
                      <a:r>
                        <a:rPr lang="es-PE" sz="1100" b="0" i="0" u="none" strike="noStrike" dirty="0">
                          <a:solidFill>
                            <a:srgbClr val="010205"/>
                          </a:solidFill>
                          <a:effectLst/>
                          <a:latin typeface="+mj-lt"/>
                        </a:rPr>
                        <a:t>4 %</a:t>
                      </a:r>
                    </a:p>
                  </a:txBody>
                  <a:tcPr marL="9521" marR="9521" marT="9569" marB="0"/>
                </a:tc>
                <a:extLst>
                  <a:ext uri="{0D108BD9-81ED-4DB2-BD59-A6C34878D82A}">
                    <a16:rowId xmlns:a16="http://schemas.microsoft.com/office/drawing/2014/main" val="10001"/>
                  </a:ext>
                </a:extLst>
              </a:tr>
            </a:tbl>
          </a:graphicData>
        </a:graphic>
      </p:graphicFrame>
      <p:graphicFrame>
        <p:nvGraphicFramePr>
          <p:cNvPr id="7" name="Tabla 6">
            <a:extLst>
              <a:ext uri="{FF2B5EF4-FFF2-40B4-BE49-F238E27FC236}">
                <a16:creationId xmlns:a16="http://schemas.microsoft.com/office/drawing/2014/main" id="{E93FFBE9-64C8-8259-277C-688D50D86876}"/>
              </a:ext>
            </a:extLst>
          </p:cNvPr>
          <p:cNvGraphicFramePr>
            <a:graphicFrameLocks noGrp="1"/>
          </p:cNvGraphicFramePr>
          <p:nvPr>
            <p:extLst>
              <p:ext uri="{D42A27DB-BD31-4B8C-83A1-F6EECF244321}">
                <p14:modId xmlns:p14="http://schemas.microsoft.com/office/powerpoint/2010/main" val="2417560141"/>
              </p:ext>
            </p:extLst>
          </p:nvPr>
        </p:nvGraphicFramePr>
        <p:xfrm>
          <a:off x="407368" y="1204913"/>
          <a:ext cx="2160587" cy="355600"/>
        </p:xfrm>
        <a:graphic>
          <a:graphicData uri="http://schemas.openxmlformats.org/drawingml/2006/table">
            <a:tbl>
              <a:tblPr>
                <a:tableStyleId>{5C22544A-7EE6-4342-B048-85BDC9FD1C3A}</a:tableStyleId>
              </a:tblPr>
              <a:tblGrid>
                <a:gridCol w="1443095">
                  <a:extLst>
                    <a:ext uri="{9D8B030D-6E8A-4147-A177-3AD203B41FA5}">
                      <a16:colId xmlns:a16="http://schemas.microsoft.com/office/drawing/2014/main" val="20000"/>
                    </a:ext>
                  </a:extLst>
                </a:gridCol>
                <a:gridCol w="717492">
                  <a:extLst>
                    <a:ext uri="{9D8B030D-6E8A-4147-A177-3AD203B41FA5}">
                      <a16:colId xmlns:a16="http://schemas.microsoft.com/office/drawing/2014/main" val="20001"/>
                    </a:ext>
                  </a:extLst>
                </a:gridCol>
              </a:tblGrid>
              <a:tr h="177800">
                <a:tc>
                  <a:txBody>
                    <a:bodyPr/>
                    <a:lstStyle/>
                    <a:p>
                      <a:pPr algn="ctr" fontAlgn="b">
                        <a:buNone/>
                      </a:pPr>
                      <a:r>
                        <a:rPr lang="es-PE" sz="1100" b="0" i="0" u="none" strike="noStrike" dirty="0">
                          <a:solidFill>
                            <a:schemeClr val="bg1"/>
                          </a:solidFill>
                          <a:effectLst/>
                          <a:latin typeface="+mj-lt"/>
                        </a:rPr>
                        <a:t>Lima</a:t>
                      </a:r>
                    </a:p>
                  </a:txBody>
                  <a:tcPr marL="9528" marR="9528" marT="9569" marB="0" anchor="b">
                    <a:solidFill>
                      <a:srgbClr val="2F7965"/>
                    </a:solidFill>
                  </a:tcPr>
                </a:tc>
                <a:tc>
                  <a:txBody>
                    <a:bodyPr/>
                    <a:lstStyle/>
                    <a:p>
                      <a:pPr algn="ctr" fontAlgn="t">
                        <a:buNone/>
                      </a:pPr>
                      <a:r>
                        <a:rPr lang="es-PE" sz="1100" b="0" i="0" u="none" strike="noStrike" dirty="0">
                          <a:solidFill>
                            <a:srgbClr val="010205"/>
                          </a:solidFill>
                          <a:effectLst/>
                          <a:latin typeface="+mj-lt"/>
                        </a:rPr>
                        <a:t>80 %</a:t>
                      </a:r>
                    </a:p>
                  </a:txBody>
                  <a:tcPr marL="9528" marR="9528" marT="9569" marB="0"/>
                </a:tc>
                <a:extLst>
                  <a:ext uri="{0D108BD9-81ED-4DB2-BD59-A6C34878D82A}">
                    <a16:rowId xmlns:a16="http://schemas.microsoft.com/office/drawing/2014/main" val="10000"/>
                  </a:ext>
                </a:extLst>
              </a:tr>
              <a:tr h="177800">
                <a:tc>
                  <a:txBody>
                    <a:bodyPr/>
                    <a:lstStyle/>
                    <a:p>
                      <a:pPr algn="ctr" fontAlgn="b">
                        <a:buNone/>
                      </a:pPr>
                      <a:r>
                        <a:rPr lang="es-PE" sz="1100" b="0" i="0" u="none" strike="noStrike" dirty="0">
                          <a:solidFill>
                            <a:schemeClr val="bg1"/>
                          </a:solidFill>
                          <a:effectLst/>
                          <a:latin typeface="+mj-lt"/>
                        </a:rPr>
                        <a:t>Norte</a:t>
                      </a:r>
                    </a:p>
                  </a:txBody>
                  <a:tcPr marL="9528" marR="9528" marT="9569" marB="0" anchor="b">
                    <a:solidFill>
                      <a:srgbClr val="2F7965"/>
                    </a:solidFill>
                  </a:tcPr>
                </a:tc>
                <a:tc>
                  <a:txBody>
                    <a:bodyPr/>
                    <a:lstStyle/>
                    <a:p>
                      <a:pPr algn="ctr" fontAlgn="t">
                        <a:buNone/>
                      </a:pPr>
                      <a:r>
                        <a:rPr lang="es-PE" sz="1100" b="0" i="0" u="none" strike="noStrike" dirty="0">
                          <a:solidFill>
                            <a:srgbClr val="010205"/>
                          </a:solidFill>
                          <a:effectLst/>
                          <a:latin typeface="+mj-lt"/>
                        </a:rPr>
                        <a:t>84 %</a:t>
                      </a:r>
                    </a:p>
                  </a:txBody>
                  <a:tcPr marL="9528" marR="9528" marT="9569" marB="0"/>
                </a:tc>
                <a:extLst>
                  <a:ext uri="{0D108BD9-81ED-4DB2-BD59-A6C34878D82A}">
                    <a16:rowId xmlns:a16="http://schemas.microsoft.com/office/drawing/2014/main" val="10001"/>
                  </a:ext>
                </a:extLst>
              </a:tr>
            </a:tbl>
          </a:graphicData>
        </a:graphic>
      </p:graphicFrame>
      <p:sp>
        <p:nvSpPr>
          <p:cNvPr id="4" name="Rectángulo redondeado 13">
            <a:extLst>
              <a:ext uri="{FF2B5EF4-FFF2-40B4-BE49-F238E27FC236}">
                <a16:creationId xmlns:a16="http://schemas.microsoft.com/office/drawing/2014/main" id="{504DE60C-2502-00C3-1622-E123404E646A}"/>
              </a:ext>
            </a:extLst>
          </p:cNvPr>
          <p:cNvSpPr/>
          <p:nvPr/>
        </p:nvSpPr>
        <p:spPr>
          <a:xfrm>
            <a:off x="985838" y="5360988"/>
            <a:ext cx="10220325" cy="657225"/>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Imagen 18">
            <a:extLst>
              <a:ext uri="{FF2B5EF4-FFF2-40B4-BE49-F238E27FC236}">
                <a16:creationId xmlns:a16="http://schemas.microsoft.com/office/drawing/2014/main" id="{E83DBA64-92F7-4CA1-389A-79F8F06C2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530" y="962025"/>
            <a:ext cx="4422775"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Imagen 16">
            <a:extLst>
              <a:ext uri="{FF2B5EF4-FFF2-40B4-BE49-F238E27FC236}">
                <a16:creationId xmlns:a16="http://schemas.microsoft.com/office/drawing/2014/main" id="{FAC01ED3-31D3-0A2E-5A1E-8B954878A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485" y="962025"/>
            <a:ext cx="4421187"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esquinas superiores redondeadas 4">
            <a:extLst>
              <a:ext uri="{FF2B5EF4-FFF2-40B4-BE49-F238E27FC236}">
                <a16:creationId xmlns:a16="http://schemas.microsoft.com/office/drawing/2014/main" id="{2318A4F6-49DD-6A2F-6DCF-53BA39CDEF12}"/>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sp>
        <p:nvSpPr>
          <p:cNvPr id="31" name="Título 1">
            <a:extLst>
              <a:ext uri="{FF2B5EF4-FFF2-40B4-BE49-F238E27FC236}">
                <a16:creationId xmlns:a16="http://schemas.microsoft.com/office/drawing/2014/main" id="{B207A2DA-74A7-C448-2FD4-792D6D6758CF}"/>
              </a:ext>
            </a:extLst>
          </p:cNvPr>
          <p:cNvSpPr txBox="1">
            <a:spLocks/>
          </p:cNvSpPr>
          <p:nvPr/>
        </p:nvSpPr>
        <p:spPr>
          <a:xfrm>
            <a:off x="360363" y="233363"/>
            <a:ext cx="6696075"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2600" b="1" kern="700" dirty="0">
                <a:solidFill>
                  <a:schemeClr val="bg1"/>
                </a:solidFill>
                <a:cs typeface="Calibri" panose="020F0502020204030204" pitchFamily="34" charset="0"/>
              </a:rPr>
              <a:t>SERVICIO DE INTERNET FIJO - WOW</a:t>
            </a:r>
            <a:endParaRPr lang="es-PE" sz="2600" b="1" kern="700" dirty="0">
              <a:solidFill>
                <a:schemeClr val="bg1"/>
              </a:solidFill>
              <a:cs typeface="Calibri" panose="020F0502020204030204" pitchFamily="34" charset="0"/>
            </a:endParaRPr>
          </a:p>
        </p:txBody>
      </p:sp>
      <p:sp>
        <p:nvSpPr>
          <p:cNvPr id="79878" name="CuadroTexto 32">
            <a:extLst>
              <a:ext uri="{FF2B5EF4-FFF2-40B4-BE49-F238E27FC236}">
                <a16:creationId xmlns:a16="http://schemas.microsoft.com/office/drawing/2014/main" id="{935E98A4-19B3-20F0-028F-8B61B8933FEE}"/>
              </a:ext>
            </a:extLst>
          </p:cNvPr>
          <p:cNvSpPr txBox="1">
            <a:spLocks noChangeArrowheads="1"/>
          </p:cNvSpPr>
          <p:nvPr/>
        </p:nvSpPr>
        <p:spPr bwMode="auto">
          <a:xfrm>
            <a:off x="1524000" y="5445125"/>
            <a:ext cx="9194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lnSpc>
                <a:spcPts val="1800"/>
              </a:lnSpc>
            </a:pPr>
            <a:r>
              <a:rPr lang="es-ES" altLang="es-PE" sz="1700" b="1" i="1" dirty="0" err="1">
                <a:solidFill>
                  <a:srgbClr val="00B0F0"/>
                </a:solidFill>
                <a:latin typeface="Calibri" panose="020F0502020204030204" pitchFamily="34" charset="0"/>
              </a:rPr>
              <a:t>Wow</a:t>
            </a:r>
            <a:r>
              <a:rPr lang="es-ES" altLang="es-PE" sz="1700" b="1" i="1" dirty="0">
                <a:solidFill>
                  <a:srgbClr val="1F497D"/>
                </a:solidFill>
                <a:latin typeface="Calibri" panose="020F0502020204030204" pitchFamily="34" charset="0"/>
              </a:rPr>
              <a:t> presenta el mayor nivel de satisfacción en la macrorregión Oriente para el servicio de internet fijo. Por otro lado, presenta los mayores niveles de insatisfacción en la macrorregión Centro .</a:t>
            </a:r>
          </a:p>
        </p:txBody>
      </p:sp>
      <p:sp>
        <p:nvSpPr>
          <p:cNvPr id="34" name="Rectángulo 33">
            <a:extLst>
              <a:ext uri="{FF2B5EF4-FFF2-40B4-BE49-F238E27FC236}">
                <a16:creationId xmlns:a16="http://schemas.microsoft.com/office/drawing/2014/main" id="{F33F6EAB-6A91-BFBC-E345-DD4608B0C51E}"/>
              </a:ext>
            </a:extLst>
          </p:cNvPr>
          <p:cNvSpPr/>
          <p:nvPr/>
        </p:nvSpPr>
        <p:spPr>
          <a:xfrm>
            <a:off x="517525" y="6180138"/>
            <a:ext cx="8991600" cy="460375"/>
          </a:xfrm>
          <a:prstGeom prst="rect">
            <a:avLst/>
          </a:prstGeom>
        </p:spPr>
        <p:txBody>
          <a:bodyPr>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_tradnl" sz="800" i="1" dirty="0">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de internet fijo? </a:t>
            </a:r>
            <a:r>
              <a:rPr lang="es-MX" sz="800" i="1" dirty="0">
                <a:solidFill>
                  <a:srgbClr val="102132"/>
                </a:solidFill>
                <a:cs typeface="Calibri" panose="020F0502020204030204" pitchFamily="34" charset="0"/>
              </a:rPr>
              <a:t>/ Satisfecho = suma de valoraciones 8,9,10 / Insatisfecho = suma de valoraciones 0,1,2,3,4,5 </a:t>
            </a:r>
          </a:p>
          <a:p>
            <a:pPr fontAlgn="auto">
              <a:spcBef>
                <a:spcPts val="0"/>
              </a:spcBef>
              <a:spcAft>
                <a:spcPts val="0"/>
              </a:spcAft>
              <a:defRPr/>
            </a:pPr>
            <a:r>
              <a:rPr lang="es-PE" sz="800" b="1" dirty="0">
                <a:solidFill>
                  <a:schemeClr val="tx1">
                    <a:lumMod val="65000"/>
                    <a:lumOff val="35000"/>
                  </a:schemeClr>
                </a:solidFill>
                <a:cs typeface="Calibri" panose="020F0502020204030204" pitchFamily="34" charset="0"/>
              </a:rPr>
              <a:t>Fuente: </a:t>
            </a:r>
            <a:r>
              <a:rPr lang="es-PE" sz="800" dirty="0">
                <a:solidFill>
                  <a:schemeClr val="tx1">
                    <a:lumMod val="65000"/>
                    <a:lumOff val="35000"/>
                  </a:schemeClr>
                </a:solidFill>
                <a:cs typeface="Calibri" panose="020F0502020204030204" pitchFamily="34" charset="0"/>
              </a:rPr>
              <a:t>Cid Latinoamérica, Estudio de Satisfacción 2025. Internet Fijo. Elaboración: Osiptel</a:t>
            </a:r>
          </a:p>
        </p:txBody>
      </p:sp>
      <p:sp>
        <p:nvSpPr>
          <p:cNvPr id="79880" name="CuadroTexto 7">
            <a:extLst>
              <a:ext uri="{FF2B5EF4-FFF2-40B4-BE49-F238E27FC236}">
                <a16:creationId xmlns:a16="http://schemas.microsoft.com/office/drawing/2014/main" id="{D629AA99-C77F-3889-51A8-6F9ED633D5F3}"/>
              </a:ext>
            </a:extLst>
          </p:cNvPr>
          <p:cNvSpPr txBox="1">
            <a:spLocks noChangeArrowheads="1"/>
          </p:cNvSpPr>
          <p:nvPr/>
        </p:nvSpPr>
        <p:spPr bwMode="auto">
          <a:xfrm>
            <a:off x="6274097" y="857250"/>
            <a:ext cx="5470525" cy="29210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a:solidFill>
                  <a:schemeClr val="bg1"/>
                </a:solidFill>
                <a:latin typeface="Calibri" panose="020F0502020204030204" pitchFamily="34" charset="0"/>
              </a:rPr>
              <a:t>MAPA DE CALOR DE PORCENTAJE DE USUARIOS INSATISFECHOS  - WOW </a:t>
            </a:r>
          </a:p>
        </p:txBody>
      </p:sp>
      <p:sp>
        <p:nvSpPr>
          <p:cNvPr id="79881" name="CuadroTexto 8">
            <a:extLst>
              <a:ext uri="{FF2B5EF4-FFF2-40B4-BE49-F238E27FC236}">
                <a16:creationId xmlns:a16="http://schemas.microsoft.com/office/drawing/2014/main" id="{B12B3FEE-1B79-A0EF-BBF0-AF1B14981706}"/>
              </a:ext>
            </a:extLst>
          </p:cNvPr>
          <p:cNvSpPr txBox="1">
            <a:spLocks noChangeArrowheads="1"/>
          </p:cNvSpPr>
          <p:nvPr/>
        </p:nvSpPr>
        <p:spPr bwMode="auto">
          <a:xfrm>
            <a:off x="378917" y="857250"/>
            <a:ext cx="5472113" cy="292100"/>
          </a:xfrm>
          <a:prstGeom prst="rect">
            <a:avLst/>
          </a:prstGeom>
          <a:solidFill>
            <a:srgbClr val="2F796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CR" altLang="es-PE" sz="1300" b="1">
                <a:solidFill>
                  <a:schemeClr val="bg1"/>
                </a:solidFill>
                <a:latin typeface="Calibri" panose="020F0502020204030204" pitchFamily="34" charset="0"/>
              </a:rPr>
              <a:t>MAPA DE CALOR DE PORCENTAJE DE USUARIOS SATISFECHOS  - WOW </a:t>
            </a:r>
          </a:p>
        </p:txBody>
      </p:sp>
      <p:graphicFrame>
        <p:nvGraphicFramePr>
          <p:cNvPr id="12" name="Tabla 11">
            <a:extLst>
              <a:ext uri="{FF2B5EF4-FFF2-40B4-BE49-F238E27FC236}">
                <a16:creationId xmlns:a16="http://schemas.microsoft.com/office/drawing/2014/main" id="{3E16101B-B75C-E5B3-DCFF-85BF79DACCE5}"/>
              </a:ext>
            </a:extLst>
          </p:cNvPr>
          <p:cNvGraphicFramePr>
            <a:graphicFrameLocks noGrp="1"/>
          </p:cNvGraphicFramePr>
          <p:nvPr>
            <p:extLst>
              <p:ext uri="{D42A27DB-BD31-4B8C-83A1-F6EECF244321}">
                <p14:modId xmlns:p14="http://schemas.microsoft.com/office/powerpoint/2010/main" val="2923761196"/>
              </p:ext>
            </p:extLst>
          </p:nvPr>
        </p:nvGraphicFramePr>
        <p:xfrm>
          <a:off x="6274097" y="1204913"/>
          <a:ext cx="1631950" cy="869950"/>
        </p:xfrm>
        <a:graphic>
          <a:graphicData uri="http://schemas.openxmlformats.org/drawingml/2006/table">
            <a:tbl>
              <a:tblPr>
                <a:tableStyleId>{5C22544A-7EE6-4342-B048-85BDC9FD1C3A}</a:tableStyleId>
              </a:tblPr>
              <a:tblGrid>
                <a:gridCol w="911922">
                  <a:extLst>
                    <a:ext uri="{9D8B030D-6E8A-4147-A177-3AD203B41FA5}">
                      <a16:colId xmlns:a16="http://schemas.microsoft.com/office/drawing/2014/main" val="20000"/>
                    </a:ext>
                  </a:extLst>
                </a:gridCol>
                <a:gridCol w="720028">
                  <a:extLst>
                    <a:ext uri="{9D8B030D-6E8A-4147-A177-3AD203B41FA5}">
                      <a16:colId xmlns:a16="http://schemas.microsoft.com/office/drawing/2014/main" val="20001"/>
                    </a:ext>
                  </a:extLst>
                </a:gridCol>
              </a:tblGrid>
              <a:tr h="52474">
                <a:tc>
                  <a:txBody>
                    <a:bodyPr/>
                    <a:lstStyle/>
                    <a:p>
                      <a:pPr algn="ctr" fontAlgn="b">
                        <a:buNone/>
                      </a:pPr>
                      <a:r>
                        <a:rPr lang="es-PE" sz="1100" b="0" i="0" u="none" strike="noStrike">
                          <a:solidFill>
                            <a:schemeClr val="bg1"/>
                          </a:solidFill>
                          <a:effectLst/>
                          <a:latin typeface="Calibri" panose="020F0502020204030204" pitchFamily="34" charset="0"/>
                        </a:rPr>
                        <a:t>Centro</a:t>
                      </a:r>
                    </a:p>
                  </a:txBody>
                  <a:tcPr marL="6350" marR="6350"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19 %</a:t>
                      </a:r>
                    </a:p>
                  </a:txBody>
                  <a:tcPr marL="6350" marR="6350" marT="6350" marB="0" anchor="b"/>
                </a:tc>
                <a:extLst>
                  <a:ext uri="{0D108BD9-81ED-4DB2-BD59-A6C34878D82A}">
                    <a16:rowId xmlns:a16="http://schemas.microsoft.com/office/drawing/2014/main" val="10000"/>
                  </a:ext>
                </a:extLst>
              </a:tr>
              <a:tr h="52474">
                <a:tc>
                  <a:txBody>
                    <a:bodyPr/>
                    <a:lstStyle/>
                    <a:p>
                      <a:pPr algn="ctr" fontAlgn="b">
                        <a:buNone/>
                      </a:pPr>
                      <a:r>
                        <a:rPr lang="es-PE" sz="1100" b="0" i="0" u="none" strike="noStrike">
                          <a:solidFill>
                            <a:schemeClr val="bg1"/>
                          </a:solidFill>
                          <a:effectLst/>
                          <a:latin typeface="Calibri" panose="020F0502020204030204" pitchFamily="34" charset="0"/>
                        </a:rPr>
                        <a:t>Lima</a:t>
                      </a:r>
                    </a:p>
                  </a:txBody>
                  <a:tcPr marL="6350" marR="6350"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12 %</a:t>
                      </a:r>
                    </a:p>
                  </a:txBody>
                  <a:tcPr marL="6350" marR="6350" marT="6350" marB="0" anchor="b"/>
                </a:tc>
                <a:extLst>
                  <a:ext uri="{0D108BD9-81ED-4DB2-BD59-A6C34878D82A}">
                    <a16:rowId xmlns:a16="http://schemas.microsoft.com/office/drawing/2014/main" val="10001"/>
                  </a:ext>
                </a:extLst>
              </a:tr>
              <a:tr h="52474">
                <a:tc>
                  <a:txBody>
                    <a:bodyPr/>
                    <a:lstStyle/>
                    <a:p>
                      <a:pPr algn="ctr" fontAlgn="b">
                        <a:buNone/>
                      </a:pPr>
                      <a:r>
                        <a:rPr lang="es-PE" sz="1100" b="0" i="0" u="none" strike="noStrike">
                          <a:solidFill>
                            <a:schemeClr val="bg1"/>
                          </a:solidFill>
                          <a:effectLst/>
                          <a:latin typeface="Calibri" panose="020F0502020204030204" pitchFamily="34" charset="0"/>
                        </a:rPr>
                        <a:t>Norte</a:t>
                      </a:r>
                    </a:p>
                  </a:txBody>
                  <a:tcPr marL="6350" marR="6350"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13 %</a:t>
                      </a:r>
                    </a:p>
                  </a:txBody>
                  <a:tcPr marL="6350" marR="6350" marT="6350" marB="0" anchor="b"/>
                </a:tc>
                <a:extLst>
                  <a:ext uri="{0D108BD9-81ED-4DB2-BD59-A6C34878D82A}">
                    <a16:rowId xmlns:a16="http://schemas.microsoft.com/office/drawing/2014/main" val="10002"/>
                  </a:ext>
                </a:extLst>
              </a:tr>
              <a:tr h="52474">
                <a:tc>
                  <a:txBody>
                    <a:bodyPr/>
                    <a:lstStyle/>
                    <a:p>
                      <a:pPr algn="ctr" fontAlgn="b">
                        <a:buNone/>
                      </a:pPr>
                      <a:r>
                        <a:rPr lang="es-PE" sz="1100" b="0" i="0" u="none" strike="noStrike">
                          <a:solidFill>
                            <a:schemeClr val="bg1"/>
                          </a:solidFill>
                          <a:effectLst/>
                          <a:latin typeface="Calibri" panose="020F0502020204030204" pitchFamily="34" charset="0"/>
                        </a:rPr>
                        <a:t>Oriente</a:t>
                      </a:r>
                    </a:p>
                  </a:txBody>
                  <a:tcPr marL="6350" marR="6350"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14 %</a:t>
                      </a:r>
                    </a:p>
                  </a:txBody>
                  <a:tcPr marL="6350" marR="6350" marT="6350" marB="0" anchor="b"/>
                </a:tc>
                <a:extLst>
                  <a:ext uri="{0D108BD9-81ED-4DB2-BD59-A6C34878D82A}">
                    <a16:rowId xmlns:a16="http://schemas.microsoft.com/office/drawing/2014/main" val="10003"/>
                  </a:ext>
                </a:extLst>
              </a:tr>
              <a:tr h="52474">
                <a:tc>
                  <a:txBody>
                    <a:bodyPr/>
                    <a:lstStyle/>
                    <a:p>
                      <a:pPr algn="ctr" fontAlgn="b">
                        <a:buNone/>
                      </a:pPr>
                      <a:r>
                        <a:rPr lang="es-PE" sz="1100" b="0" i="0" u="none" strike="noStrike" dirty="0">
                          <a:solidFill>
                            <a:schemeClr val="bg1"/>
                          </a:solidFill>
                          <a:effectLst/>
                          <a:latin typeface="Calibri" panose="020F0502020204030204" pitchFamily="34" charset="0"/>
                        </a:rPr>
                        <a:t>Sur</a:t>
                      </a:r>
                    </a:p>
                  </a:txBody>
                  <a:tcPr marL="6350" marR="6350" marT="6350" marB="0" anchor="b">
                    <a:solidFill>
                      <a:srgbClr val="003366"/>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10 %</a:t>
                      </a:r>
                    </a:p>
                  </a:txBody>
                  <a:tcPr marL="6350" marR="6350" marT="6350" marB="0" anchor="b"/>
                </a:tc>
                <a:extLst>
                  <a:ext uri="{0D108BD9-81ED-4DB2-BD59-A6C34878D82A}">
                    <a16:rowId xmlns:a16="http://schemas.microsoft.com/office/drawing/2014/main" val="10004"/>
                  </a:ext>
                </a:extLst>
              </a:tr>
            </a:tbl>
          </a:graphicData>
        </a:graphic>
      </p:graphicFrame>
      <p:graphicFrame>
        <p:nvGraphicFramePr>
          <p:cNvPr id="13" name="Tabla 12">
            <a:extLst>
              <a:ext uri="{FF2B5EF4-FFF2-40B4-BE49-F238E27FC236}">
                <a16:creationId xmlns:a16="http://schemas.microsoft.com/office/drawing/2014/main" id="{66B678F3-AD12-D5C9-3F25-D17A1F8963CB}"/>
              </a:ext>
            </a:extLst>
          </p:cNvPr>
          <p:cNvGraphicFramePr>
            <a:graphicFrameLocks noGrp="1"/>
          </p:cNvGraphicFramePr>
          <p:nvPr>
            <p:extLst>
              <p:ext uri="{D42A27DB-BD31-4B8C-83A1-F6EECF244321}">
                <p14:modId xmlns:p14="http://schemas.microsoft.com/office/powerpoint/2010/main" val="1186210515"/>
              </p:ext>
            </p:extLst>
          </p:nvPr>
        </p:nvGraphicFramePr>
        <p:xfrm>
          <a:off x="378917" y="1204913"/>
          <a:ext cx="1831975" cy="869950"/>
        </p:xfrm>
        <a:graphic>
          <a:graphicData uri="http://schemas.openxmlformats.org/drawingml/2006/table">
            <a:tbl>
              <a:tblPr>
                <a:tableStyleId>{5C22544A-7EE6-4342-B048-85BDC9FD1C3A}</a:tableStyleId>
              </a:tblPr>
              <a:tblGrid>
                <a:gridCol w="936137">
                  <a:extLst>
                    <a:ext uri="{9D8B030D-6E8A-4147-A177-3AD203B41FA5}">
                      <a16:colId xmlns:a16="http://schemas.microsoft.com/office/drawing/2014/main" val="20000"/>
                    </a:ext>
                  </a:extLst>
                </a:gridCol>
                <a:gridCol w="895838">
                  <a:extLst>
                    <a:ext uri="{9D8B030D-6E8A-4147-A177-3AD203B41FA5}">
                      <a16:colId xmlns:a16="http://schemas.microsoft.com/office/drawing/2014/main" val="20001"/>
                    </a:ext>
                  </a:extLst>
                </a:gridCol>
              </a:tblGrid>
              <a:tr h="79277">
                <a:tc>
                  <a:txBody>
                    <a:bodyPr/>
                    <a:lstStyle/>
                    <a:p>
                      <a:pPr algn="ctr" fontAlgn="b">
                        <a:buNone/>
                      </a:pPr>
                      <a:r>
                        <a:rPr lang="es-PE" sz="1100" b="0" i="0" u="none" strike="noStrike">
                          <a:solidFill>
                            <a:schemeClr val="bg1"/>
                          </a:solidFill>
                          <a:effectLst/>
                          <a:latin typeface="Calibri" panose="020F0502020204030204" pitchFamily="34" charset="0"/>
                        </a:rPr>
                        <a:t>Centro</a:t>
                      </a:r>
                    </a:p>
                  </a:txBody>
                  <a:tcPr marL="6350" marR="6350"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61 %</a:t>
                      </a:r>
                    </a:p>
                  </a:txBody>
                  <a:tcPr marL="6350" marR="6350" marT="6350" marB="0" anchor="b"/>
                </a:tc>
                <a:extLst>
                  <a:ext uri="{0D108BD9-81ED-4DB2-BD59-A6C34878D82A}">
                    <a16:rowId xmlns:a16="http://schemas.microsoft.com/office/drawing/2014/main" val="10000"/>
                  </a:ext>
                </a:extLst>
              </a:tr>
              <a:tr h="144000">
                <a:tc>
                  <a:txBody>
                    <a:bodyPr/>
                    <a:lstStyle/>
                    <a:p>
                      <a:pPr algn="ctr" fontAlgn="b">
                        <a:buNone/>
                      </a:pPr>
                      <a:r>
                        <a:rPr lang="es-PE" sz="1100" b="0" i="0" u="none" strike="noStrike">
                          <a:solidFill>
                            <a:schemeClr val="bg1"/>
                          </a:solidFill>
                          <a:effectLst/>
                          <a:latin typeface="Calibri" panose="020F0502020204030204" pitchFamily="34" charset="0"/>
                        </a:rPr>
                        <a:t>Lima</a:t>
                      </a:r>
                    </a:p>
                  </a:txBody>
                  <a:tcPr marL="6350" marR="6350"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63 %</a:t>
                      </a:r>
                    </a:p>
                  </a:txBody>
                  <a:tcPr marL="6350" marR="6350" marT="6350" marB="0" anchor="b"/>
                </a:tc>
                <a:extLst>
                  <a:ext uri="{0D108BD9-81ED-4DB2-BD59-A6C34878D82A}">
                    <a16:rowId xmlns:a16="http://schemas.microsoft.com/office/drawing/2014/main" val="10001"/>
                  </a:ext>
                </a:extLst>
              </a:tr>
              <a:tr h="144000">
                <a:tc>
                  <a:txBody>
                    <a:bodyPr/>
                    <a:lstStyle/>
                    <a:p>
                      <a:pPr algn="ctr" fontAlgn="b">
                        <a:buNone/>
                      </a:pPr>
                      <a:r>
                        <a:rPr lang="es-PE" sz="1100" b="0" i="0" u="none" strike="noStrike">
                          <a:solidFill>
                            <a:schemeClr val="bg1"/>
                          </a:solidFill>
                          <a:effectLst/>
                          <a:latin typeface="Calibri" panose="020F0502020204030204" pitchFamily="34" charset="0"/>
                        </a:rPr>
                        <a:t>Norte</a:t>
                      </a:r>
                    </a:p>
                  </a:txBody>
                  <a:tcPr marL="6350" marR="6350"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72 %</a:t>
                      </a:r>
                    </a:p>
                  </a:txBody>
                  <a:tcPr marL="6350" marR="6350" marT="6350" marB="0" anchor="b"/>
                </a:tc>
                <a:extLst>
                  <a:ext uri="{0D108BD9-81ED-4DB2-BD59-A6C34878D82A}">
                    <a16:rowId xmlns:a16="http://schemas.microsoft.com/office/drawing/2014/main" val="10002"/>
                  </a:ext>
                </a:extLst>
              </a:tr>
              <a:tr h="144000">
                <a:tc>
                  <a:txBody>
                    <a:bodyPr/>
                    <a:lstStyle/>
                    <a:p>
                      <a:pPr algn="ctr" fontAlgn="b">
                        <a:buNone/>
                      </a:pPr>
                      <a:r>
                        <a:rPr lang="es-PE" sz="1100" b="0" i="0" u="none" strike="noStrike">
                          <a:solidFill>
                            <a:schemeClr val="bg1"/>
                          </a:solidFill>
                          <a:effectLst/>
                          <a:latin typeface="Calibri" panose="020F0502020204030204" pitchFamily="34" charset="0"/>
                        </a:rPr>
                        <a:t>Oriente</a:t>
                      </a:r>
                    </a:p>
                  </a:txBody>
                  <a:tcPr marL="6350" marR="6350"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76 %</a:t>
                      </a:r>
                    </a:p>
                  </a:txBody>
                  <a:tcPr marL="6350" marR="6350" marT="6350" marB="0" anchor="b"/>
                </a:tc>
                <a:extLst>
                  <a:ext uri="{0D108BD9-81ED-4DB2-BD59-A6C34878D82A}">
                    <a16:rowId xmlns:a16="http://schemas.microsoft.com/office/drawing/2014/main" val="10003"/>
                  </a:ext>
                </a:extLst>
              </a:tr>
              <a:tr h="144000">
                <a:tc>
                  <a:txBody>
                    <a:bodyPr/>
                    <a:lstStyle/>
                    <a:p>
                      <a:pPr algn="ctr" fontAlgn="b">
                        <a:buNone/>
                      </a:pPr>
                      <a:r>
                        <a:rPr lang="es-PE" sz="1100" b="0" i="0" u="none" strike="noStrike" dirty="0">
                          <a:solidFill>
                            <a:schemeClr val="bg1"/>
                          </a:solidFill>
                          <a:effectLst/>
                          <a:latin typeface="Calibri" panose="020F0502020204030204" pitchFamily="34" charset="0"/>
                        </a:rPr>
                        <a:t>Sur</a:t>
                      </a:r>
                    </a:p>
                  </a:txBody>
                  <a:tcPr marL="6350" marR="6350" marT="6350" marB="0" anchor="b">
                    <a:solidFill>
                      <a:srgbClr val="2F7965"/>
                    </a:solidFill>
                  </a:tcPr>
                </a:tc>
                <a:tc>
                  <a:txBody>
                    <a:bodyPr/>
                    <a:lstStyle/>
                    <a:p>
                      <a:pPr algn="ctr" fontAlgn="b">
                        <a:buNone/>
                      </a:pPr>
                      <a:r>
                        <a:rPr lang="es-PE" sz="1100" b="0" i="0" u="none" strike="noStrike" dirty="0">
                          <a:solidFill>
                            <a:srgbClr val="000000"/>
                          </a:solidFill>
                          <a:effectLst/>
                          <a:latin typeface="Calibri" panose="020F0502020204030204" pitchFamily="34" charset="0"/>
                        </a:rPr>
                        <a:t>69 %</a:t>
                      </a:r>
                    </a:p>
                  </a:txBody>
                  <a:tcPr marL="6350" marR="6350" marT="6350" marB="0" anchor="b"/>
                </a:tc>
                <a:extLst>
                  <a:ext uri="{0D108BD9-81ED-4DB2-BD59-A6C34878D82A}">
                    <a16:rowId xmlns:a16="http://schemas.microsoft.com/office/drawing/2014/main" val="10004"/>
                  </a:ext>
                </a:extLst>
              </a:tr>
            </a:tbl>
          </a:graphicData>
        </a:graphic>
      </p:graphicFrame>
      <p:sp>
        <p:nvSpPr>
          <p:cNvPr id="4" name="Rectángulo redondeado 13">
            <a:extLst>
              <a:ext uri="{FF2B5EF4-FFF2-40B4-BE49-F238E27FC236}">
                <a16:creationId xmlns:a16="http://schemas.microsoft.com/office/drawing/2014/main" id="{B0741662-3D1F-EBD0-6927-B6AC2DD14C4D}"/>
              </a:ext>
            </a:extLst>
          </p:cNvPr>
          <p:cNvSpPr/>
          <p:nvPr/>
        </p:nvSpPr>
        <p:spPr>
          <a:xfrm>
            <a:off x="985838" y="5360988"/>
            <a:ext cx="10220325" cy="657225"/>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Tree>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superiores redondeadas 4">
            <a:extLst>
              <a:ext uri="{FF2B5EF4-FFF2-40B4-BE49-F238E27FC236}">
                <a16:creationId xmlns:a16="http://schemas.microsoft.com/office/drawing/2014/main" id="{5774C265-6F05-79F0-0831-A8DD517C927F}"/>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a:p>
        </p:txBody>
      </p:sp>
      <p:grpSp>
        <p:nvGrpSpPr>
          <p:cNvPr id="81923" name="Grupo 12">
            <a:extLst>
              <a:ext uri="{FF2B5EF4-FFF2-40B4-BE49-F238E27FC236}">
                <a16:creationId xmlns:a16="http://schemas.microsoft.com/office/drawing/2014/main" id="{5CEF9D56-5D03-FFEB-4124-167E95D65CAE}"/>
              </a:ext>
            </a:extLst>
          </p:cNvPr>
          <p:cNvGrpSpPr>
            <a:grpSpLocks/>
          </p:cNvGrpSpPr>
          <p:nvPr/>
        </p:nvGrpSpPr>
        <p:grpSpPr bwMode="auto">
          <a:xfrm>
            <a:off x="742950" y="1784350"/>
            <a:ext cx="10463213" cy="1074738"/>
            <a:chOff x="276422" y="1780288"/>
            <a:chExt cx="11254333" cy="1075190"/>
          </a:xfrm>
        </p:grpSpPr>
        <p:sp>
          <p:nvSpPr>
            <p:cNvPr id="81930" name="Marcador de texto 1">
              <a:extLst>
                <a:ext uri="{FF2B5EF4-FFF2-40B4-BE49-F238E27FC236}">
                  <a16:creationId xmlns:a16="http://schemas.microsoft.com/office/drawing/2014/main" id="{EEAB8FA7-A357-8538-F443-FE30988A7B56}"/>
                </a:ext>
              </a:extLst>
            </p:cNvPr>
            <p:cNvSpPr txBox="1">
              <a:spLocks noChangeArrowheads="1"/>
            </p:cNvSpPr>
            <p:nvPr/>
          </p:nvSpPr>
          <p:spPr bwMode="auto">
            <a:xfrm>
              <a:off x="276422" y="1780288"/>
              <a:ext cx="5192403" cy="107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989013" indent="-379413"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522413"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2132013" indent="-303213"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741613" indent="-303213"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31988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36560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41132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45704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eaLnBrk="1" hangingPunct="1">
                <a:lnSpc>
                  <a:spcPts val="1600"/>
                </a:lnSpc>
                <a:buFont typeface="Arial" panose="020B0604020202020204" pitchFamily="34" charset="0"/>
                <a:buNone/>
              </a:pPr>
              <a:r>
                <a:rPr lang="es-ES" altLang="es-PE" sz="1600" b="1">
                  <a:solidFill>
                    <a:srgbClr val="00B0F0"/>
                  </a:solidFill>
                  <a:cs typeface="Calibri" panose="020F0502020204030204" pitchFamily="34" charset="0"/>
                </a:rPr>
                <a:t>PROPORCIÓN DE USUARIOS SATISFECHOS </a:t>
              </a:r>
              <a:br>
                <a:rPr lang="es-ES" altLang="es-PE" sz="1600" b="1">
                  <a:solidFill>
                    <a:srgbClr val="00B0F0"/>
                  </a:solidFill>
                  <a:cs typeface="Calibri" panose="020F0502020204030204" pitchFamily="34" charset="0"/>
                </a:rPr>
              </a:br>
              <a:r>
                <a:rPr lang="es-ES" altLang="es-PE" sz="1600" b="1">
                  <a:solidFill>
                    <a:srgbClr val="00B0F0"/>
                  </a:solidFill>
                  <a:cs typeface="Calibri" panose="020F0502020204030204" pitchFamily="34" charset="0"/>
                </a:rPr>
                <a:t>POR OPERADOR - 2025</a:t>
              </a:r>
            </a:p>
          </p:txBody>
        </p:sp>
        <p:sp>
          <p:nvSpPr>
            <p:cNvPr id="81931" name="Marcador de texto 1">
              <a:extLst>
                <a:ext uri="{FF2B5EF4-FFF2-40B4-BE49-F238E27FC236}">
                  <a16:creationId xmlns:a16="http://schemas.microsoft.com/office/drawing/2014/main" id="{F2FFA06D-3AA0-F372-28C3-34C4DD9A74AC}"/>
                </a:ext>
              </a:extLst>
            </p:cNvPr>
            <p:cNvSpPr txBox="1">
              <a:spLocks noChangeArrowheads="1"/>
            </p:cNvSpPr>
            <p:nvPr/>
          </p:nvSpPr>
          <p:spPr bwMode="auto">
            <a:xfrm>
              <a:off x="6188742" y="1780288"/>
              <a:ext cx="5342013" cy="107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989013" indent="-379413"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522413"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2132013" indent="-303213"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741613" indent="-303213"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31988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36560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41132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45704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eaLnBrk="1" hangingPunct="1">
                <a:lnSpc>
                  <a:spcPts val="1600"/>
                </a:lnSpc>
                <a:buFont typeface="Arial" panose="020B0604020202020204" pitchFamily="34" charset="0"/>
                <a:buNone/>
              </a:pPr>
              <a:r>
                <a:rPr lang="es-ES" altLang="es-PE" sz="1600" b="1">
                  <a:solidFill>
                    <a:srgbClr val="00B0F0"/>
                  </a:solidFill>
                  <a:cs typeface="Calibri" panose="020F0502020204030204" pitchFamily="34" charset="0"/>
                </a:rPr>
                <a:t>PROPORCIÓN DE USUARIOS INSATISFECHOS </a:t>
              </a:r>
              <a:br>
                <a:rPr lang="es-ES" altLang="es-PE" sz="1600" b="1">
                  <a:solidFill>
                    <a:srgbClr val="00B0F0"/>
                  </a:solidFill>
                  <a:cs typeface="Calibri" panose="020F0502020204030204" pitchFamily="34" charset="0"/>
                </a:rPr>
              </a:br>
              <a:r>
                <a:rPr lang="es-ES" altLang="es-PE" sz="1600" b="1">
                  <a:solidFill>
                    <a:srgbClr val="00B0F0"/>
                  </a:solidFill>
                  <a:cs typeface="Calibri" panose="020F0502020204030204" pitchFamily="34" charset="0"/>
                </a:rPr>
                <a:t>POR OPERADOR - 2025</a:t>
              </a:r>
            </a:p>
          </p:txBody>
        </p:sp>
      </p:grpSp>
      <p:sp>
        <p:nvSpPr>
          <p:cNvPr id="17" name="Título 1">
            <a:extLst>
              <a:ext uri="{FF2B5EF4-FFF2-40B4-BE49-F238E27FC236}">
                <a16:creationId xmlns:a16="http://schemas.microsoft.com/office/drawing/2014/main" id="{4340D781-C596-DD9C-BBB5-D9C9ABD6984D}"/>
              </a:ext>
            </a:extLst>
          </p:cNvPr>
          <p:cNvSpPr txBox="1">
            <a:spLocks/>
          </p:cNvSpPr>
          <p:nvPr/>
        </p:nvSpPr>
        <p:spPr>
          <a:xfrm>
            <a:off x="360363" y="260350"/>
            <a:ext cx="11809412"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s-ES" sz="2400" b="1" kern="700" dirty="0">
                <a:solidFill>
                  <a:schemeClr val="bg1"/>
                </a:solidFill>
                <a:cs typeface="Calibri" panose="020F0502020204030204" pitchFamily="34" charset="0"/>
              </a:rPr>
              <a:t>EVOLUCIÓN HISTÓRICA DEL NIVEL DE SATISFACCIÓN GENERAL – SERVICIO DE INTERNET FIJO</a:t>
            </a:r>
            <a:endParaRPr lang="es-PE" sz="2400" b="1" kern="700" dirty="0">
              <a:solidFill>
                <a:schemeClr val="bg1"/>
              </a:solidFill>
              <a:cs typeface="Calibri" panose="020F0502020204030204" pitchFamily="34" charset="0"/>
            </a:endParaRPr>
          </a:p>
        </p:txBody>
      </p:sp>
      <p:sp>
        <p:nvSpPr>
          <p:cNvPr id="19" name="Rectángulo 18">
            <a:extLst>
              <a:ext uri="{FF2B5EF4-FFF2-40B4-BE49-F238E27FC236}">
                <a16:creationId xmlns:a16="http://schemas.microsoft.com/office/drawing/2014/main" id="{0EFD2AE6-2569-4C86-49BD-285E4C4D9D63}"/>
              </a:ext>
            </a:extLst>
          </p:cNvPr>
          <p:cNvSpPr/>
          <p:nvPr/>
        </p:nvSpPr>
        <p:spPr>
          <a:xfrm>
            <a:off x="517525" y="6167438"/>
            <a:ext cx="8975725" cy="461962"/>
          </a:xfrm>
          <a:prstGeom prst="rect">
            <a:avLst/>
          </a:prstGeom>
        </p:spPr>
        <p:txBody>
          <a:bodyPr>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_tradnl" sz="800" i="1" dirty="0">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de internet fijo? </a:t>
            </a:r>
            <a:r>
              <a:rPr lang="es-MX" sz="800" i="1" dirty="0">
                <a:solidFill>
                  <a:srgbClr val="102132"/>
                </a:solidFill>
                <a:cs typeface="Calibri" panose="020F0502020204030204" pitchFamily="34" charset="0"/>
              </a:rPr>
              <a:t>/ Satisfecho = suma de valoraciones 8,9,10 / Insatisfecho = suma de valoraciones 0,1,2,3,4,5 </a:t>
            </a:r>
          </a:p>
          <a:p>
            <a:pPr fontAlgn="auto">
              <a:spcBef>
                <a:spcPts val="0"/>
              </a:spcBef>
              <a:spcAft>
                <a:spcPts val="0"/>
              </a:spcAft>
              <a:defRPr/>
            </a:pPr>
            <a:r>
              <a:rPr lang="es-PE" sz="800" b="1" dirty="0">
                <a:solidFill>
                  <a:schemeClr val="tx1">
                    <a:lumMod val="65000"/>
                    <a:lumOff val="35000"/>
                  </a:schemeClr>
                </a:solidFill>
                <a:cs typeface="Calibri" panose="020F0502020204030204" pitchFamily="34" charset="0"/>
              </a:rPr>
              <a:t>Fuente: </a:t>
            </a:r>
            <a:r>
              <a:rPr lang="es-MX" sz="800" dirty="0">
                <a:solidFill>
                  <a:schemeClr val="tx1">
                    <a:lumMod val="65000"/>
                    <a:lumOff val="35000"/>
                  </a:schemeClr>
                </a:solidFill>
                <a:cs typeface="Calibri" panose="020F0502020204030204" pitchFamily="34" charset="0"/>
              </a:rPr>
              <a:t>Estudios de Satisfacción Internet fijo 2020 a 2024</a:t>
            </a:r>
            <a:r>
              <a:rPr lang="es-PE" sz="800" dirty="0">
                <a:solidFill>
                  <a:schemeClr val="tx1">
                    <a:lumMod val="65000"/>
                    <a:lumOff val="35000"/>
                  </a:schemeClr>
                </a:solidFill>
                <a:cs typeface="Calibri" panose="020F0502020204030204" pitchFamily="34" charset="0"/>
              </a:rPr>
              <a:t>. Elaboración: Osiptel.</a:t>
            </a:r>
          </a:p>
        </p:txBody>
      </p:sp>
      <p:sp>
        <p:nvSpPr>
          <p:cNvPr id="20" name="Rectángulo redondeado 19">
            <a:extLst>
              <a:ext uri="{FF2B5EF4-FFF2-40B4-BE49-F238E27FC236}">
                <a16:creationId xmlns:a16="http://schemas.microsoft.com/office/drawing/2014/main" id="{3ECB47DF-E599-805C-46F8-9F372B877FE4}"/>
              </a:ext>
            </a:extLst>
          </p:cNvPr>
          <p:cNvSpPr/>
          <p:nvPr/>
        </p:nvSpPr>
        <p:spPr>
          <a:xfrm>
            <a:off x="1225550" y="962025"/>
            <a:ext cx="9813925" cy="514631"/>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
        <p:nvSpPr>
          <p:cNvPr id="81927" name="CuadroTexto 21">
            <a:extLst>
              <a:ext uri="{FF2B5EF4-FFF2-40B4-BE49-F238E27FC236}">
                <a16:creationId xmlns:a16="http://schemas.microsoft.com/office/drawing/2014/main" id="{F93A7A62-A12E-9D1B-3865-558BCB117AF4}"/>
              </a:ext>
            </a:extLst>
          </p:cNvPr>
          <p:cNvSpPr txBox="1">
            <a:spLocks noChangeArrowheads="1"/>
          </p:cNvSpPr>
          <p:nvPr/>
        </p:nvSpPr>
        <p:spPr bwMode="auto">
          <a:xfrm>
            <a:off x="1933575" y="1009650"/>
            <a:ext cx="839787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ES" altLang="es-PE" sz="1700" b="1" i="1" dirty="0">
                <a:solidFill>
                  <a:srgbClr val="1F497D"/>
                </a:solidFill>
                <a:latin typeface="Calibri" panose="020F0502020204030204" pitchFamily="34" charset="0"/>
              </a:rPr>
              <a:t>Todos los operadores evaluados</a:t>
            </a:r>
            <a:r>
              <a:rPr lang="es-ES" altLang="es-PE" sz="1700" b="1" i="1" dirty="0">
                <a:solidFill>
                  <a:srgbClr val="00B0F0"/>
                </a:solidFill>
                <a:latin typeface="Calibri" panose="020F0502020204030204" pitchFamily="34" charset="0"/>
              </a:rPr>
              <a:t> </a:t>
            </a:r>
            <a:r>
              <a:rPr lang="es-ES" altLang="es-PE" sz="1700" b="1" i="1" dirty="0">
                <a:solidFill>
                  <a:srgbClr val="1F497D"/>
                </a:solidFill>
                <a:latin typeface="Calibri" panose="020F0502020204030204" pitchFamily="34" charset="0"/>
              </a:rPr>
              <a:t>muestran una disminución del nivel de insatisfacción.</a:t>
            </a:r>
          </a:p>
        </p:txBody>
      </p:sp>
      <p:graphicFrame>
        <p:nvGraphicFramePr>
          <p:cNvPr id="3" name="Gráfico 2">
            <a:extLst>
              <a:ext uri="{FF2B5EF4-FFF2-40B4-BE49-F238E27FC236}">
                <a16:creationId xmlns:a16="http://schemas.microsoft.com/office/drawing/2014/main" id="{AC88331F-609C-F06D-5A4E-5377BB286443}"/>
              </a:ext>
            </a:extLst>
          </p:cNvPr>
          <p:cNvGraphicFramePr>
            <a:graphicFrameLocks/>
          </p:cNvGraphicFramePr>
          <p:nvPr/>
        </p:nvGraphicFramePr>
        <p:xfrm>
          <a:off x="479376" y="2587906"/>
          <a:ext cx="5040560" cy="33340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a16="http://schemas.microsoft.com/office/drawing/2014/main" id="{E65658FE-CDED-4FE6-6ED2-B83FB453A522}"/>
              </a:ext>
            </a:extLst>
          </p:cNvPr>
          <p:cNvGraphicFramePr>
            <a:graphicFrameLocks/>
          </p:cNvGraphicFramePr>
          <p:nvPr/>
        </p:nvGraphicFramePr>
        <p:xfrm>
          <a:off x="6240016" y="2453569"/>
          <a:ext cx="5209198" cy="34683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Imagen 1">
            <a:extLst>
              <a:ext uri="{FF2B5EF4-FFF2-40B4-BE49-F238E27FC236}">
                <a16:creationId xmlns:a16="http://schemas.microsoft.com/office/drawing/2014/main" id="{D669C060-03C0-AA65-0BB0-47FD73DA6D9E}"/>
              </a:ext>
            </a:extLst>
          </p:cNvPr>
          <p:cNvPicPr>
            <a:picLocks noChangeAspect="1"/>
          </p:cNvPicPr>
          <p:nvPr/>
        </p:nvPicPr>
        <p:blipFill>
          <a:blip r:embed="rId2">
            <a:extLst>
              <a:ext uri="{28A0092B-C50C-407E-A947-70E740481C1C}">
                <a14:useLocalDpi xmlns:a14="http://schemas.microsoft.com/office/drawing/2010/main" val="0"/>
              </a:ext>
            </a:extLst>
          </a:blip>
          <a:srcRect l="13026" t="10104" r="2" b="2332"/>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7" name="Gráfico 8">
            <a:extLst>
              <a:ext uri="{FF2B5EF4-FFF2-40B4-BE49-F238E27FC236}">
                <a16:creationId xmlns:a16="http://schemas.microsoft.com/office/drawing/2014/main" id="{BA46AE23-9F9E-4DAB-71B9-56FCB5562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782" t="-7285" r="-8841" b="-7840"/>
          <a:stretch>
            <a:fillRect/>
          </a:stretch>
        </p:blipFill>
        <p:spPr bwMode="auto">
          <a:xfrm>
            <a:off x="10344150" y="5013325"/>
            <a:ext cx="15478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a:extLst>
              <a:ext uri="{FF2B5EF4-FFF2-40B4-BE49-F238E27FC236}">
                <a16:creationId xmlns:a16="http://schemas.microsoft.com/office/drawing/2014/main" id="{762BBDB8-F0B1-EB4D-479C-03FBDF589213}"/>
              </a:ext>
            </a:extLst>
          </p:cNvPr>
          <p:cNvSpPr/>
          <p:nvPr/>
        </p:nvSpPr>
        <p:spPr>
          <a:xfrm>
            <a:off x="0" y="5043488"/>
            <a:ext cx="7680325" cy="865187"/>
          </a:xfrm>
          <a:prstGeom prst="rect">
            <a:avLst/>
          </a:prstGeom>
          <a:gradFill flip="none" rotWithShape="1">
            <a:gsLst>
              <a:gs pos="0">
                <a:srgbClr val="EF7E26"/>
              </a:gs>
              <a:gs pos="100000">
                <a:srgbClr val="EF7E26">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PE"/>
          </a:p>
        </p:txBody>
      </p:sp>
      <p:sp>
        <p:nvSpPr>
          <p:cNvPr id="12" name="Título 1">
            <a:extLst>
              <a:ext uri="{FF2B5EF4-FFF2-40B4-BE49-F238E27FC236}">
                <a16:creationId xmlns:a16="http://schemas.microsoft.com/office/drawing/2014/main" id="{019D39C1-1DDA-5A35-2A8E-AFD6DC83F2A6}"/>
              </a:ext>
            </a:extLst>
          </p:cNvPr>
          <p:cNvSpPr txBox="1">
            <a:spLocks/>
          </p:cNvSpPr>
          <p:nvPr/>
        </p:nvSpPr>
        <p:spPr>
          <a:xfrm>
            <a:off x="406400" y="5140325"/>
            <a:ext cx="5324475" cy="706438"/>
          </a:xfrm>
          <a:prstGeom prst="rect">
            <a:avLst/>
          </a:prstGeom>
        </p:spPr>
        <p:txBody>
          <a:bodyPr/>
          <a:lstStyle>
            <a:lvl1pPr algn="l" defTabSz="609585" rtl="0" eaLnBrk="1" latinLnBrk="0" hangingPunct="1">
              <a:spcBef>
                <a:spcPct val="0"/>
              </a:spcBef>
              <a:buNone/>
              <a:defRPr sz="5333" b="1" kern="1200" cap="all">
                <a:solidFill>
                  <a:schemeClr val="tx1"/>
                </a:solidFill>
                <a:latin typeface="Calibri" panose="020F0502020204030204" pitchFamily="34" charset="0"/>
                <a:ea typeface="+mj-ea"/>
                <a:cs typeface="Calibri" panose="020F0502020204030204" pitchFamily="34" charset="0"/>
              </a:defRPr>
            </a:lvl1pPr>
          </a:lstStyle>
          <a:p>
            <a:pPr fontAlgn="auto">
              <a:spcAft>
                <a:spcPts val="0"/>
              </a:spcAft>
              <a:defRPr/>
            </a:pPr>
            <a:r>
              <a:rPr lang="es-419" sz="3500" dirty="0" err="1">
                <a:solidFill>
                  <a:schemeClr val="bg1"/>
                </a:solidFill>
              </a:rPr>
              <a:t>TELEVISIóN</a:t>
            </a:r>
            <a:r>
              <a:rPr lang="es-419" sz="3500" dirty="0">
                <a:solidFill>
                  <a:schemeClr val="bg1"/>
                </a:solidFill>
              </a:rPr>
              <a:t> DE </a:t>
            </a:r>
            <a:r>
              <a:rPr lang="es-419" sz="3500" dirty="0" err="1">
                <a:solidFill>
                  <a:schemeClr val="bg1"/>
                </a:solidFill>
              </a:rPr>
              <a:t>PAGa</a:t>
            </a:r>
            <a:endParaRPr lang="es-ES" sz="3500" b="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superiores redondeadas 4">
            <a:extLst>
              <a:ext uri="{FF2B5EF4-FFF2-40B4-BE49-F238E27FC236}">
                <a16:creationId xmlns:a16="http://schemas.microsoft.com/office/drawing/2014/main" id="{288FA163-662C-4675-6F11-3CEB12F4A9CD}"/>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a:p>
        </p:txBody>
      </p:sp>
      <p:sp>
        <p:nvSpPr>
          <p:cNvPr id="23" name="Título 1">
            <a:extLst>
              <a:ext uri="{FF2B5EF4-FFF2-40B4-BE49-F238E27FC236}">
                <a16:creationId xmlns:a16="http://schemas.microsoft.com/office/drawing/2014/main" id="{B03562AE-8181-8FC4-E0FD-5211942A18D2}"/>
              </a:ext>
            </a:extLst>
          </p:cNvPr>
          <p:cNvSpPr txBox="1">
            <a:spLocks/>
          </p:cNvSpPr>
          <p:nvPr/>
        </p:nvSpPr>
        <p:spPr>
          <a:xfrm>
            <a:off x="360363" y="233363"/>
            <a:ext cx="11304587"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s-ES" sz="2600" b="1" kern="700" dirty="0">
                <a:solidFill>
                  <a:schemeClr val="bg1"/>
                </a:solidFill>
                <a:cs typeface="Calibri" panose="020F0502020204030204" pitchFamily="34" charset="0"/>
              </a:rPr>
              <a:t>SERVICIO DE TELEVISIÓN DE PAGA</a:t>
            </a:r>
            <a:endParaRPr lang="es-PE" sz="2600" b="1" kern="700" dirty="0">
              <a:solidFill>
                <a:schemeClr val="bg1"/>
              </a:solidFill>
              <a:cs typeface="Calibri" panose="020F0502020204030204" pitchFamily="34" charset="0"/>
            </a:endParaRPr>
          </a:p>
        </p:txBody>
      </p:sp>
      <p:sp>
        <p:nvSpPr>
          <p:cNvPr id="24" name="Rectángulo redondeado 23">
            <a:extLst>
              <a:ext uri="{FF2B5EF4-FFF2-40B4-BE49-F238E27FC236}">
                <a16:creationId xmlns:a16="http://schemas.microsoft.com/office/drawing/2014/main" id="{6CEA4E8B-1E94-E665-591E-CD897DA96A48}"/>
              </a:ext>
            </a:extLst>
          </p:cNvPr>
          <p:cNvSpPr/>
          <p:nvPr/>
        </p:nvSpPr>
        <p:spPr>
          <a:xfrm>
            <a:off x="1631950" y="941388"/>
            <a:ext cx="8929688" cy="542925"/>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
        <p:nvSpPr>
          <p:cNvPr id="83973" name="CuadroTexto 24">
            <a:extLst>
              <a:ext uri="{FF2B5EF4-FFF2-40B4-BE49-F238E27FC236}">
                <a16:creationId xmlns:a16="http://schemas.microsoft.com/office/drawing/2014/main" id="{028A98D5-D45F-1CB0-4B1A-DE6C0AE96443}"/>
              </a:ext>
            </a:extLst>
          </p:cNvPr>
          <p:cNvSpPr txBox="1">
            <a:spLocks noChangeArrowheads="1"/>
          </p:cNvSpPr>
          <p:nvPr/>
        </p:nvSpPr>
        <p:spPr bwMode="auto">
          <a:xfrm>
            <a:off x="1541463" y="1095375"/>
            <a:ext cx="9109075"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lnSpc>
                <a:spcPts val="1500"/>
              </a:lnSpc>
              <a:spcBef>
                <a:spcPct val="20000"/>
              </a:spcBef>
            </a:pPr>
            <a:r>
              <a:rPr lang="es-ES" altLang="es-PE" sz="1800" b="1" i="1" dirty="0">
                <a:solidFill>
                  <a:srgbClr val="1F497D"/>
                </a:solidFill>
                <a:latin typeface="Calibri" panose="020F0502020204030204" pitchFamily="34" charset="0"/>
              </a:rPr>
              <a:t>El </a:t>
            </a:r>
            <a:r>
              <a:rPr lang="es-ES" altLang="es-PE" sz="1800" b="1" i="1" dirty="0">
                <a:solidFill>
                  <a:srgbClr val="00B0F0"/>
                </a:solidFill>
                <a:latin typeface="Calibri" panose="020F0502020204030204" pitchFamily="34" charset="0"/>
              </a:rPr>
              <a:t>52 % de usuarios</a:t>
            </a:r>
            <a:r>
              <a:rPr lang="es-ES" altLang="es-PE" sz="1800" b="1" i="1" dirty="0">
                <a:solidFill>
                  <a:srgbClr val="1F497D"/>
                </a:solidFill>
                <a:latin typeface="Calibri" panose="020F0502020204030204" pitchFamily="34" charset="0"/>
              </a:rPr>
              <a:t> se sintieron satisfechos con el servicio de televisión de paga.</a:t>
            </a:r>
          </a:p>
        </p:txBody>
      </p:sp>
      <p:sp>
        <p:nvSpPr>
          <p:cNvPr id="83974" name="Rectángulo 2">
            <a:extLst>
              <a:ext uri="{FF2B5EF4-FFF2-40B4-BE49-F238E27FC236}">
                <a16:creationId xmlns:a16="http://schemas.microsoft.com/office/drawing/2014/main" id="{35E81723-0044-17D6-3556-66397E5DA4B9}"/>
              </a:ext>
            </a:extLst>
          </p:cNvPr>
          <p:cNvSpPr>
            <a:spLocks noChangeArrowheads="1"/>
          </p:cNvSpPr>
          <p:nvPr/>
        </p:nvSpPr>
        <p:spPr bwMode="auto">
          <a:xfrm>
            <a:off x="496888" y="6167438"/>
            <a:ext cx="8929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eaLnBrk="1" hangingPunct="1"/>
            <a:r>
              <a:rPr lang="es-ES_tradnl" altLang="es-PE" sz="800" i="1">
                <a:solidFill>
                  <a:srgbClr val="102132"/>
                </a:solidFill>
                <a:latin typeface="Calibri" panose="020F0502020204030204" pitchFamily="34" charset="0"/>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de televisión de paga? </a:t>
            </a:r>
            <a:r>
              <a:rPr lang="es-MX" altLang="es-PE" sz="800" i="1">
                <a:solidFill>
                  <a:srgbClr val="102132"/>
                </a:solidFill>
                <a:latin typeface="Calibri" panose="020F0502020204030204" pitchFamily="34" charset="0"/>
                <a:cs typeface="Calibri" panose="020F0502020204030204" pitchFamily="34" charset="0"/>
              </a:rPr>
              <a:t>/ Satisfecho = suma de valoraciones 8,9,10 / Insatisfecho = suma de valoraciones 0,1,2,3,4,5 </a:t>
            </a:r>
          </a:p>
          <a:p>
            <a:pPr eaLnBrk="1" hangingPunct="1"/>
            <a:r>
              <a:rPr lang="es-PE" altLang="es-PE" sz="800" b="1">
                <a:solidFill>
                  <a:srgbClr val="595959"/>
                </a:solidFill>
                <a:latin typeface="Calibri" panose="020F0502020204030204" pitchFamily="34" charset="0"/>
                <a:cs typeface="Calibri" panose="020F0502020204030204" pitchFamily="34" charset="0"/>
              </a:rPr>
              <a:t>Fuente</a:t>
            </a:r>
            <a:r>
              <a:rPr lang="es-PE" altLang="es-PE" sz="800">
                <a:solidFill>
                  <a:srgbClr val="595959"/>
                </a:solidFill>
                <a:latin typeface="Calibri" panose="020F0502020204030204" pitchFamily="34" charset="0"/>
                <a:cs typeface="Calibri" panose="020F0502020204030204" pitchFamily="34" charset="0"/>
              </a:rPr>
              <a:t>: Cid Latinoamérica, Estudio de Satisfacción 2025. TV paga. Elaboración: Osiptel</a:t>
            </a:r>
            <a:endParaRPr lang="es-ES_tradnl" altLang="es-PE" sz="800" i="1">
              <a:solidFill>
                <a:srgbClr val="102132"/>
              </a:solidFill>
              <a:latin typeface="Calibri" panose="020F0502020204030204" pitchFamily="34" charset="0"/>
              <a:cs typeface="Calibri" panose="020F0502020204030204" pitchFamily="34" charset="0"/>
            </a:endParaRPr>
          </a:p>
        </p:txBody>
      </p:sp>
      <p:graphicFrame>
        <p:nvGraphicFramePr>
          <p:cNvPr id="32" name="Tabla 31">
            <a:extLst>
              <a:ext uri="{FF2B5EF4-FFF2-40B4-BE49-F238E27FC236}">
                <a16:creationId xmlns:a16="http://schemas.microsoft.com/office/drawing/2014/main" id="{013C1887-9BB7-4967-B46E-A091CD08B8CF}"/>
              </a:ext>
            </a:extLst>
          </p:cNvPr>
          <p:cNvGraphicFramePr>
            <a:graphicFrameLocks noGrp="1"/>
          </p:cNvGraphicFramePr>
          <p:nvPr/>
        </p:nvGraphicFramePr>
        <p:xfrm>
          <a:off x="1630363" y="5192713"/>
          <a:ext cx="9218611" cy="427038"/>
        </p:xfrm>
        <a:graphic>
          <a:graphicData uri="http://schemas.openxmlformats.org/drawingml/2006/table">
            <a:tbl>
              <a:tblPr firstRow="1" bandRow="1">
                <a:tableStyleId>{5C22544A-7EE6-4342-B048-85BDC9FD1C3A}</a:tableStyleId>
              </a:tblPr>
              <a:tblGrid>
                <a:gridCol w="1368825">
                  <a:extLst>
                    <a:ext uri="{9D8B030D-6E8A-4147-A177-3AD203B41FA5}">
                      <a16:colId xmlns:a16="http://schemas.microsoft.com/office/drawing/2014/main" val="20000"/>
                    </a:ext>
                  </a:extLst>
                </a:gridCol>
                <a:gridCol w="1174038">
                  <a:extLst>
                    <a:ext uri="{9D8B030D-6E8A-4147-A177-3AD203B41FA5}">
                      <a16:colId xmlns:a16="http://schemas.microsoft.com/office/drawing/2014/main" val="20001"/>
                    </a:ext>
                  </a:extLst>
                </a:gridCol>
                <a:gridCol w="1355194">
                  <a:extLst>
                    <a:ext uri="{9D8B030D-6E8A-4147-A177-3AD203B41FA5}">
                      <a16:colId xmlns:a16="http://schemas.microsoft.com/office/drawing/2014/main" val="20002"/>
                    </a:ext>
                  </a:extLst>
                </a:gridCol>
                <a:gridCol w="1299205">
                  <a:extLst>
                    <a:ext uri="{9D8B030D-6E8A-4147-A177-3AD203B41FA5}">
                      <a16:colId xmlns:a16="http://schemas.microsoft.com/office/drawing/2014/main" val="20003"/>
                    </a:ext>
                  </a:extLst>
                </a:gridCol>
                <a:gridCol w="1299205">
                  <a:extLst>
                    <a:ext uri="{9D8B030D-6E8A-4147-A177-3AD203B41FA5}">
                      <a16:colId xmlns:a16="http://schemas.microsoft.com/office/drawing/2014/main" val="20004"/>
                    </a:ext>
                  </a:extLst>
                </a:gridCol>
                <a:gridCol w="1361072">
                  <a:extLst>
                    <a:ext uri="{9D8B030D-6E8A-4147-A177-3AD203B41FA5}">
                      <a16:colId xmlns:a16="http://schemas.microsoft.com/office/drawing/2014/main" val="20005"/>
                    </a:ext>
                  </a:extLst>
                </a:gridCol>
                <a:gridCol w="1361072">
                  <a:extLst>
                    <a:ext uri="{9D8B030D-6E8A-4147-A177-3AD203B41FA5}">
                      <a16:colId xmlns:a16="http://schemas.microsoft.com/office/drawing/2014/main" val="20006"/>
                    </a:ext>
                  </a:extLst>
                </a:gridCol>
              </a:tblGrid>
              <a:tr h="213519">
                <a:tc>
                  <a:txBody>
                    <a:bodyPr/>
                    <a:lstStyle/>
                    <a:p>
                      <a:r>
                        <a:rPr lang="es-MX" sz="800" b="0" dirty="0">
                          <a:solidFill>
                            <a:schemeClr val="tx1">
                              <a:lumMod val="50000"/>
                              <a:lumOff val="50000"/>
                            </a:schemeClr>
                          </a:solidFill>
                        </a:rPr>
                        <a:t>Media</a:t>
                      </a:r>
                      <a:endParaRPr lang="es-PE" sz="800" b="0" dirty="0">
                        <a:solidFill>
                          <a:schemeClr val="tx1">
                            <a:lumMod val="50000"/>
                            <a:lumOff val="50000"/>
                          </a:schemeClr>
                        </a:solidFill>
                      </a:endParaRPr>
                    </a:p>
                  </a:txBody>
                  <a:tcPr marL="91451" marR="91451" marT="45754" marB="45754">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7.1</a:t>
                      </a:r>
                    </a:p>
                  </a:txBody>
                  <a:tcPr marL="6351" marR="6351"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a:solidFill>
                            <a:schemeClr val="tx1">
                              <a:lumMod val="50000"/>
                              <a:lumOff val="50000"/>
                            </a:schemeClr>
                          </a:solidFill>
                          <a:latin typeface="+mn-lt"/>
                          <a:ea typeface="+mn-ea"/>
                          <a:cs typeface="+mn-cs"/>
                        </a:rPr>
                        <a:t>7.7</a:t>
                      </a:r>
                    </a:p>
                  </a:txBody>
                  <a:tcPr marL="6351" marR="6351"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a:solidFill>
                            <a:schemeClr val="tx1">
                              <a:lumMod val="50000"/>
                              <a:lumOff val="50000"/>
                            </a:schemeClr>
                          </a:solidFill>
                          <a:latin typeface="+mn-lt"/>
                          <a:ea typeface="+mn-ea"/>
                          <a:cs typeface="+mn-cs"/>
                        </a:rPr>
                        <a:t>7.8</a:t>
                      </a:r>
                    </a:p>
                  </a:txBody>
                  <a:tcPr marL="6351" marR="6351"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a:solidFill>
                            <a:schemeClr val="tx1">
                              <a:lumMod val="50000"/>
                              <a:lumOff val="50000"/>
                            </a:schemeClr>
                          </a:solidFill>
                          <a:latin typeface="+mn-lt"/>
                          <a:ea typeface="+mn-ea"/>
                          <a:cs typeface="+mn-cs"/>
                        </a:rPr>
                        <a:t>6.6</a:t>
                      </a:r>
                    </a:p>
                  </a:txBody>
                  <a:tcPr marL="6351" marR="6351"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a:solidFill>
                            <a:schemeClr val="tx1">
                              <a:lumMod val="50000"/>
                              <a:lumOff val="50000"/>
                            </a:schemeClr>
                          </a:solidFill>
                          <a:latin typeface="+mn-lt"/>
                          <a:ea typeface="+mn-ea"/>
                          <a:cs typeface="+mn-cs"/>
                        </a:rPr>
                        <a:t>7.1</a:t>
                      </a:r>
                    </a:p>
                  </a:txBody>
                  <a:tcPr marL="6351" marR="6351"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7.1</a:t>
                      </a:r>
                    </a:p>
                  </a:txBody>
                  <a:tcPr marL="6351" marR="6351"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213519">
                <a:tc>
                  <a:txBody>
                    <a:bodyPr/>
                    <a:lstStyle/>
                    <a:p>
                      <a:r>
                        <a:rPr lang="es-MX" sz="800" b="0" dirty="0">
                          <a:solidFill>
                            <a:schemeClr val="tx1">
                              <a:lumMod val="50000"/>
                              <a:lumOff val="50000"/>
                            </a:schemeClr>
                          </a:solidFill>
                        </a:rPr>
                        <a:t>Base real de encuestados</a:t>
                      </a:r>
                      <a:endParaRPr lang="es-PE" sz="800" b="0" dirty="0">
                        <a:solidFill>
                          <a:schemeClr val="tx1">
                            <a:lumMod val="50000"/>
                            <a:lumOff val="50000"/>
                          </a:schemeClr>
                        </a:solidFill>
                      </a:endParaRPr>
                    </a:p>
                  </a:txBody>
                  <a:tcPr marL="91451" marR="91451" marT="45754" marB="45754">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1283</a:t>
                      </a:r>
                    </a:p>
                  </a:txBody>
                  <a:tcPr marL="6351" marR="6351"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287</a:t>
                      </a:r>
                    </a:p>
                  </a:txBody>
                  <a:tcPr marL="6351" marR="6351"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409</a:t>
                      </a:r>
                    </a:p>
                  </a:txBody>
                  <a:tcPr marL="6351" marR="6351"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587</a:t>
                      </a:r>
                    </a:p>
                  </a:txBody>
                  <a:tcPr marL="6351" marR="6351"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431</a:t>
                      </a:r>
                    </a:p>
                  </a:txBody>
                  <a:tcPr marL="6351" marR="6351"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852</a:t>
                      </a:r>
                    </a:p>
                  </a:txBody>
                  <a:tcPr marL="6351" marR="6351"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2" name="Flecha: a la derecha 11">
            <a:extLst>
              <a:ext uri="{FF2B5EF4-FFF2-40B4-BE49-F238E27FC236}">
                <a16:creationId xmlns:a16="http://schemas.microsoft.com/office/drawing/2014/main" id="{50343B2A-D179-F1C8-81E3-386B47CE53B6}"/>
              </a:ext>
            </a:extLst>
          </p:cNvPr>
          <p:cNvSpPr/>
          <p:nvPr/>
        </p:nvSpPr>
        <p:spPr>
          <a:xfrm>
            <a:off x="1055688" y="2124075"/>
            <a:ext cx="1873250" cy="554038"/>
          </a:xfrm>
          <a:prstGeom prst="rightArrow">
            <a:avLst>
              <a:gd name="adj1" fmla="val 74658"/>
              <a:gd name="adj2" fmla="val 50000"/>
            </a:avLst>
          </a:prstGeom>
          <a:solidFill>
            <a:srgbClr val="002060"/>
          </a:solidFill>
          <a:ln w="12700" cap="flat" cmpd="sng" algn="ctr">
            <a:solidFill>
              <a:srgbClr val="002060"/>
            </a:solidFill>
            <a:prstDash val="solid"/>
            <a:miter lim="800000"/>
          </a:ln>
          <a:effectLst/>
        </p:spPr>
        <p:txBody>
          <a:bodyPr anchor="ctr"/>
          <a:lstStyle/>
          <a:p>
            <a:pPr algn="ctr" defTabSz="914400" eaLnBrk="1" fontAlgn="auto" hangingPunct="1">
              <a:spcBef>
                <a:spcPts val="0"/>
              </a:spcBef>
              <a:spcAft>
                <a:spcPts val="0"/>
              </a:spcAft>
              <a:defRPr/>
            </a:pPr>
            <a:r>
              <a:rPr lang="es-ES" sz="1200" b="1" kern="0" dirty="0">
                <a:solidFill>
                  <a:schemeClr val="bg1"/>
                </a:solidFill>
                <a:latin typeface="Calibri" panose="020F0502020204030204"/>
              </a:rPr>
              <a:t>SATISFECHO</a:t>
            </a:r>
          </a:p>
          <a:p>
            <a:pPr algn="ctr" defTabSz="914400" eaLnBrk="1" fontAlgn="auto" hangingPunct="1">
              <a:spcBef>
                <a:spcPts val="0"/>
              </a:spcBef>
              <a:spcAft>
                <a:spcPts val="0"/>
              </a:spcAft>
              <a:defRPr/>
            </a:pPr>
            <a:r>
              <a:rPr lang="es-ES" sz="1200" b="1" kern="0" dirty="0">
                <a:solidFill>
                  <a:schemeClr val="bg1"/>
                </a:solidFill>
                <a:latin typeface="Calibri" panose="020F0502020204030204"/>
              </a:rPr>
              <a:t>(8-10)</a:t>
            </a:r>
            <a:endParaRPr lang="es-PE" sz="1800" b="1" kern="0" dirty="0">
              <a:solidFill>
                <a:schemeClr val="bg1"/>
              </a:solidFill>
              <a:latin typeface="Calibri" panose="020F0502020204030204"/>
            </a:endParaRPr>
          </a:p>
        </p:txBody>
      </p:sp>
      <p:sp>
        <p:nvSpPr>
          <p:cNvPr id="13" name="Flecha: a la derecha 12">
            <a:extLst>
              <a:ext uri="{FF2B5EF4-FFF2-40B4-BE49-F238E27FC236}">
                <a16:creationId xmlns:a16="http://schemas.microsoft.com/office/drawing/2014/main" id="{BB2639A5-19D3-CAE2-E3A5-144F549199B6}"/>
              </a:ext>
            </a:extLst>
          </p:cNvPr>
          <p:cNvSpPr/>
          <p:nvPr/>
        </p:nvSpPr>
        <p:spPr>
          <a:xfrm>
            <a:off x="1055688" y="3098800"/>
            <a:ext cx="1873250" cy="554038"/>
          </a:xfrm>
          <a:prstGeom prst="rightArrow">
            <a:avLst>
              <a:gd name="adj1" fmla="val 74658"/>
              <a:gd name="adj2" fmla="val 50000"/>
            </a:avLst>
          </a:prstGeom>
          <a:solidFill>
            <a:schemeClr val="bg1">
              <a:lumMod val="9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s-ES" sz="1200" b="1" kern="0" dirty="0">
                <a:solidFill>
                  <a:prstClr val="black"/>
                </a:solidFill>
                <a:latin typeface="Calibri" panose="020F0502020204030204"/>
              </a:rPr>
              <a:t>NEUTRAL (6-7)</a:t>
            </a:r>
            <a:endParaRPr lang="es-PE" sz="1800" b="1" kern="0" dirty="0">
              <a:solidFill>
                <a:prstClr val="black"/>
              </a:solidFill>
              <a:latin typeface="Calibri" panose="020F0502020204030204"/>
            </a:endParaRPr>
          </a:p>
        </p:txBody>
      </p:sp>
      <p:sp>
        <p:nvSpPr>
          <p:cNvPr id="14" name="Flecha: a la derecha 13">
            <a:extLst>
              <a:ext uri="{FF2B5EF4-FFF2-40B4-BE49-F238E27FC236}">
                <a16:creationId xmlns:a16="http://schemas.microsoft.com/office/drawing/2014/main" id="{A8C6ED0E-14E6-044A-0A05-AE4296BD2416}"/>
              </a:ext>
            </a:extLst>
          </p:cNvPr>
          <p:cNvSpPr/>
          <p:nvPr/>
        </p:nvSpPr>
        <p:spPr>
          <a:xfrm>
            <a:off x="1055688" y="3965575"/>
            <a:ext cx="1873250" cy="552450"/>
          </a:xfrm>
          <a:prstGeom prst="rightArrow">
            <a:avLst>
              <a:gd name="adj1" fmla="val 74658"/>
              <a:gd name="adj2" fmla="val 50000"/>
            </a:avLst>
          </a:prstGeom>
          <a:solidFill>
            <a:schemeClr val="accent1">
              <a:lumMod val="20000"/>
              <a:lumOff val="80000"/>
            </a:schemeClr>
          </a:solidFill>
          <a:ln w="12700" cap="flat" cmpd="sng" algn="ctr">
            <a:noFill/>
            <a:prstDash val="solid"/>
            <a:miter lim="800000"/>
          </a:ln>
          <a:effectLst/>
        </p:spPr>
        <p:txBody>
          <a:bodyPr wrap="none" anchor="ctr"/>
          <a:lstStyle/>
          <a:p>
            <a:pPr algn="ctr" defTabSz="914400" eaLnBrk="1" fontAlgn="auto" hangingPunct="1">
              <a:spcBef>
                <a:spcPts val="0"/>
              </a:spcBef>
              <a:spcAft>
                <a:spcPts val="0"/>
              </a:spcAft>
              <a:defRPr/>
            </a:pPr>
            <a:r>
              <a:rPr lang="es-ES" sz="1200" b="1" kern="0" dirty="0">
                <a:latin typeface="Calibri" panose="020F0502020204030204"/>
              </a:rPr>
              <a:t>INSATISFECHO </a:t>
            </a:r>
          </a:p>
          <a:p>
            <a:pPr algn="ctr" defTabSz="914400" eaLnBrk="1" fontAlgn="auto" hangingPunct="1">
              <a:spcBef>
                <a:spcPts val="0"/>
              </a:spcBef>
              <a:spcAft>
                <a:spcPts val="0"/>
              </a:spcAft>
              <a:defRPr/>
            </a:pPr>
            <a:r>
              <a:rPr lang="es-ES" sz="1200" b="1" kern="0" dirty="0">
                <a:latin typeface="Calibri" panose="020F0502020204030204"/>
              </a:rPr>
              <a:t>(0-5)</a:t>
            </a:r>
            <a:endParaRPr lang="es-PE" sz="1800" b="1" kern="0" dirty="0">
              <a:latin typeface="Calibri" panose="020F0502020204030204"/>
            </a:endParaRPr>
          </a:p>
        </p:txBody>
      </p:sp>
      <p:graphicFrame>
        <p:nvGraphicFramePr>
          <p:cNvPr id="4" name="Gráfico 3">
            <a:extLst>
              <a:ext uri="{FF2B5EF4-FFF2-40B4-BE49-F238E27FC236}">
                <a16:creationId xmlns:a16="http://schemas.microsoft.com/office/drawing/2014/main" id="{8B4C9CBD-7318-6350-A0FF-B73EC8718DB3}"/>
              </a:ext>
            </a:extLst>
          </p:cNvPr>
          <p:cNvGraphicFramePr>
            <a:graphicFrameLocks/>
          </p:cNvGraphicFramePr>
          <p:nvPr/>
        </p:nvGraphicFramePr>
        <p:xfrm>
          <a:off x="2702034" y="1554072"/>
          <a:ext cx="8146494" cy="349480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superiores redondeadas 4">
            <a:extLst>
              <a:ext uri="{FF2B5EF4-FFF2-40B4-BE49-F238E27FC236}">
                <a16:creationId xmlns:a16="http://schemas.microsoft.com/office/drawing/2014/main" id="{0CBEB1F7-78B9-1206-2B8D-E33D6C5C02DE}"/>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a:p>
        </p:txBody>
      </p:sp>
      <p:sp>
        <p:nvSpPr>
          <p:cNvPr id="9" name="Título 1">
            <a:extLst>
              <a:ext uri="{FF2B5EF4-FFF2-40B4-BE49-F238E27FC236}">
                <a16:creationId xmlns:a16="http://schemas.microsoft.com/office/drawing/2014/main" id="{FED86904-DA35-FE1B-71EE-9407982E4A67}"/>
              </a:ext>
            </a:extLst>
          </p:cNvPr>
          <p:cNvSpPr txBox="1">
            <a:spLocks/>
          </p:cNvSpPr>
          <p:nvPr/>
        </p:nvSpPr>
        <p:spPr>
          <a:xfrm>
            <a:off x="360363" y="252413"/>
            <a:ext cx="11952287"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s-ES" sz="2400" b="1" kern="700" dirty="0">
                <a:solidFill>
                  <a:schemeClr val="bg1"/>
                </a:solidFill>
                <a:cs typeface="Calibri" panose="020F0502020204030204" pitchFamily="34" charset="0"/>
              </a:rPr>
              <a:t>EVOLUCIÓN HISTÓRICA DEL NIVEL DE SATISFACCIÓN GENERAL – SERVICIO DE TV PAGA</a:t>
            </a:r>
            <a:endParaRPr lang="es-PE" sz="2400" b="1" kern="700" dirty="0">
              <a:solidFill>
                <a:schemeClr val="bg1"/>
              </a:solidFill>
              <a:cs typeface="Calibri" panose="020F0502020204030204" pitchFamily="34" charset="0"/>
            </a:endParaRPr>
          </a:p>
        </p:txBody>
      </p:sp>
      <p:sp>
        <p:nvSpPr>
          <p:cNvPr id="84996" name="CuadroTexto 10">
            <a:extLst>
              <a:ext uri="{FF2B5EF4-FFF2-40B4-BE49-F238E27FC236}">
                <a16:creationId xmlns:a16="http://schemas.microsoft.com/office/drawing/2014/main" id="{9016110F-4D1C-EFBF-E16D-6C68E083F72E}"/>
              </a:ext>
            </a:extLst>
          </p:cNvPr>
          <p:cNvSpPr txBox="1">
            <a:spLocks noChangeArrowheads="1"/>
          </p:cNvSpPr>
          <p:nvPr/>
        </p:nvSpPr>
        <p:spPr bwMode="auto">
          <a:xfrm>
            <a:off x="1747838" y="1036638"/>
            <a:ext cx="8918575"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lnSpc>
                <a:spcPts val="1900"/>
              </a:lnSpc>
            </a:pPr>
            <a:r>
              <a:rPr lang="es-ES" altLang="es-PE" sz="1800" b="1" i="1" dirty="0">
                <a:solidFill>
                  <a:srgbClr val="1F497D"/>
                </a:solidFill>
                <a:latin typeface="Calibri" panose="020F0502020204030204" pitchFamily="34" charset="0"/>
              </a:rPr>
              <a:t>El nivel de usuarios insatisfechos con el servicio de televisión de paga se redujo entre los años 2024 y 2025, alcanzando 22 % y el nivel de satisfacción creció 8 puntos porcentuales.</a:t>
            </a:r>
          </a:p>
        </p:txBody>
      </p:sp>
      <p:sp>
        <p:nvSpPr>
          <p:cNvPr id="84997" name="Rectángulo 11">
            <a:extLst>
              <a:ext uri="{FF2B5EF4-FFF2-40B4-BE49-F238E27FC236}">
                <a16:creationId xmlns:a16="http://schemas.microsoft.com/office/drawing/2014/main" id="{9FFC4F61-F4CB-C1FF-FAAE-5F19905F0362}"/>
              </a:ext>
            </a:extLst>
          </p:cNvPr>
          <p:cNvSpPr>
            <a:spLocks noChangeArrowheads="1"/>
          </p:cNvSpPr>
          <p:nvPr/>
        </p:nvSpPr>
        <p:spPr bwMode="auto">
          <a:xfrm>
            <a:off x="503238" y="6165850"/>
            <a:ext cx="8924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200">
                <a:solidFill>
                  <a:schemeClr val="tx1"/>
                </a:solidFill>
                <a:latin typeface="Calibri" panose="020F0502020204030204" pitchFamily="34" charset="0"/>
              </a:defRPr>
            </a:lvl1pPr>
            <a:lvl2pPr marL="457200" indent="-379413">
              <a:spcBef>
                <a:spcPct val="20000"/>
              </a:spcBef>
              <a:buFont typeface="Arial" panose="020B0604020202020204" pitchFamily="34" charset="0"/>
              <a:buChar char="–"/>
              <a:defRPr sz="3700">
                <a:solidFill>
                  <a:schemeClr val="tx1"/>
                </a:solidFill>
                <a:latin typeface="Calibri" panose="020F0502020204030204" pitchFamily="34" charset="0"/>
              </a:defRPr>
            </a:lvl2pPr>
            <a:lvl3pPr marL="914400">
              <a:spcBef>
                <a:spcPct val="20000"/>
              </a:spcBef>
              <a:buFont typeface="Arial" panose="020B0604020202020204" pitchFamily="34" charset="0"/>
              <a:buChar char="•"/>
              <a:defRPr sz="3200">
                <a:solidFill>
                  <a:schemeClr val="tx1"/>
                </a:solidFill>
                <a:latin typeface="Calibri" panose="020F0502020204030204" pitchFamily="34" charset="0"/>
              </a:defRPr>
            </a:lvl3pPr>
            <a:lvl4pPr marL="1371600" indent="-303213">
              <a:spcBef>
                <a:spcPct val="20000"/>
              </a:spcBef>
              <a:buFont typeface="Arial" panose="020B0604020202020204" pitchFamily="34" charset="0"/>
              <a:buChar char="–"/>
              <a:defRPr sz="2600">
                <a:solidFill>
                  <a:schemeClr val="tx1"/>
                </a:solidFill>
                <a:latin typeface="Calibri" panose="020F0502020204030204" pitchFamily="34" charset="0"/>
              </a:defRPr>
            </a:lvl4pPr>
            <a:lvl5pPr marL="1828800" indent="-303213">
              <a:spcBef>
                <a:spcPct val="20000"/>
              </a:spcBef>
              <a:buFont typeface="Arial" panose="020B0604020202020204" pitchFamily="34" charset="0"/>
              <a:buChar char="»"/>
              <a:defRPr sz="2600">
                <a:solidFill>
                  <a:schemeClr val="tx1"/>
                </a:solidFill>
                <a:latin typeface="Calibri" panose="020F0502020204030204" pitchFamily="34" charset="0"/>
              </a:defRPr>
            </a:lvl5pPr>
            <a:lvl6pPr indent="-3032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indent="-3032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indent="-3032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indent="-3032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defTabSz="914400" eaLnBrk="1" hangingPunct="1">
              <a:spcBef>
                <a:spcPct val="0"/>
              </a:spcBef>
              <a:buFontTx/>
              <a:buNone/>
            </a:pPr>
            <a:r>
              <a:rPr lang="es-ES_tradnl" altLang="es-PE" sz="800" i="1">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de televisión de paga? </a:t>
            </a:r>
            <a:r>
              <a:rPr lang="es-MX" altLang="es-PE" sz="800" i="1">
                <a:solidFill>
                  <a:srgbClr val="102132"/>
                </a:solidFill>
                <a:cs typeface="Calibri" panose="020F0502020204030204" pitchFamily="34" charset="0"/>
              </a:rPr>
              <a:t>/ Satisfecho = suma de valoraciones 8,9,10 / Insatisfecho = suma de valoraciones 0,1,2,3,4,5 </a:t>
            </a:r>
          </a:p>
          <a:p>
            <a:pPr defTabSz="914400" eaLnBrk="1" hangingPunct="1">
              <a:spcBef>
                <a:spcPct val="0"/>
              </a:spcBef>
              <a:buFontTx/>
              <a:buNone/>
            </a:pPr>
            <a:r>
              <a:rPr lang="es-PE" altLang="es-PE" sz="800" b="1">
                <a:solidFill>
                  <a:srgbClr val="595959"/>
                </a:solidFill>
                <a:cs typeface="Calibri" panose="020F0502020204030204" pitchFamily="34" charset="0"/>
              </a:rPr>
              <a:t>Fuente</a:t>
            </a:r>
            <a:r>
              <a:rPr lang="es-PE" altLang="es-PE" sz="800">
                <a:solidFill>
                  <a:srgbClr val="595959"/>
                </a:solidFill>
                <a:cs typeface="Calibri" panose="020F0502020204030204" pitchFamily="34" charset="0"/>
              </a:rPr>
              <a:t>: Cid Latinoamérica, Estudio de Satisfacción 2025. TV paga. Elaboración: Osiptel</a:t>
            </a:r>
            <a:endParaRPr lang="es-ES_tradnl" altLang="es-PE" sz="800" i="1">
              <a:solidFill>
                <a:srgbClr val="102132"/>
              </a:solidFill>
              <a:cs typeface="Calibri" panose="020F0502020204030204" pitchFamily="34" charset="0"/>
            </a:endParaRPr>
          </a:p>
        </p:txBody>
      </p:sp>
      <p:sp>
        <p:nvSpPr>
          <p:cNvPr id="15" name="Flecha: a la derecha 14">
            <a:extLst>
              <a:ext uri="{FF2B5EF4-FFF2-40B4-BE49-F238E27FC236}">
                <a16:creationId xmlns:a16="http://schemas.microsoft.com/office/drawing/2014/main" id="{AD0925EF-072C-00AE-BF14-61C201406B29}"/>
              </a:ext>
            </a:extLst>
          </p:cNvPr>
          <p:cNvSpPr/>
          <p:nvPr/>
        </p:nvSpPr>
        <p:spPr>
          <a:xfrm>
            <a:off x="1127125" y="2266950"/>
            <a:ext cx="1873250" cy="554038"/>
          </a:xfrm>
          <a:prstGeom prst="rightArrow">
            <a:avLst>
              <a:gd name="adj1" fmla="val 74658"/>
              <a:gd name="adj2" fmla="val 50000"/>
            </a:avLst>
          </a:prstGeom>
          <a:solidFill>
            <a:srgbClr val="002060"/>
          </a:solidFill>
          <a:ln w="12700" cap="flat" cmpd="sng" algn="ctr">
            <a:solidFill>
              <a:srgbClr val="002060"/>
            </a:solidFill>
            <a:prstDash val="solid"/>
            <a:miter lim="800000"/>
          </a:ln>
          <a:effectLst/>
        </p:spPr>
        <p:txBody>
          <a:bodyPr anchor="ctr"/>
          <a:lstStyle/>
          <a:p>
            <a:pPr algn="ctr" defTabSz="914400" eaLnBrk="1" fontAlgn="auto" hangingPunct="1">
              <a:spcBef>
                <a:spcPts val="0"/>
              </a:spcBef>
              <a:spcAft>
                <a:spcPts val="0"/>
              </a:spcAft>
              <a:defRPr/>
            </a:pPr>
            <a:r>
              <a:rPr lang="es-ES" sz="1200" b="1" kern="0" dirty="0">
                <a:solidFill>
                  <a:schemeClr val="bg1"/>
                </a:solidFill>
                <a:latin typeface="Calibri" panose="020F0502020204030204"/>
              </a:rPr>
              <a:t>SATISFECHO</a:t>
            </a:r>
          </a:p>
          <a:p>
            <a:pPr algn="ctr" defTabSz="914400" eaLnBrk="1" fontAlgn="auto" hangingPunct="1">
              <a:spcBef>
                <a:spcPts val="0"/>
              </a:spcBef>
              <a:spcAft>
                <a:spcPts val="0"/>
              </a:spcAft>
              <a:defRPr/>
            </a:pPr>
            <a:r>
              <a:rPr lang="es-ES" sz="1200" b="1" kern="0" dirty="0">
                <a:solidFill>
                  <a:schemeClr val="bg1"/>
                </a:solidFill>
                <a:latin typeface="Calibri" panose="020F0502020204030204"/>
              </a:rPr>
              <a:t>(8-10)</a:t>
            </a:r>
            <a:endParaRPr lang="es-PE" sz="1800" b="1" kern="0" dirty="0">
              <a:solidFill>
                <a:schemeClr val="bg1"/>
              </a:solidFill>
              <a:latin typeface="Calibri" panose="020F0502020204030204"/>
            </a:endParaRPr>
          </a:p>
        </p:txBody>
      </p:sp>
      <p:sp>
        <p:nvSpPr>
          <p:cNvPr id="17" name="Flecha: a la derecha 16">
            <a:extLst>
              <a:ext uri="{FF2B5EF4-FFF2-40B4-BE49-F238E27FC236}">
                <a16:creationId xmlns:a16="http://schemas.microsoft.com/office/drawing/2014/main" id="{27588216-519A-B6C0-895A-3844BD8B714B}"/>
              </a:ext>
            </a:extLst>
          </p:cNvPr>
          <p:cNvSpPr/>
          <p:nvPr/>
        </p:nvSpPr>
        <p:spPr>
          <a:xfrm>
            <a:off x="1127125" y="3479800"/>
            <a:ext cx="1873250" cy="554038"/>
          </a:xfrm>
          <a:prstGeom prst="rightArrow">
            <a:avLst>
              <a:gd name="adj1" fmla="val 74658"/>
              <a:gd name="adj2" fmla="val 50000"/>
            </a:avLst>
          </a:prstGeom>
          <a:solidFill>
            <a:schemeClr val="bg1">
              <a:lumMod val="9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s-ES" sz="1200" b="1" kern="0" dirty="0">
                <a:solidFill>
                  <a:prstClr val="black"/>
                </a:solidFill>
                <a:latin typeface="Calibri" panose="020F0502020204030204"/>
              </a:rPr>
              <a:t>NEUTRAL (6-7)</a:t>
            </a:r>
            <a:endParaRPr lang="es-PE" sz="1800" b="1" kern="0" dirty="0">
              <a:solidFill>
                <a:prstClr val="black"/>
              </a:solidFill>
              <a:latin typeface="Calibri" panose="020F0502020204030204"/>
            </a:endParaRPr>
          </a:p>
        </p:txBody>
      </p:sp>
      <p:sp>
        <p:nvSpPr>
          <p:cNvPr id="18" name="Flecha: a la derecha 17">
            <a:extLst>
              <a:ext uri="{FF2B5EF4-FFF2-40B4-BE49-F238E27FC236}">
                <a16:creationId xmlns:a16="http://schemas.microsoft.com/office/drawing/2014/main" id="{0313DA23-A655-AC23-3CD3-6ED26D2262C1}"/>
              </a:ext>
            </a:extLst>
          </p:cNvPr>
          <p:cNvSpPr/>
          <p:nvPr/>
        </p:nvSpPr>
        <p:spPr>
          <a:xfrm>
            <a:off x="1127125" y="4549775"/>
            <a:ext cx="1873250" cy="554038"/>
          </a:xfrm>
          <a:prstGeom prst="rightArrow">
            <a:avLst>
              <a:gd name="adj1" fmla="val 74658"/>
              <a:gd name="adj2" fmla="val 50000"/>
            </a:avLst>
          </a:prstGeom>
          <a:solidFill>
            <a:schemeClr val="accent1">
              <a:lumMod val="20000"/>
              <a:lumOff val="80000"/>
            </a:schemeClr>
          </a:solidFill>
          <a:ln w="12700" cap="flat" cmpd="sng" algn="ctr">
            <a:noFill/>
            <a:prstDash val="solid"/>
            <a:miter lim="800000"/>
          </a:ln>
          <a:effectLst/>
        </p:spPr>
        <p:txBody>
          <a:bodyPr wrap="none" anchor="ctr"/>
          <a:lstStyle/>
          <a:p>
            <a:pPr algn="ctr" defTabSz="914400" eaLnBrk="1" fontAlgn="auto" hangingPunct="1">
              <a:spcBef>
                <a:spcPts val="0"/>
              </a:spcBef>
              <a:spcAft>
                <a:spcPts val="0"/>
              </a:spcAft>
              <a:defRPr/>
            </a:pPr>
            <a:r>
              <a:rPr lang="es-ES" sz="1200" b="1" kern="0" dirty="0">
                <a:latin typeface="Calibri" panose="020F0502020204030204"/>
              </a:rPr>
              <a:t>INSATISFECHO </a:t>
            </a:r>
          </a:p>
          <a:p>
            <a:pPr algn="ctr" defTabSz="914400" eaLnBrk="1" fontAlgn="auto" hangingPunct="1">
              <a:spcBef>
                <a:spcPts val="0"/>
              </a:spcBef>
              <a:spcAft>
                <a:spcPts val="0"/>
              </a:spcAft>
              <a:defRPr/>
            </a:pPr>
            <a:r>
              <a:rPr lang="es-ES" sz="1200" b="1" kern="0" dirty="0">
                <a:latin typeface="Calibri" panose="020F0502020204030204"/>
              </a:rPr>
              <a:t>(0-5)</a:t>
            </a:r>
            <a:endParaRPr lang="es-PE" sz="1800" b="1" kern="0" dirty="0">
              <a:latin typeface="Calibri" panose="020F0502020204030204"/>
            </a:endParaRPr>
          </a:p>
        </p:txBody>
      </p:sp>
      <p:graphicFrame>
        <p:nvGraphicFramePr>
          <p:cNvPr id="3" name="Gráfico 2">
            <a:extLst>
              <a:ext uri="{FF2B5EF4-FFF2-40B4-BE49-F238E27FC236}">
                <a16:creationId xmlns:a16="http://schemas.microsoft.com/office/drawing/2014/main" id="{E2D81819-FE08-9DF0-181B-6C0422BCC2C7}"/>
              </a:ext>
            </a:extLst>
          </p:cNvPr>
          <p:cNvGraphicFramePr>
            <a:graphicFrameLocks/>
          </p:cNvGraphicFramePr>
          <p:nvPr/>
        </p:nvGraphicFramePr>
        <p:xfrm>
          <a:off x="2883446" y="1707043"/>
          <a:ext cx="7749057" cy="393382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redondeado 23">
            <a:extLst>
              <a:ext uri="{FF2B5EF4-FFF2-40B4-BE49-F238E27FC236}">
                <a16:creationId xmlns:a16="http://schemas.microsoft.com/office/drawing/2014/main" id="{5CCA47F9-5E95-326E-4A5B-EF80F39D2700}"/>
              </a:ext>
            </a:extLst>
          </p:cNvPr>
          <p:cNvSpPr/>
          <p:nvPr/>
        </p:nvSpPr>
        <p:spPr>
          <a:xfrm>
            <a:off x="1631950" y="941388"/>
            <a:ext cx="8929688" cy="742952"/>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6F9B993E-3220-F74F-764B-CCC98E0E8EC0}"/>
              </a:ext>
            </a:extLst>
          </p:cNvPr>
          <p:cNvSpPr/>
          <p:nvPr/>
        </p:nvSpPr>
        <p:spPr>
          <a:xfrm>
            <a:off x="-312738" y="2543175"/>
            <a:ext cx="5402263" cy="1776413"/>
          </a:xfrm>
          <a:prstGeom prst="roundRect">
            <a:avLst>
              <a:gd name="adj" fmla="val 10428"/>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sp>
        <p:nvSpPr>
          <p:cNvPr id="59395" name="CuadroTexto 5">
            <a:extLst>
              <a:ext uri="{FF2B5EF4-FFF2-40B4-BE49-F238E27FC236}">
                <a16:creationId xmlns:a16="http://schemas.microsoft.com/office/drawing/2014/main" id="{61A1AE59-AE8C-104D-657E-0AA4FE7E2631}"/>
              </a:ext>
            </a:extLst>
          </p:cNvPr>
          <p:cNvSpPr txBox="1">
            <a:spLocks noChangeArrowheads="1"/>
          </p:cNvSpPr>
          <p:nvPr/>
        </p:nvSpPr>
        <p:spPr bwMode="auto">
          <a:xfrm>
            <a:off x="1874838" y="2798763"/>
            <a:ext cx="3325812"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eaLnBrk="1" hangingPunct="1"/>
            <a:r>
              <a:rPr lang="es-PE" altLang="es-PE" sz="7600" b="1">
                <a:solidFill>
                  <a:schemeClr val="bg1"/>
                </a:solidFill>
                <a:latin typeface="Calibri" panose="020F0502020204030204" pitchFamily="34" charset="0"/>
                <a:cs typeface="Calibri" panose="020F0502020204030204" pitchFamily="34" charset="0"/>
              </a:rPr>
              <a:t>ÍNDICE</a:t>
            </a:r>
          </a:p>
        </p:txBody>
      </p:sp>
      <p:sp>
        <p:nvSpPr>
          <p:cNvPr id="4" name="Rectángulo 3">
            <a:extLst>
              <a:ext uri="{FF2B5EF4-FFF2-40B4-BE49-F238E27FC236}">
                <a16:creationId xmlns:a16="http://schemas.microsoft.com/office/drawing/2014/main" id="{558EFAC5-3C52-DF3F-EC64-D53201B6B6E1}"/>
              </a:ext>
            </a:extLst>
          </p:cNvPr>
          <p:cNvSpPr/>
          <p:nvPr/>
        </p:nvSpPr>
        <p:spPr>
          <a:xfrm>
            <a:off x="2033588" y="4265613"/>
            <a:ext cx="2693987" cy="100012"/>
          </a:xfrm>
          <a:prstGeom prst="rect">
            <a:avLst/>
          </a:prstGeom>
          <a:solidFill>
            <a:srgbClr val="F1862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sp>
        <p:nvSpPr>
          <p:cNvPr id="59397" name="Marcador de texto 1">
            <a:extLst>
              <a:ext uri="{FF2B5EF4-FFF2-40B4-BE49-F238E27FC236}">
                <a16:creationId xmlns:a16="http://schemas.microsoft.com/office/drawing/2014/main" id="{26AE1378-E691-391D-6154-65F975D416D2}"/>
              </a:ext>
            </a:extLst>
          </p:cNvPr>
          <p:cNvSpPr txBox="1">
            <a:spLocks/>
          </p:cNvSpPr>
          <p:nvPr/>
        </p:nvSpPr>
        <p:spPr bwMode="auto">
          <a:xfrm>
            <a:off x="5605463" y="1749425"/>
            <a:ext cx="4954587"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31813" indent="-531813">
              <a:spcBef>
                <a:spcPct val="20000"/>
              </a:spcBef>
              <a:buFont typeface="Arial" panose="020B0604020202020204" pitchFamily="34" charset="0"/>
              <a:buChar char="•"/>
              <a:defRPr sz="4200">
                <a:solidFill>
                  <a:schemeClr val="tx1"/>
                </a:solidFill>
                <a:latin typeface="Calibri" panose="020F0502020204030204" pitchFamily="34" charset="0"/>
              </a:defRPr>
            </a:lvl1pPr>
            <a:lvl2pPr marL="720725" indent="-182563">
              <a:spcBef>
                <a:spcPct val="20000"/>
              </a:spcBef>
              <a:buFont typeface="Arial" panose="020B0604020202020204" pitchFamily="34" charset="0"/>
              <a:buChar char="–"/>
              <a:defRPr sz="3700">
                <a:solidFill>
                  <a:schemeClr val="tx1"/>
                </a:solidFill>
                <a:latin typeface="Calibri" panose="020F0502020204030204" pitchFamily="34" charset="0"/>
              </a:defRPr>
            </a:lvl2pPr>
            <a:lvl3pPr marL="914400">
              <a:spcBef>
                <a:spcPct val="20000"/>
              </a:spcBef>
              <a:buFont typeface="Arial" panose="020B0604020202020204" pitchFamily="34" charset="0"/>
              <a:buChar char="•"/>
              <a:defRPr sz="3200">
                <a:solidFill>
                  <a:schemeClr val="tx1"/>
                </a:solidFill>
                <a:latin typeface="Calibri" panose="020F0502020204030204" pitchFamily="34" charset="0"/>
              </a:defRPr>
            </a:lvl3pPr>
            <a:lvl4pPr marL="1371600" indent="-303213">
              <a:spcBef>
                <a:spcPct val="20000"/>
              </a:spcBef>
              <a:buFont typeface="Arial" panose="020B0604020202020204" pitchFamily="34" charset="0"/>
              <a:buChar char="–"/>
              <a:defRPr sz="2600">
                <a:solidFill>
                  <a:schemeClr val="tx1"/>
                </a:solidFill>
                <a:latin typeface="Calibri" panose="020F0502020204030204" pitchFamily="34" charset="0"/>
              </a:defRPr>
            </a:lvl4pPr>
            <a:lvl5pPr marL="1828800" indent="-303213">
              <a:spcBef>
                <a:spcPct val="20000"/>
              </a:spcBef>
              <a:buFont typeface="Arial" panose="020B0604020202020204" pitchFamily="34" charset="0"/>
              <a:buChar char="»"/>
              <a:defRPr sz="2600">
                <a:solidFill>
                  <a:schemeClr val="tx1"/>
                </a:solidFill>
                <a:latin typeface="Calibri" panose="020F0502020204030204" pitchFamily="34" charset="0"/>
              </a:defRPr>
            </a:lvl5pPr>
            <a:lvl6pPr indent="-3032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indent="-3032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indent="-3032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indent="-3032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defTabSz="914400" eaLnBrk="1" hangingPunct="1">
              <a:lnSpc>
                <a:spcPts val="3500"/>
              </a:lnSpc>
              <a:spcBef>
                <a:spcPct val="0"/>
              </a:spcBef>
              <a:buFont typeface="Calibri" panose="020F0502020204030204" pitchFamily="34" charset="0"/>
              <a:buAutoNum type="romanUcPeriod"/>
            </a:pPr>
            <a:r>
              <a:rPr lang="es-ES" altLang="es-PE" sz="1800" b="1">
                <a:solidFill>
                  <a:srgbClr val="002060"/>
                </a:solidFill>
                <a:cs typeface="Calibri" panose="020F0502020204030204" pitchFamily="34" charset="0"/>
              </a:rPr>
              <a:t>FICHA TÉCNICA</a:t>
            </a:r>
          </a:p>
          <a:p>
            <a:pPr defTabSz="914400" eaLnBrk="1" hangingPunct="1">
              <a:lnSpc>
                <a:spcPts val="3500"/>
              </a:lnSpc>
              <a:spcBef>
                <a:spcPct val="0"/>
              </a:spcBef>
              <a:buFont typeface="Calibri" panose="020F0502020204030204" pitchFamily="34" charset="0"/>
              <a:buAutoNum type="romanUcPeriod"/>
            </a:pPr>
            <a:r>
              <a:rPr lang="es-ES" altLang="es-PE" sz="1800" b="1">
                <a:solidFill>
                  <a:srgbClr val="002060"/>
                </a:solidFill>
                <a:cs typeface="Calibri" panose="020F0502020204030204" pitchFamily="34" charset="0"/>
              </a:rPr>
              <a:t>NIVELES SATISFACCIÓN DE LOS USUARIOS</a:t>
            </a:r>
          </a:p>
          <a:p>
            <a:pPr lvl="1" defTabSz="914400" eaLnBrk="1" hangingPunct="1">
              <a:lnSpc>
                <a:spcPts val="3500"/>
              </a:lnSpc>
              <a:spcBef>
                <a:spcPct val="0"/>
              </a:spcBef>
              <a:buFont typeface="Arial" panose="020B0604020202020204" pitchFamily="34" charset="0"/>
              <a:buChar char="•"/>
            </a:pPr>
            <a:r>
              <a:rPr lang="es-ES" altLang="es-PE" sz="1800" b="1">
                <a:solidFill>
                  <a:srgbClr val="002060"/>
                </a:solidFill>
                <a:cs typeface="Calibri" panose="020F0502020204030204" pitchFamily="34" charset="0"/>
              </a:rPr>
              <a:t>SERVICIO PÚBLICO MÓVIL</a:t>
            </a:r>
          </a:p>
          <a:p>
            <a:pPr lvl="1" defTabSz="914400" eaLnBrk="1" hangingPunct="1">
              <a:lnSpc>
                <a:spcPts val="3500"/>
              </a:lnSpc>
              <a:spcBef>
                <a:spcPct val="0"/>
              </a:spcBef>
              <a:buFont typeface="Arial" panose="020B0604020202020204" pitchFamily="34" charset="0"/>
              <a:buChar char="•"/>
            </a:pPr>
            <a:r>
              <a:rPr lang="es-ES" altLang="es-PE" sz="1800" b="1">
                <a:solidFill>
                  <a:srgbClr val="002060"/>
                </a:solidFill>
                <a:cs typeface="Calibri" panose="020F0502020204030204" pitchFamily="34" charset="0"/>
              </a:rPr>
              <a:t>INTERNET FIJO</a:t>
            </a:r>
          </a:p>
          <a:p>
            <a:pPr lvl="1" defTabSz="914400" eaLnBrk="1" hangingPunct="1">
              <a:lnSpc>
                <a:spcPts val="3500"/>
              </a:lnSpc>
              <a:spcBef>
                <a:spcPct val="0"/>
              </a:spcBef>
              <a:buFont typeface="Arial" panose="020B0604020202020204" pitchFamily="34" charset="0"/>
              <a:buChar char="•"/>
            </a:pPr>
            <a:r>
              <a:rPr lang="es-ES" altLang="es-PE" sz="1800" b="1">
                <a:solidFill>
                  <a:srgbClr val="002060"/>
                </a:solidFill>
                <a:cs typeface="Calibri" panose="020F0502020204030204" pitchFamily="34" charset="0"/>
              </a:rPr>
              <a:t>TELEFONÍA FIJA</a:t>
            </a:r>
          </a:p>
          <a:p>
            <a:pPr lvl="1" defTabSz="914400" eaLnBrk="1" hangingPunct="1">
              <a:lnSpc>
                <a:spcPts val="3500"/>
              </a:lnSpc>
              <a:spcBef>
                <a:spcPct val="0"/>
              </a:spcBef>
              <a:buFont typeface="Arial" panose="020B0604020202020204" pitchFamily="34" charset="0"/>
              <a:buChar char="•"/>
            </a:pPr>
            <a:r>
              <a:rPr lang="es-ES" altLang="es-PE" sz="1800" b="1">
                <a:solidFill>
                  <a:srgbClr val="002060"/>
                </a:solidFill>
                <a:cs typeface="Calibri" panose="020F0502020204030204" pitchFamily="34" charset="0"/>
              </a:rPr>
              <a:t>TELEVISIÓN DE PAGA</a:t>
            </a:r>
          </a:p>
          <a:p>
            <a:pPr defTabSz="914400" eaLnBrk="1" hangingPunct="1">
              <a:lnSpc>
                <a:spcPts val="3500"/>
              </a:lnSpc>
              <a:spcBef>
                <a:spcPct val="0"/>
              </a:spcBef>
              <a:buFont typeface="Calibri" panose="020F0502020204030204" pitchFamily="34" charset="0"/>
              <a:buAutoNum type="romanUcPeriod"/>
            </a:pPr>
            <a:r>
              <a:rPr lang="es-PE" altLang="es-PE" sz="1800" b="1">
                <a:solidFill>
                  <a:srgbClr val="002060"/>
                </a:solidFill>
                <a:cs typeface="Calibri" panose="020F0502020204030204" pitchFamily="34" charset="0"/>
              </a:rPr>
              <a:t>CONCLUSIONES</a:t>
            </a:r>
          </a:p>
        </p:txBody>
      </p:sp>
      <p:grpSp>
        <p:nvGrpSpPr>
          <p:cNvPr id="59398" name="Grupo 2">
            <a:extLst>
              <a:ext uri="{FF2B5EF4-FFF2-40B4-BE49-F238E27FC236}">
                <a16:creationId xmlns:a16="http://schemas.microsoft.com/office/drawing/2014/main" id="{BF4E33C7-3702-BEAD-DAD3-6BD87EE988AA}"/>
              </a:ext>
            </a:extLst>
          </p:cNvPr>
          <p:cNvGrpSpPr>
            <a:grpSpLocks/>
          </p:cNvGrpSpPr>
          <p:nvPr/>
        </p:nvGrpSpPr>
        <p:grpSpPr bwMode="auto">
          <a:xfrm>
            <a:off x="6096000" y="2349500"/>
            <a:ext cx="4062413" cy="2232025"/>
            <a:chOff x="6096000" y="2348880"/>
            <a:chExt cx="4176464" cy="2232248"/>
          </a:xfrm>
        </p:grpSpPr>
        <p:cxnSp>
          <p:nvCxnSpPr>
            <p:cNvPr id="5" name="Conector recto 4">
              <a:extLst>
                <a:ext uri="{FF2B5EF4-FFF2-40B4-BE49-F238E27FC236}">
                  <a16:creationId xmlns:a16="http://schemas.microsoft.com/office/drawing/2014/main" id="{1D21F2BF-B644-56BC-20D5-D252A2EB3F73}"/>
                </a:ext>
              </a:extLst>
            </p:cNvPr>
            <p:cNvCxnSpPr>
              <a:cxnSpLocks/>
            </p:cNvCxnSpPr>
            <p:nvPr/>
          </p:nvCxnSpPr>
          <p:spPr>
            <a:xfrm>
              <a:off x="6096000" y="2348880"/>
              <a:ext cx="4176464" cy="0"/>
            </a:xfrm>
            <a:prstGeom prst="line">
              <a:avLst/>
            </a:prstGeom>
            <a:ln w="3175" cmpd="sng">
              <a:solidFill>
                <a:srgbClr val="A1A2A2"/>
              </a:solidFill>
            </a:ln>
            <a:effectLst/>
          </p:spPr>
          <p:style>
            <a:lnRef idx="2">
              <a:schemeClr val="accent1"/>
            </a:lnRef>
            <a:fillRef idx="0">
              <a:schemeClr val="accent1"/>
            </a:fillRef>
            <a:effectRef idx="1">
              <a:schemeClr val="accent1"/>
            </a:effectRef>
            <a:fontRef idx="minor">
              <a:schemeClr val="tx1"/>
            </a:fontRef>
          </p:style>
        </p:cxnSp>
        <p:cxnSp>
          <p:nvCxnSpPr>
            <p:cNvPr id="8" name="Conector recto 7">
              <a:extLst>
                <a:ext uri="{FF2B5EF4-FFF2-40B4-BE49-F238E27FC236}">
                  <a16:creationId xmlns:a16="http://schemas.microsoft.com/office/drawing/2014/main" id="{10DE84F7-AB36-DF64-77B2-7FD62341D4B7}"/>
                </a:ext>
              </a:extLst>
            </p:cNvPr>
            <p:cNvCxnSpPr>
              <a:cxnSpLocks/>
            </p:cNvCxnSpPr>
            <p:nvPr/>
          </p:nvCxnSpPr>
          <p:spPr>
            <a:xfrm>
              <a:off x="6096000" y="2795013"/>
              <a:ext cx="4176464" cy="0"/>
            </a:xfrm>
            <a:prstGeom prst="line">
              <a:avLst/>
            </a:prstGeom>
            <a:ln w="3175" cmpd="sng">
              <a:solidFill>
                <a:srgbClr val="A1A2A2"/>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0475F37E-E11C-3B9C-94CF-263C770A55E5}"/>
                </a:ext>
              </a:extLst>
            </p:cNvPr>
            <p:cNvCxnSpPr>
              <a:cxnSpLocks/>
            </p:cNvCxnSpPr>
            <p:nvPr/>
          </p:nvCxnSpPr>
          <p:spPr>
            <a:xfrm>
              <a:off x="6096000" y="3241144"/>
              <a:ext cx="4176464" cy="0"/>
            </a:xfrm>
            <a:prstGeom prst="line">
              <a:avLst/>
            </a:prstGeom>
            <a:ln w="3175" cmpd="sng">
              <a:solidFill>
                <a:srgbClr val="A1A2A2"/>
              </a:solidFill>
            </a:ln>
            <a:effectLst/>
          </p:spPr>
          <p:style>
            <a:lnRef idx="2">
              <a:schemeClr val="accent1"/>
            </a:lnRef>
            <a:fillRef idx="0">
              <a:schemeClr val="accent1"/>
            </a:fillRef>
            <a:effectRef idx="1">
              <a:schemeClr val="accent1"/>
            </a:effectRef>
            <a:fontRef idx="minor">
              <a:schemeClr val="tx1"/>
            </a:fontRef>
          </p:style>
        </p:cxnSp>
        <p:cxnSp>
          <p:nvCxnSpPr>
            <p:cNvPr id="10" name="Conector recto 9">
              <a:extLst>
                <a:ext uri="{FF2B5EF4-FFF2-40B4-BE49-F238E27FC236}">
                  <a16:creationId xmlns:a16="http://schemas.microsoft.com/office/drawing/2014/main" id="{F759A4B6-CBF4-3FAB-82AF-6FD91CF2FBA5}"/>
                </a:ext>
              </a:extLst>
            </p:cNvPr>
            <p:cNvCxnSpPr>
              <a:cxnSpLocks/>
            </p:cNvCxnSpPr>
            <p:nvPr/>
          </p:nvCxnSpPr>
          <p:spPr>
            <a:xfrm>
              <a:off x="6096000" y="3688864"/>
              <a:ext cx="4176464" cy="0"/>
            </a:xfrm>
            <a:prstGeom prst="line">
              <a:avLst/>
            </a:prstGeom>
            <a:ln w="3175" cmpd="sng">
              <a:solidFill>
                <a:srgbClr val="A1A2A2"/>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F3A2B49-F47F-7B23-4885-71BDD779AE3D}"/>
                </a:ext>
              </a:extLst>
            </p:cNvPr>
            <p:cNvCxnSpPr>
              <a:cxnSpLocks/>
            </p:cNvCxnSpPr>
            <p:nvPr/>
          </p:nvCxnSpPr>
          <p:spPr>
            <a:xfrm>
              <a:off x="6096000" y="4134996"/>
              <a:ext cx="4176464" cy="0"/>
            </a:xfrm>
            <a:prstGeom prst="line">
              <a:avLst/>
            </a:prstGeom>
            <a:ln w="3175" cmpd="sng">
              <a:solidFill>
                <a:srgbClr val="A1A2A2"/>
              </a:solidFill>
            </a:ln>
            <a:effectLst/>
          </p:spPr>
          <p:style>
            <a:lnRef idx="2">
              <a:schemeClr val="accent1"/>
            </a:lnRef>
            <a:fillRef idx="0">
              <a:schemeClr val="accent1"/>
            </a:fillRef>
            <a:effectRef idx="1">
              <a:schemeClr val="accent1"/>
            </a:effectRef>
            <a:fontRef idx="minor">
              <a:schemeClr val="tx1"/>
            </a:fontRef>
          </p:style>
        </p:cxnSp>
        <p:cxnSp>
          <p:nvCxnSpPr>
            <p:cNvPr id="12" name="Conector recto 11">
              <a:extLst>
                <a:ext uri="{FF2B5EF4-FFF2-40B4-BE49-F238E27FC236}">
                  <a16:creationId xmlns:a16="http://schemas.microsoft.com/office/drawing/2014/main" id="{1A56EACB-6938-8687-C2E9-C16286E111F5}"/>
                </a:ext>
              </a:extLst>
            </p:cNvPr>
            <p:cNvCxnSpPr>
              <a:cxnSpLocks/>
            </p:cNvCxnSpPr>
            <p:nvPr/>
          </p:nvCxnSpPr>
          <p:spPr>
            <a:xfrm>
              <a:off x="6096000" y="4581128"/>
              <a:ext cx="4176464" cy="0"/>
            </a:xfrm>
            <a:prstGeom prst="line">
              <a:avLst/>
            </a:prstGeom>
            <a:ln w="3175" cmpd="sng">
              <a:solidFill>
                <a:srgbClr val="A1A2A2"/>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superiores redondeadas 4">
            <a:extLst>
              <a:ext uri="{FF2B5EF4-FFF2-40B4-BE49-F238E27FC236}">
                <a16:creationId xmlns:a16="http://schemas.microsoft.com/office/drawing/2014/main" id="{23261FFB-7503-A06E-FF41-791A0ED944F2}"/>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a:p>
        </p:txBody>
      </p:sp>
      <p:grpSp>
        <p:nvGrpSpPr>
          <p:cNvPr id="86019" name="Grupo 6">
            <a:extLst>
              <a:ext uri="{FF2B5EF4-FFF2-40B4-BE49-F238E27FC236}">
                <a16:creationId xmlns:a16="http://schemas.microsoft.com/office/drawing/2014/main" id="{E74A541B-AE3E-31EE-E7F4-3D2C2F0A80FE}"/>
              </a:ext>
            </a:extLst>
          </p:cNvPr>
          <p:cNvGrpSpPr>
            <a:grpSpLocks/>
          </p:cNvGrpSpPr>
          <p:nvPr/>
        </p:nvGrpSpPr>
        <p:grpSpPr bwMode="auto">
          <a:xfrm>
            <a:off x="742950" y="1914525"/>
            <a:ext cx="11083925" cy="1074738"/>
            <a:chOff x="446105" y="1760195"/>
            <a:chExt cx="11082871" cy="1075190"/>
          </a:xfrm>
        </p:grpSpPr>
        <p:sp>
          <p:nvSpPr>
            <p:cNvPr id="86026" name="Marcador de texto 1">
              <a:extLst>
                <a:ext uri="{FF2B5EF4-FFF2-40B4-BE49-F238E27FC236}">
                  <a16:creationId xmlns:a16="http://schemas.microsoft.com/office/drawing/2014/main" id="{F4699AA5-42E0-E2F3-278A-0E1E7926A1EC}"/>
                </a:ext>
              </a:extLst>
            </p:cNvPr>
            <p:cNvSpPr txBox="1">
              <a:spLocks noChangeArrowheads="1"/>
            </p:cNvSpPr>
            <p:nvPr/>
          </p:nvSpPr>
          <p:spPr bwMode="auto">
            <a:xfrm>
              <a:off x="446105" y="1760195"/>
              <a:ext cx="4998704" cy="107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989013" indent="-379413"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522413"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2132013" indent="-303213"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741613" indent="-303213"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31988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36560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41132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45704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eaLnBrk="1" hangingPunct="1">
                <a:lnSpc>
                  <a:spcPts val="1600"/>
                </a:lnSpc>
                <a:buFont typeface="Arial" panose="020B0604020202020204" pitchFamily="34" charset="0"/>
                <a:buNone/>
              </a:pPr>
              <a:r>
                <a:rPr lang="es-ES" altLang="es-PE" sz="1600" b="1">
                  <a:solidFill>
                    <a:srgbClr val="00B0F0"/>
                  </a:solidFill>
                  <a:cs typeface="Calibri" panose="020F0502020204030204" pitchFamily="34" charset="0"/>
                </a:rPr>
                <a:t>PROPORCIÓN DE USUARIOS SATISFECHOS </a:t>
              </a:r>
              <a:br>
                <a:rPr lang="es-ES" altLang="es-PE" sz="1600" b="1">
                  <a:solidFill>
                    <a:srgbClr val="00B0F0"/>
                  </a:solidFill>
                  <a:cs typeface="Calibri" panose="020F0502020204030204" pitchFamily="34" charset="0"/>
                </a:rPr>
              </a:br>
              <a:r>
                <a:rPr lang="es-ES" altLang="es-PE" sz="1600" b="1">
                  <a:solidFill>
                    <a:srgbClr val="00B0F0"/>
                  </a:solidFill>
                  <a:cs typeface="Calibri" panose="020F0502020204030204" pitchFamily="34" charset="0"/>
                </a:rPr>
                <a:t>POR OPERADOR - 2025</a:t>
              </a:r>
            </a:p>
          </p:txBody>
        </p:sp>
        <p:sp>
          <p:nvSpPr>
            <p:cNvPr id="86027" name="Marcador de texto 1">
              <a:extLst>
                <a:ext uri="{FF2B5EF4-FFF2-40B4-BE49-F238E27FC236}">
                  <a16:creationId xmlns:a16="http://schemas.microsoft.com/office/drawing/2014/main" id="{ABF4D934-3112-1F2E-1910-313E428486DC}"/>
                </a:ext>
              </a:extLst>
            </p:cNvPr>
            <p:cNvSpPr txBox="1">
              <a:spLocks noChangeArrowheads="1"/>
            </p:cNvSpPr>
            <p:nvPr/>
          </p:nvSpPr>
          <p:spPr bwMode="auto">
            <a:xfrm>
              <a:off x="6186963" y="1760195"/>
              <a:ext cx="5342013" cy="107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989013" indent="-379413"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522413"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2132013" indent="-303213"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741613" indent="-303213"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31988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36560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41132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45704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eaLnBrk="1" hangingPunct="1">
                <a:lnSpc>
                  <a:spcPts val="1600"/>
                </a:lnSpc>
                <a:buFont typeface="Arial" panose="020B0604020202020204" pitchFamily="34" charset="0"/>
                <a:buNone/>
              </a:pPr>
              <a:r>
                <a:rPr lang="es-ES" altLang="es-PE" sz="1600" b="1">
                  <a:solidFill>
                    <a:srgbClr val="00B0F0"/>
                  </a:solidFill>
                  <a:cs typeface="Calibri" panose="020F0502020204030204" pitchFamily="34" charset="0"/>
                </a:rPr>
                <a:t>PROPORCIÓN DE USUARIOS INSATISFECHOS</a:t>
              </a:r>
              <a:br>
                <a:rPr lang="es-ES" altLang="es-PE" sz="1600" b="1">
                  <a:solidFill>
                    <a:srgbClr val="00B0F0"/>
                  </a:solidFill>
                  <a:cs typeface="Calibri" panose="020F0502020204030204" pitchFamily="34" charset="0"/>
                </a:rPr>
              </a:br>
              <a:r>
                <a:rPr lang="es-ES" altLang="es-PE" sz="1600" b="1">
                  <a:solidFill>
                    <a:srgbClr val="00B0F0"/>
                  </a:solidFill>
                  <a:cs typeface="Calibri" panose="020F0502020204030204" pitchFamily="34" charset="0"/>
                </a:rPr>
                <a:t> POR OPERADOR - 2025</a:t>
              </a:r>
            </a:p>
          </p:txBody>
        </p:sp>
      </p:grpSp>
      <p:sp>
        <p:nvSpPr>
          <p:cNvPr id="12" name="Título 1">
            <a:extLst>
              <a:ext uri="{FF2B5EF4-FFF2-40B4-BE49-F238E27FC236}">
                <a16:creationId xmlns:a16="http://schemas.microsoft.com/office/drawing/2014/main" id="{A080CE95-843C-2D97-4486-C591E63DECF1}"/>
              </a:ext>
            </a:extLst>
          </p:cNvPr>
          <p:cNvSpPr txBox="1">
            <a:spLocks/>
          </p:cNvSpPr>
          <p:nvPr/>
        </p:nvSpPr>
        <p:spPr>
          <a:xfrm>
            <a:off x="360363" y="260350"/>
            <a:ext cx="11809412"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s-ES" sz="2400" b="1" kern="700" dirty="0">
                <a:solidFill>
                  <a:schemeClr val="bg1"/>
                </a:solidFill>
                <a:cs typeface="Calibri" panose="020F0502020204030204" pitchFamily="34" charset="0"/>
              </a:rPr>
              <a:t>EVOLUCIÓN HISTÓRICA DEL NIVEL DE SATISFACCIÓN GENERAL – SERVICIO DE TV PAGA</a:t>
            </a:r>
            <a:endParaRPr lang="es-PE" sz="2400" b="1" kern="700" dirty="0">
              <a:solidFill>
                <a:schemeClr val="bg1"/>
              </a:solidFill>
              <a:cs typeface="Calibri" panose="020F0502020204030204" pitchFamily="34" charset="0"/>
            </a:endParaRPr>
          </a:p>
        </p:txBody>
      </p:sp>
      <p:sp>
        <p:nvSpPr>
          <p:cNvPr id="13" name="Rectángulo redondeado 12">
            <a:extLst>
              <a:ext uri="{FF2B5EF4-FFF2-40B4-BE49-F238E27FC236}">
                <a16:creationId xmlns:a16="http://schemas.microsoft.com/office/drawing/2014/main" id="{759B8C8F-6054-8E37-EE84-198918F614DF}"/>
              </a:ext>
            </a:extLst>
          </p:cNvPr>
          <p:cNvSpPr/>
          <p:nvPr/>
        </p:nvSpPr>
        <p:spPr>
          <a:xfrm>
            <a:off x="1465263" y="938213"/>
            <a:ext cx="9261475" cy="976312"/>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
        <p:nvSpPr>
          <p:cNvPr id="86022" name="CuadroTexto 13">
            <a:extLst>
              <a:ext uri="{FF2B5EF4-FFF2-40B4-BE49-F238E27FC236}">
                <a16:creationId xmlns:a16="http://schemas.microsoft.com/office/drawing/2014/main" id="{E5190EAD-1A21-32BE-6253-ABBF7932692C}"/>
              </a:ext>
            </a:extLst>
          </p:cNvPr>
          <p:cNvSpPr txBox="1">
            <a:spLocks noChangeArrowheads="1"/>
          </p:cNvSpPr>
          <p:nvPr/>
        </p:nvSpPr>
        <p:spPr bwMode="auto">
          <a:xfrm>
            <a:off x="1712913" y="1060450"/>
            <a:ext cx="87661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lnSpc>
                <a:spcPts val="1800"/>
              </a:lnSpc>
            </a:pPr>
            <a:r>
              <a:rPr lang="es-ES" altLang="es-PE" sz="1700" b="1" i="1" dirty="0">
                <a:solidFill>
                  <a:srgbClr val="1F497D"/>
                </a:solidFill>
                <a:latin typeface="Calibri" panose="020F0502020204030204" pitchFamily="34" charset="0"/>
              </a:rPr>
              <a:t>Se observa un incremento en la proporción de usuarios satisfechos para todos los operadores entre los años 2024 y 2025. En línea con esta mejora, todos los operadores presentan una disminución en el nivel de insatisfacción entre 2024 y 2025.</a:t>
            </a:r>
          </a:p>
        </p:txBody>
      </p:sp>
      <p:sp>
        <p:nvSpPr>
          <p:cNvPr id="86023" name="Rectángulo 14">
            <a:extLst>
              <a:ext uri="{FF2B5EF4-FFF2-40B4-BE49-F238E27FC236}">
                <a16:creationId xmlns:a16="http://schemas.microsoft.com/office/drawing/2014/main" id="{B6FED239-575E-46C6-1D79-584109514D29}"/>
              </a:ext>
            </a:extLst>
          </p:cNvPr>
          <p:cNvSpPr>
            <a:spLocks noChangeArrowheads="1"/>
          </p:cNvSpPr>
          <p:nvPr/>
        </p:nvSpPr>
        <p:spPr bwMode="auto">
          <a:xfrm>
            <a:off x="498475" y="6176963"/>
            <a:ext cx="8929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200">
                <a:solidFill>
                  <a:schemeClr val="tx1"/>
                </a:solidFill>
                <a:latin typeface="Calibri" panose="020F0502020204030204" pitchFamily="34" charset="0"/>
              </a:defRPr>
            </a:lvl1pPr>
            <a:lvl2pPr marL="457200" indent="-379413">
              <a:spcBef>
                <a:spcPct val="20000"/>
              </a:spcBef>
              <a:buFont typeface="Arial" panose="020B0604020202020204" pitchFamily="34" charset="0"/>
              <a:buChar char="–"/>
              <a:defRPr sz="3700">
                <a:solidFill>
                  <a:schemeClr val="tx1"/>
                </a:solidFill>
                <a:latin typeface="Calibri" panose="020F0502020204030204" pitchFamily="34" charset="0"/>
              </a:defRPr>
            </a:lvl2pPr>
            <a:lvl3pPr marL="914400">
              <a:spcBef>
                <a:spcPct val="20000"/>
              </a:spcBef>
              <a:buFont typeface="Arial" panose="020B0604020202020204" pitchFamily="34" charset="0"/>
              <a:buChar char="•"/>
              <a:defRPr sz="3200">
                <a:solidFill>
                  <a:schemeClr val="tx1"/>
                </a:solidFill>
                <a:latin typeface="Calibri" panose="020F0502020204030204" pitchFamily="34" charset="0"/>
              </a:defRPr>
            </a:lvl3pPr>
            <a:lvl4pPr marL="1371600" indent="-303213">
              <a:spcBef>
                <a:spcPct val="20000"/>
              </a:spcBef>
              <a:buFont typeface="Arial" panose="020B0604020202020204" pitchFamily="34" charset="0"/>
              <a:buChar char="–"/>
              <a:defRPr sz="2600">
                <a:solidFill>
                  <a:schemeClr val="tx1"/>
                </a:solidFill>
                <a:latin typeface="Calibri" panose="020F0502020204030204" pitchFamily="34" charset="0"/>
              </a:defRPr>
            </a:lvl4pPr>
            <a:lvl5pPr marL="1828800" indent="-303213">
              <a:spcBef>
                <a:spcPct val="20000"/>
              </a:spcBef>
              <a:buFont typeface="Arial" panose="020B0604020202020204" pitchFamily="34" charset="0"/>
              <a:buChar char="»"/>
              <a:defRPr sz="2600">
                <a:solidFill>
                  <a:schemeClr val="tx1"/>
                </a:solidFill>
                <a:latin typeface="Calibri" panose="020F0502020204030204" pitchFamily="34" charset="0"/>
              </a:defRPr>
            </a:lvl5pPr>
            <a:lvl6pPr indent="-3032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indent="-3032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indent="-3032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indent="-3032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defTabSz="914400" eaLnBrk="1" hangingPunct="1">
              <a:spcBef>
                <a:spcPct val="0"/>
              </a:spcBef>
              <a:buFontTx/>
              <a:buNone/>
            </a:pPr>
            <a:r>
              <a:rPr lang="es-ES_tradnl" altLang="es-PE" sz="800" i="1">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de televisión de paga? </a:t>
            </a:r>
            <a:r>
              <a:rPr lang="es-MX" altLang="es-PE" sz="800" i="1">
                <a:solidFill>
                  <a:srgbClr val="102132"/>
                </a:solidFill>
                <a:cs typeface="Calibri" panose="020F0502020204030204" pitchFamily="34" charset="0"/>
              </a:rPr>
              <a:t>/ Satisfecho = suma de valoraciones 8,9,10 / Insatisfecho = suma de valoraciones 0,1,2,3,4,5 </a:t>
            </a:r>
          </a:p>
          <a:p>
            <a:pPr defTabSz="914400" eaLnBrk="1" hangingPunct="1">
              <a:spcBef>
                <a:spcPct val="0"/>
              </a:spcBef>
              <a:buFontTx/>
              <a:buNone/>
            </a:pPr>
            <a:r>
              <a:rPr lang="es-PE" altLang="es-PE" sz="800" b="1">
                <a:solidFill>
                  <a:srgbClr val="595959"/>
                </a:solidFill>
                <a:cs typeface="Calibri" panose="020F0502020204030204" pitchFamily="34" charset="0"/>
              </a:rPr>
              <a:t>Fuente</a:t>
            </a:r>
            <a:r>
              <a:rPr lang="es-PE" altLang="es-PE" sz="800">
                <a:solidFill>
                  <a:srgbClr val="595959"/>
                </a:solidFill>
                <a:cs typeface="Calibri" panose="020F0502020204030204" pitchFamily="34" charset="0"/>
              </a:rPr>
              <a:t>: Cid Latinoamérica, Estudio de Satisfacción 2025. TV paga. Elaboración: Osiptel</a:t>
            </a:r>
            <a:endParaRPr lang="es-ES_tradnl" altLang="es-PE" sz="800" i="1">
              <a:solidFill>
                <a:srgbClr val="102132"/>
              </a:solidFill>
              <a:cs typeface="Calibri" panose="020F0502020204030204" pitchFamily="34" charset="0"/>
            </a:endParaRPr>
          </a:p>
        </p:txBody>
      </p:sp>
      <p:graphicFrame>
        <p:nvGraphicFramePr>
          <p:cNvPr id="3" name="Gráfico 2">
            <a:extLst>
              <a:ext uri="{FF2B5EF4-FFF2-40B4-BE49-F238E27FC236}">
                <a16:creationId xmlns:a16="http://schemas.microsoft.com/office/drawing/2014/main" id="{679016F6-11E8-502A-3096-5EDE90C1E949}"/>
              </a:ext>
            </a:extLst>
          </p:cNvPr>
          <p:cNvGraphicFramePr>
            <a:graphicFrameLocks/>
          </p:cNvGraphicFramePr>
          <p:nvPr/>
        </p:nvGraphicFramePr>
        <p:xfrm>
          <a:off x="671930" y="2464067"/>
          <a:ext cx="5342013" cy="35984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a16="http://schemas.microsoft.com/office/drawing/2014/main" id="{AB07B49A-4293-3BF9-307C-3470691B0ED3}"/>
              </a:ext>
            </a:extLst>
          </p:cNvPr>
          <p:cNvGraphicFramePr>
            <a:graphicFrameLocks/>
          </p:cNvGraphicFramePr>
          <p:nvPr/>
        </p:nvGraphicFramePr>
        <p:xfrm>
          <a:off x="6156349" y="2528428"/>
          <a:ext cx="5670077" cy="35340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Imagen 1">
            <a:extLst>
              <a:ext uri="{FF2B5EF4-FFF2-40B4-BE49-F238E27FC236}">
                <a16:creationId xmlns:a16="http://schemas.microsoft.com/office/drawing/2014/main" id="{82B68418-5FFB-075E-11D7-EBDC63D52BEF}"/>
              </a:ext>
            </a:extLst>
          </p:cNvPr>
          <p:cNvPicPr>
            <a:picLocks noChangeAspect="1"/>
          </p:cNvPicPr>
          <p:nvPr/>
        </p:nvPicPr>
        <p:blipFill>
          <a:blip r:embed="rId2">
            <a:extLst>
              <a:ext uri="{28A0092B-C50C-407E-A947-70E740481C1C}">
                <a14:useLocalDpi xmlns:a14="http://schemas.microsoft.com/office/drawing/2010/main" val="0"/>
              </a:ext>
            </a:extLst>
          </a:blip>
          <a:srcRect l="14243" t="17149" r="5821" b="2811"/>
          <a:stretch>
            <a:fillRect/>
          </a:stretch>
        </p:blipFill>
        <p:spPr bwMode="auto">
          <a:xfrm>
            <a:off x="0" y="0"/>
            <a:ext cx="1226185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Gráfico 8">
            <a:extLst>
              <a:ext uri="{FF2B5EF4-FFF2-40B4-BE49-F238E27FC236}">
                <a16:creationId xmlns:a16="http://schemas.microsoft.com/office/drawing/2014/main" id="{9A0BCB4C-8139-76D3-9E8E-7EA61628A6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782" t="-7285" r="-8841" b="-7840"/>
          <a:stretch>
            <a:fillRect/>
          </a:stretch>
        </p:blipFill>
        <p:spPr bwMode="auto">
          <a:xfrm>
            <a:off x="10344150" y="5013325"/>
            <a:ext cx="15478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a:extLst>
              <a:ext uri="{FF2B5EF4-FFF2-40B4-BE49-F238E27FC236}">
                <a16:creationId xmlns:a16="http://schemas.microsoft.com/office/drawing/2014/main" id="{79FD9047-6EB1-AECF-0B77-D8D026BA69DC}"/>
              </a:ext>
            </a:extLst>
          </p:cNvPr>
          <p:cNvSpPr/>
          <p:nvPr/>
        </p:nvSpPr>
        <p:spPr>
          <a:xfrm>
            <a:off x="0" y="5043488"/>
            <a:ext cx="7680325" cy="865187"/>
          </a:xfrm>
          <a:prstGeom prst="rect">
            <a:avLst/>
          </a:prstGeom>
          <a:gradFill flip="none" rotWithShape="1">
            <a:gsLst>
              <a:gs pos="0">
                <a:srgbClr val="EF7E26"/>
              </a:gs>
              <a:gs pos="100000">
                <a:srgbClr val="EF7E26">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PE"/>
          </a:p>
        </p:txBody>
      </p:sp>
      <p:sp>
        <p:nvSpPr>
          <p:cNvPr id="13" name="Título 1">
            <a:extLst>
              <a:ext uri="{FF2B5EF4-FFF2-40B4-BE49-F238E27FC236}">
                <a16:creationId xmlns:a16="http://schemas.microsoft.com/office/drawing/2014/main" id="{8832A4DF-C7C0-1418-4AA3-0CF0BC897997}"/>
              </a:ext>
            </a:extLst>
          </p:cNvPr>
          <p:cNvSpPr txBox="1">
            <a:spLocks/>
          </p:cNvSpPr>
          <p:nvPr/>
        </p:nvSpPr>
        <p:spPr>
          <a:xfrm>
            <a:off x="406400" y="5140325"/>
            <a:ext cx="5324475" cy="706438"/>
          </a:xfrm>
          <a:prstGeom prst="rect">
            <a:avLst/>
          </a:prstGeom>
        </p:spPr>
        <p:txBody>
          <a:bodyPr/>
          <a:lstStyle>
            <a:lvl1pPr algn="l" defTabSz="609585" rtl="0" eaLnBrk="1" latinLnBrk="0" hangingPunct="1">
              <a:spcBef>
                <a:spcPct val="0"/>
              </a:spcBef>
              <a:buNone/>
              <a:defRPr sz="5333" b="1" kern="1200" cap="all">
                <a:solidFill>
                  <a:schemeClr val="tx1"/>
                </a:solidFill>
                <a:latin typeface="Calibri" panose="020F0502020204030204" pitchFamily="34" charset="0"/>
                <a:ea typeface="+mj-ea"/>
                <a:cs typeface="Calibri" panose="020F0502020204030204" pitchFamily="34" charset="0"/>
              </a:defRPr>
            </a:lvl1pPr>
          </a:lstStyle>
          <a:p>
            <a:pPr fontAlgn="auto">
              <a:spcAft>
                <a:spcPts val="0"/>
              </a:spcAft>
              <a:defRPr/>
            </a:pPr>
            <a:r>
              <a:rPr lang="es-419" sz="3500" dirty="0">
                <a:solidFill>
                  <a:schemeClr val="bg1"/>
                </a:solidFill>
              </a:rPr>
              <a:t>TELEFONÍA FIJA</a:t>
            </a:r>
            <a:endParaRPr lang="es-ES" sz="3500" b="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superiores redondeadas 4">
            <a:extLst>
              <a:ext uri="{FF2B5EF4-FFF2-40B4-BE49-F238E27FC236}">
                <a16:creationId xmlns:a16="http://schemas.microsoft.com/office/drawing/2014/main" id="{8E41912D-8493-131E-642F-E214889C2C15}"/>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a:p>
        </p:txBody>
      </p:sp>
      <p:sp>
        <p:nvSpPr>
          <p:cNvPr id="25" name="Título 1">
            <a:extLst>
              <a:ext uri="{FF2B5EF4-FFF2-40B4-BE49-F238E27FC236}">
                <a16:creationId xmlns:a16="http://schemas.microsoft.com/office/drawing/2014/main" id="{BBBBC9FF-B916-F549-5513-20AA7224A2C8}"/>
              </a:ext>
            </a:extLst>
          </p:cNvPr>
          <p:cNvSpPr txBox="1">
            <a:spLocks/>
          </p:cNvSpPr>
          <p:nvPr/>
        </p:nvSpPr>
        <p:spPr>
          <a:xfrm>
            <a:off x="360363" y="233363"/>
            <a:ext cx="7432675"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2600" b="1" kern="700" dirty="0">
                <a:solidFill>
                  <a:schemeClr val="bg1"/>
                </a:solidFill>
                <a:cs typeface="Calibri" panose="020F0502020204030204" pitchFamily="34" charset="0"/>
              </a:rPr>
              <a:t>SERVICIO DE TELEFONÍA FIJA (I)</a:t>
            </a:r>
            <a:endParaRPr lang="es-PE" sz="2600" b="1" kern="700" dirty="0">
              <a:solidFill>
                <a:schemeClr val="bg1"/>
              </a:solidFill>
              <a:cs typeface="Calibri" panose="020F0502020204030204" pitchFamily="34" charset="0"/>
            </a:endParaRPr>
          </a:p>
        </p:txBody>
      </p:sp>
      <p:sp>
        <p:nvSpPr>
          <p:cNvPr id="26" name="Rectángulo redondeado 25">
            <a:extLst>
              <a:ext uri="{FF2B5EF4-FFF2-40B4-BE49-F238E27FC236}">
                <a16:creationId xmlns:a16="http://schemas.microsoft.com/office/drawing/2014/main" id="{BF84E808-4FBC-CC7B-7B65-86C1B33DC955}"/>
              </a:ext>
            </a:extLst>
          </p:cNvPr>
          <p:cNvSpPr/>
          <p:nvPr/>
        </p:nvSpPr>
        <p:spPr>
          <a:xfrm>
            <a:off x="1884363" y="1066800"/>
            <a:ext cx="8423275" cy="706438"/>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
        <p:nvSpPr>
          <p:cNvPr id="88069" name="CuadroTexto 26">
            <a:extLst>
              <a:ext uri="{FF2B5EF4-FFF2-40B4-BE49-F238E27FC236}">
                <a16:creationId xmlns:a16="http://schemas.microsoft.com/office/drawing/2014/main" id="{062ED7E8-9BA0-1B86-C0E7-C233872B5FFC}"/>
              </a:ext>
            </a:extLst>
          </p:cNvPr>
          <p:cNvSpPr txBox="1">
            <a:spLocks noChangeArrowheads="1"/>
          </p:cNvSpPr>
          <p:nvPr/>
        </p:nvSpPr>
        <p:spPr bwMode="auto">
          <a:xfrm>
            <a:off x="2403475" y="1208088"/>
            <a:ext cx="7385050" cy="51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lnSpc>
                <a:spcPts val="1600"/>
              </a:lnSpc>
              <a:spcBef>
                <a:spcPct val="20000"/>
              </a:spcBef>
            </a:pPr>
            <a:r>
              <a:rPr lang="es-ES" altLang="es-PE" sz="1800" b="1" i="1" dirty="0">
                <a:solidFill>
                  <a:srgbClr val="1F497D"/>
                </a:solidFill>
                <a:latin typeface="Calibri" panose="020F0502020204030204" pitchFamily="34" charset="0"/>
              </a:rPr>
              <a:t>Para el año 2025, </a:t>
            </a:r>
            <a:r>
              <a:rPr lang="es-ES" altLang="es-PE" sz="1800" b="1" i="1" dirty="0">
                <a:solidFill>
                  <a:srgbClr val="00B0F0"/>
                </a:solidFill>
                <a:latin typeface="Calibri" panose="020F0502020204030204" pitchFamily="34" charset="0"/>
              </a:rPr>
              <a:t>el 63 %</a:t>
            </a:r>
            <a:r>
              <a:rPr lang="es-ES" altLang="es-PE" sz="1800" b="1" i="1" dirty="0">
                <a:solidFill>
                  <a:srgbClr val="1F497D"/>
                </a:solidFill>
                <a:latin typeface="Calibri" panose="020F0502020204030204" pitchFamily="34" charset="0"/>
              </a:rPr>
              <a:t> de usuarios estuvieron satisfechos con el servicio de telefonía fija.</a:t>
            </a:r>
          </a:p>
        </p:txBody>
      </p:sp>
      <p:graphicFrame>
        <p:nvGraphicFramePr>
          <p:cNvPr id="36" name="Tabla 35">
            <a:extLst>
              <a:ext uri="{FF2B5EF4-FFF2-40B4-BE49-F238E27FC236}">
                <a16:creationId xmlns:a16="http://schemas.microsoft.com/office/drawing/2014/main" id="{F85E06FF-DD8D-3CE9-21B5-AE3718F0F37E}"/>
              </a:ext>
            </a:extLst>
          </p:cNvPr>
          <p:cNvGraphicFramePr>
            <a:graphicFrameLocks noGrp="1"/>
          </p:cNvGraphicFramePr>
          <p:nvPr/>
        </p:nvGraphicFramePr>
        <p:xfrm>
          <a:off x="1271588" y="5378450"/>
          <a:ext cx="9801226" cy="427038"/>
        </p:xfrm>
        <a:graphic>
          <a:graphicData uri="http://schemas.openxmlformats.org/drawingml/2006/table">
            <a:tbl>
              <a:tblPr firstRow="1" bandRow="1">
                <a:tableStyleId>{5C22544A-7EE6-4342-B048-85BDC9FD1C3A}</a:tableStyleId>
              </a:tblPr>
              <a:tblGrid>
                <a:gridCol w="1398711">
                  <a:extLst>
                    <a:ext uri="{9D8B030D-6E8A-4147-A177-3AD203B41FA5}">
                      <a16:colId xmlns:a16="http://schemas.microsoft.com/office/drawing/2014/main" val="20000"/>
                    </a:ext>
                  </a:extLst>
                </a:gridCol>
                <a:gridCol w="1748390">
                  <a:extLst>
                    <a:ext uri="{9D8B030D-6E8A-4147-A177-3AD203B41FA5}">
                      <a16:colId xmlns:a16="http://schemas.microsoft.com/office/drawing/2014/main" val="20001"/>
                    </a:ext>
                  </a:extLst>
                </a:gridCol>
                <a:gridCol w="1677217">
                  <a:extLst>
                    <a:ext uri="{9D8B030D-6E8A-4147-A177-3AD203B41FA5}">
                      <a16:colId xmlns:a16="http://schemas.microsoft.com/office/drawing/2014/main" val="20002"/>
                    </a:ext>
                  </a:extLst>
                </a:gridCol>
                <a:gridCol w="1607924">
                  <a:extLst>
                    <a:ext uri="{9D8B030D-6E8A-4147-A177-3AD203B41FA5}">
                      <a16:colId xmlns:a16="http://schemas.microsoft.com/office/drawing/2014/main" val="20003"/>
                    </a:ext>
                  </a:extLst>
                </a:gridCol>
                <a:gridCol w="1684492">
                  <a:extLst>
                    <a:ext uri="{9D8B030D-6E8A-4147-A177-3AD203B41FA5}">
                      <a16:colId xmlns:a16="http://schemas.microsoft.com/office/drawing/2014/main" val="20004"/>
                    </a:ext>
                  </a:extLst>
                </a:gridCol>
                <a:gridCol w="1684492">
                  <a:extLst>
                    <a:ext uri="{9D8B030D-6E8A-4147-A177-3AD203B41FA5}">
                      <a16:colId xmlns:a16="http://schemas.microsoft.com/office/drawing/2014/main" val="20005"/>
                    </a:ext>
                  </a:extLst>
                </a:gridCol>
              </a:tblGrid>
              <a:tr h="213519">
                <a:tc>
                  <a:txBody>
                    <a:bodyPr/>
                    <a:lstStyle/>
                    <a:p>
                      <a:r>
                        <a:rPr lang="es-MX" sz="800" b="0" dirty="0">
                          <a:solidFill>
                            <a:schemeClr val="tx1">
                              <a:lumMod val="50000"/>
                              <a:lumOff val="50000"/>
                            </a:schemeClr>
                          </a:solidFill>
                        </a:rPr>
                        <a:t>Media</a:t>
                      </a:r>
                      <a:endParaRPr lang="es-PE" sz="800" b="0" dirty="0">
                        <a:solidFill>
                          <a:schemeClr val="tx1">
                            <a:lumMod val="50000"/>
                            <a:lumOff val="50000"/>
                          </a:schemeClr>
                        </a:solidFill>
                      </a:endParaRPr>
                    </a:p>
                  </a:txBody>
                  <a:tcPr marL="91442" marR="91442" marT="45754" marB="45754">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7.5</a:t>
                      </a:r>
                    </a:p>
                  </a:txBody>
                  <a:tcPr marL="6350" marR="6350"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a:solidFill>
                            <a:schemeClr val="tx1">
                              <a:lumMod val="50000"/>
                              <a:lumOff val="50000"/>
                            </a:schemeClr>
                          </a:solidFill>
                          <a:latin typeface="+mn-lt"/>
                          <a:ea typeface="+mn-ea"/>
                          <a:cs typeface="+mn-cs"/>
                        </a:rPr>
                        <a:t>8.0</a:t>
                      </a:r>
                    </a:p>
                  </a:txBody>
                  <a:tcPr marL="6350" marR="6350"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a:solidFill>
                            <a:schemeClr val="tx1">
                              <a:lumMod val="50000"/>
                              <a:lumOff val="50000"/>
                            </a:schemeClr>
                          </a:solidFill>
                          <a:latin typeface="+mn-lt"/>
                          <a:ea typeface="+mn-ea"/>
                          <a:cs typeface="+mn-cs"/>
                        </a:rPr>
                        <a:t>6.9</a:t>
                      </a:r>
                    </a:p>
                  </a:txBody>
                  <a:tcPr marL="6350" marR="6350"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a:solidFill>
                            <a:schemeClr val="tx1">
                              <a:lumMod val="50000"/>
                              <a:lumOff val="50000"/>
                            </a:schemeClr>
                          </a:solidFill>
                          <a:latin typeface="+mn-lt"/>
                          <a:ea typeface="+mn-ea"/>
                          <a:cs typeface="+mn-cs"/>
                        </a:rPr>
                        <a:t>7.6</a:t>
                      </a:r>
                    </a:p>
                  </a:txBody>
                  <a:tcPr marL="6350" marR="6350"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7.4</a:t>
                      </a:r>
                    </a:p>
                  </a:txBody>
                  <a:tcPr marL="6350" marR="6350"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213519">
                <a:tc>
                  <a:txBody>
                    <a:bodyPr/>
                    <a:lstStyle/>
                    <a:p>
                      <a:r>
                        <a:rPr lang="es-MX" sz="800" b="0" dirty="0">
                          <a:solidFill>
                            <a:schemeClr val="tx1">
                              <a:lumMod val="50000"/>
                              <a:lumOff val="50000"/>
                            </a:schemeClr>
                          </a:solidFill>
                        </a:rPr>
                        <a:t>Base real de encuestados</a:t>
                      </a:r>
                      <a:endParaRPr lang="es-PE" sz="800" b="0" dirty="0">
                        <a:solidFill>
                          <a:schemeClr val="tx1">
                            <a:lumMod val="50000"/>
                            <a:lumOff val="50000"/>
                          </a:schemeClr>
                        </a:solidFill>
                      </a:endParaRPr>
                    </a:p>
                  </a:txBody>
                  <a:tcPr marL="91442" marR="91442" marT="45754" marB="45754">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a:solidFill>
                            <a:schemeClr val="tx1">
                              <a:lumMod val="50000"/>
                              <a:lumOff val="50000"/>
                            </a:schemeClr>
                          </a:solidFill>
                          <a:latin typeface="+mn-lt"/>
                          <a:ea typeface="+mn-ea"/>
                          <a:cs typeface="+mn-cs"/>
                        </a:rPr>
                        <a:t>940</a:t>
                      </a:r>
                    </a:p>
                  </a:txBody>
                  <a:tcPr marL="6350" marR="6350"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330</a:t>
                      </a:r>
                    </a:p>
                  </a:txBody>
                  <a:tcPr marL="6350" marR="6350"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610</a:t>
                      </a:r>
                    </a:p>
                  </a:txBody>
                  <a:tcPr marL="6350" marR="6350"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473</a:t>
                      </a:r>
                    </a:p>
                  </a:txBody>
                  <a:tcPr marL="6350" marR="6350"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tc>
                  <a:txBody>
                    <a:bodyPr/>
                    <a:lstStyle/>
                    <a:p>
                      <a:pPr marL="0" algn="ctr" defTabSz="1219140" rtl="0" eaLnBrk="1" fontAlgn="t" latinLnBrk="0" hangingPunct="1">
                        <a:buNone/>
                      </a:pPr>
                      <a:r>
                        <a:rPr lang="es-PE" sz="800" b="0" kern="1200" dirty="0">
                          <a:solidFill>
                            <a:schemeClr val="tx1">
                              <a:lumMod val="50000"/>
                              <a:lumOff val="50000"/>
                            </a:schemeClr>
                          </a:solidFill>
                          <a:latin typeface="+mn-lt"/>
                          <a:ea typeface="+mn-ea"/>
                          <a:cs typeface="+mn-cs"/>
                        </a:rPr>
                        <a:t>467</a:t>
                      </a:r>
                    </a:p>
                  </a:txBody>
                  <a:tcPr marL="6350" marR="6350" marT="6355" marB="0" anchor="ct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88093" name="Rectángulo 36">
            <a:extLst>
              <a:ext uri="{FF2B5EF4-FFF2-40B4-BE49-F238E27FC236}">
                <a16:creationId xmlns:a16="http://schemas.microsoft.com/office/drawing/2014/main" id="{5C1B8DDA-1454-14FA-C129-D22724F02BA6}"/>
              </a:ext>
            </a:extLst>
          </p:cNvPr>
          <p:cNvSpPr>
            <a:spLocks noChangeArrowheads="1"/>
          </p:cNvSpPr>
          <p:nvPr/>
        </p:nvSpPr>
        <p:spPr bwMode="auto">
          <a:xfrm>
            <a:off x="504825" y="6170613"/>
            <a:ext cx="8929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eaLnBrk="1" hangingPunct="1"/>
            <a:r>
              <a:rPr lang="es-ES_tradnl" altLang="es-PE" sz="800" i="1">
                <a:solidFill>
                  <a:srgbClr val="102132"/>
                </a:solidFill>
                <a:latin typeface="Calibri" panose="020F0502020204030204" pitchFamily="34" charset="0"/>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de telefonía fija? </a:t>
            </a:r>
            <a:r>
              <a:rPr lang="es-MX" altLang="es-PE" sz="800" i="1">
                <a:solidFill>
                  <a:srgbClr val="102132"/>
                </a:solidFill>
                <a:latin typeface="Calibri" panose="020F0502020204030204" pitchFamily="34" charset="0"/>
                <a:cs typeface="Calibri" panose="020F0502020204030204" pitchFamily="34" charset="0"/>
              </a:rPr>
              <a:t>/ Satisfecho = suma de valoraciones 8,9,10 / Insatisfecho = suma de valoraciones 0,1,2,3,4,5 </a:t>
            </a:r>
          </a:p>
          <a:p>
            <a:pPr eaLnBrk="1" hangingPunct="1"/>
            <a:r>
              <a:rPr lang="es-PE" altLang="es-PE" sz="800" b="1">
                <a:solidFill>
                  <a:srgbClr val="595959"/>
                </a:solidFill>
                <a:latin typeface="Calibri" panose="020F0502020204030204" pitchFamily="34" charset="0"/>
                <a:cs typeface="Calibri" panose="020F0502020204030204" pitchFamily="34" charset="0"/>
              </a:rPr>
              <a:t>Fuente: </a:t>
            </a:r>
            <a:r>
              <a:rPr lang="es-PE" altLang="es-PE" sz="800">
                <a:solidFill>
                  <a:srgbClr val="595959"/>
                </a:solidFill>
                <a:latin typeface="Calibri" panose="020F0502020204030204" pitchFamily="34" charset="0"/>
                <a:cs typeface="Calibri" panose="020F0502020204030204" pitchFamily="34" charset="0"/>
              </a:rPr>
              <a:t>Cid Latinoamérica, Estudio de Satisfacción 2025. Telefonía Fija. Elaboración: Osiptel</a:t>
            </a:r>
            <a:endParaRPr lang="es-ES_tradnl" altLang="es-PE" sz="800" i="1">
              <a:solidFill>
                <a:srgbClr val="102132"/>
              </a:solidFill>
              <a:latin typeface="Calibri" panose="020F0502020204030204" pitchFamily="34" charset="0"/>
              <a:cs typeface="Calibri" panose="020F0502020204030204" pitchFamily="34" charset="0"/>
            </a:endParaRPr>
          </a:p>
        </p:txBody>
      </p:sp>
      <p:sp>
        <p:nvSpPr>
          <p:cNvPr id="12" name="Flecha: a la derecha 11">
            <a:extLst>
              <a:ext uri="{FF2B5EF4-FFF2-40B4-BE49-F238E27FC236}">
                <a16:creationId xmlns:a16="http://schemas.microsoft.com/office/drawing/2014/main" id="{0C35E8FA-9518-D775-B39E-E88ECA590C52}"/>
              </a:ext>
            </a:extLst>
          </p:cNvPr>
          <p:cNvSpPr/>
          <p:nvPr/>
        </p:nvSpPr>
        <p:spPr>
          <a:xfrm>
            <a:off x="547688" y="2449513"/>
            <a:ext cx="1873250" cy="554037"/>
          </a:xfrm>
          <a:prstGeom prst="rightArrow">
            <a:avLst>
              <a:gd name="adj1" fmla="val 74658"/>
              <a:gd name="adj2" fmla="val 50000"/>
            </a:avLst>
          </a:prstGeom>
          <a:solidFill>
            <a:srgbClr val="002060"/>
          </a:solidFill>
          <a:ln w="12700" cap="flat" cmpd="sng" algn="ctr">
            <a:solidFill>
              <a:srgbClr val="002060"/>
            </a:solidFill>
            <a:prstDash val="solid"/>
            <a:miter lim="800000"/>
          </a:ln>
          <a:effectLst/>
        </p:spPr>
        <p:txBody>
          <a:bodyPr anchor="ctr"/>
          <a:lstStyle/>
          <a:p>
            <a:pPr algn="ctr" defTabSz="914400" eaLnBrk="1" fontAlgn="auto" hangingPunct="1">
              <a:spcBef>
                <a:spcPts val="0"/>
              </a:spcBef>
              <a:spcAft>
                <a:spcPts val="0"/>
              </a:spcAft>
              <a:defRPr/>
            </a:pPr>
            <a:r>
              <a:rPr lang="es-ES" sz="1200" b="1" kern="0" dirty="0">
                <a:solidFill>
                  <a:schemeClr val="bg1"/>
                </a:solidFill>
                <a:latin typeface="Calibri" panose="020F0502020204030204"/>
              </a:rPr>
              <a:t>SATISFECHO</a:t>
            </a:r>
          </a:p>
          <a:p>
            <a:pPr algn="ctr" defTabSz="914400" eaLnBrk="1" fontAlgn="auto" hangingPunct="1">
              <a:spcBef>
                <a:spcPts val="0"/>
              </a:spcBef>
              <a:spcAft>
                <a:spcPts val="0"/>
              </a:spcAft>
              <a:defRPr/>
            </a:pPr>
            <a:r>
              <a:rPr lang="es-ES" sz="1200" b="1" kern="0" dirty="0">
                <a:solidFill>
                  <a:schemeClr val="bg1"/>
                </a:solidFill>
                <a:latin typeface="Calibri" panose="020F0502020204030204"/>
              </a:rPr>
              <a:t>(8-10)</a:t>
            </a:r>
            <a:endParaRPr lang="es-PE" sz="1800" b="1" kern="0" dirty="0">
              <a:solidFill>
                <a:schemeClr val="bg1"/>
              </a:solidFill>
              <a:latin typeface="Calibri" panose="020F0502020204030204"/>
            </a:endParaRPr>
          </a:p>
        </p:txBody>
      </p:sp>
      <p:sp>
        <p:nvSpPr>
          <p:cNvPr id="13" name="Flecha: a la derecha 12">
            <a:extLst>
              <a:ext uri="{FF2B5EF4-FFF2-40B4-BE49-F238E27FC236}">
                <a16:creationId xmlns:a16="http://schemas.microsoft.com/office/drawing/2014/main" id="{E87A569C-58F0-A739-3732-273AF75E3232}"/>
              </a:ext>
            </a:extLst>
          </p:cNvPr>
          <p:cNvSpPr/>
          <p:nvPr/>
        </p:nvSpPr>
        <p:spPr>
          <a:xfrm>
            <a:off x="547688" y="3424238"/>
            <a:ext cx="1873250" cy="554037"/>
          </a:xfrm>
          <a:prstGeom prst="rightArrow">
            <a:avLst>
              <a:gd name="adj1" fmla="val 74658"/>
              <a:gd name="adj2" fmla="val 50000"/>
            </a:avLst>
          </a:prstGeom>
          <a:solidFill>
            <a:schemeClr val="bg1">
              <a:lumMod val="9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s-ES" sz="1200" b="1" kern="0" dirty="0">
                <a:solidFill>
                  <a:prstClr val="black"/>
                </a:solidFill>
                <a:latin typeface="Calibri" panose="020F0502020204030204"/>
              </a:rPr>
              <a:t>NEUTRAL (6-7)</a:t>
            </a:r>
            <a:endParaRPr lang="es-PE" sz="1800" b="1" kern="0" dirty="0">
              <a:solidFill>
                <a:prstClr val="black"/>
              </a:solidFill>
              <a:latin typeface="Calibri" panose="020F0502020204030204"/>
            </a:endParaRPr>
          </a:p>
        </p:txBody>
      </p:sp>
      <p:sp>
        <p:nvSpPr>
          <p:cNvPr id="14" name="Flecha: a la derecha 13">
            <a:extLst>
              <a:ext uri="{FF2B5EF4-FFF2-40B4-BE49-F238E27FC236}">
                <a16:creationId xmlns:a16="http://schemas.microsoft.com/office/drawing/2014/main" id="{68C8CB45-5F7B-03DF-B7F5-A364B9A12CFB}"/>
              </a:ext>
            </a:extLst>
          </p:cNvPr>
          <p:cNvSpPr/>
          <p:nvPr/>
        </p:nvSpPr>
        <p:spPr>
          <a:xfrm>
            <a:off x="547688" y="4291013"/>
            <a:ext cx="1873250" cy="552450"/>
          </a:xfrm>
          <a:prstGeom prst="rightArrow">
            <a:avLst>
              <a:gd name="adj1" fmla="val 74658"/>
              <a:gd name="adj2" fmla="val 50000"/>
            </a:avLst>
          </a:prstGeom>
          <a:solidFill>
            <a:schemeClr val="accent1">
              <a:lumMod val="20000"/>
              <a:lumOff val="80000"/>
            </a:schemeClr>
          </a:solidFill>
          <a:ln w="12700" cap="flat" cmpd="sng" algn="ctr">
            <a:noFill/>
            <a:prstDash val="solid"/>
            <a:miter lim="800000"/>
          </a:ln>
          <a:effectLst/>
        </p:spPr>
        <p:txBody>
          <a:bodyPr wrap="none" anchor="ctr"/>
          <a:lstStyle/>
          <a:p>
            <a:pPr algn="ctr" defTabSz="914400" eaLnBrk="1" fontAlgn="auto" hangingPunct="1">
              <a:spcBef>
                <a:spcPts val="0"/>
              </a:spcBef>
              <a:spcAft>
                <a:spcPts val="0"/>
              </a:spcAft>
              <a:defRPr/>
            </a:pPr>
            <a:r>
              <a:rPr lang="es-ES" sz="1200" b="1" kern="0" dirty="0">
                <a:latin typeface="Calibri" panose="020F0502020204030204"/>
              </a:rPr>
              <a:t>INSATISFECHO </a:t>
            </a:r>
          </a:p>
          <a:p>
            <a:pPr algn="ctr" defTabSz="914400" eaLnBrk="1" fontAlgn="auto" hangingPunct="1">
              <a:spcBef>
                <a:spcPts val="0"/>
              </a:spcBef>
              <a:spcAft>
                <a:spcPts val="0"/>
              </a:spcAft>
              <a:defRPr/>
            </a:pPr>
            <a:r>
              <a:rPr lang="es-ES" sz="1200" b="1" kern="0" dirty="0">
                <a:latin typeface="Calibri" panose="020F0502020204030204"/>
              </a:rPr>
              <a:t>(0-5)</a:t>
            </a:r>
            <a:endParaRPr lang="es-PE" sz="1800" b="1" kern="0" dirty="0">
              <a:latin typeface="Calibri" panose="020F0502020204030204"/>
            </a:endParaRPr>
          </a:p>
        </p:txBody>
      </p:sp>
      <p:graphicFrame>
        <p:nvGraphicFramePr>
          <p:cNvPr id="3" name="Gráfico 2">
            <a:extLst>
              <a:ext uri="{FF2B5EF4-FFF2-40B4-BE49-F238E27FC236}">
                <a16:creationId xmlns:a16="http://schemas.microsoft.com/office/drawing/2014/main" id="{99C3A588-AB32-BCDB-F7AC-86647842A5DF}"/>
              </a:ext>
            </a:extLst>
          </p:cNvPr>
          <p:cNvGraphicFramePr>
            <a:graphicFrameLocks/>
          </p:cNvGraphicFramePr>
          <p:nvPr/>
        </p:nvGraphicFramePr>
        <p:xfrm>
          <a:off x="2420358" y="1987922"/>
          <a:ext cx="8860217" cy="332192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superiores redondeadas 4">
            <a:extLst>
              <a:ext uri="{FF2B5EF4-FFF2-40B4-BE49-F238E27FC236}">
                <a16:creationId xmlns:a16="http://schemas.microsoft.com/office/drawing/2014/main" id="{C1AD2E83-3772-1A67-044E-EFE37E58B95C}"/>
              </a:ext>
            </a:extLst>
          </p:cNvPr>
          <p:cNvSpPr>
            <a:spLocks/>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a:p>
        </p:txBody>
      </p:sp>
      <p:sp>
        <p:nvSpPr>
          <p:cNvPr id="8" name="Título 1">
            <a:extLst>
              <a:ext uri="{FF2B5EF4-FFF2-40B4-BE49-F238E27FC236}">
                <a16:creationId xmlns:a16="http://schemas.microsoft.com/office/drawing/2014/main" id="{07CBE7E5-A524-15FD-816F-E17581936C18}"/>
              </a:ext>
            </a:extLst>
          </p:cNvPr>
          <p:cNvSpPr txBox="1">
            <a:spLocks/>
          </p:cNvSpPr>
          <p:nvPr/>
        </p:nvSpPr>
        <p:spPr>
          <a:xfrm>
            <a:off x="360363" y="260350"/>
            <a:ext cx="11952287"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s-ES" sz="2350" b="1" kern="700" dirty="0">
                <a:solidFill>
                  <a:schemeClr val="bg1"/>
                </a:solidFill>
                <a:cs typeface="Calibri" panose="020F0502020204030204" pitchFamily="34" charset="0"/>
              </a:rPr>
              <a:t>EVOLUCIÓN HISTÓRICA DEL NIVEL DE SATISFACCIÓN GENERAL – SERVICIO DE TELEFONÍA FIJA</a:t>
            </a:r>
            <a:endParaRPr lang="es-PE" sz="2350" b="1" kern="700" dirty="0">
              <a:solidFill>
                <a:schemeClr val="bg1"/>
              </a:solidFill>
              <a:cs typeface="Calibri" panose="020F0502020204030204" pitchFamily="34" charset="0"/>
            </a:endParaRPr>
          </a:p>
        </p:txBody>
      </p:sp>
      <p:sp>
        <p:nvSpPr>
          <p:cNvPr id="9" name="Rectángulo redondeado 13">
            <a:extLst>
              <a:ext uri="{FF2B5EF4-FFF2-40B4-BE49-F238E27FC236}">
                <a16:creationId xmlns:a16="http://schemas.microsoft.com/office/drawing/2014/main" id="{80FBEF7B-DEF4-9863-EDA0-2373B5590926}"/>
              </a:ext>
            </a:extLst>
          </p:cNvPr>
          <p:cNvSpPr/>
          <p:nvPr/>
        </p:nvSpPr>
        <p:spPr>
          <a:xfrm>
            <a:off x="1343025" y="969963"/>
            <a:ext cx="9348788" cy="814387"/>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
        <p:nvSpPr>
          <p:cNvPr id="89093" name="CuadroTexto 10">
            <a:extLst>
              <a:ext uri="{FF2B5EF4-FFF2-40B4-BE49-F238E27FC236}">
                <a16:creationId xmlns:a16="http://schemas.microsoft.com/office/drawing/2014/main" id="{F8CF264E-5CF7-385D-AADA-7F164B8B3DAD}"/>
              </a:ext>
            </a:extLst>
          </p:cNvPr>
          <p:cNvSpPr txBox="1">
            <a:spLocks noChangeArrowheads="1"/>
          </p:cNvSpPr>
          <p:nvPr/>
        </p:nvSpPr>
        <p:spPr bwMode="auto">
          <a:xfrm>
            <a:off x="1415481" y="1087438"/>
            <a:ext cx="9217024"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lnSpc>
                <a:spcPts val="1900"/>
              </a:lnSpc>
            </a:pPr>
            <a:r>
              <a:rPr lang="es-ES" altLang="es-PE" sz="1700" b="1" i="1" dirty="0">
                <a:solidFill>
                  <a:srgbClr val="1F497D"/>
                </a:solidFill>
                <a:latin typeface="Calibri" panose="020F0502020204030204" pitchFamily="34" charset="0"/>
              </a:rPr>
              <a:t>La proporción de usuarios satisfechos incrementó en 17 puntos porcentuales respecto al año 2024. Por su parte, la proporción de usuarios insatisfechos alcanzó su menor nivel desde el año 2020.</a:t>
            </a:r>
          </a:p>
        </p:txBody>
      </p:sp>
      <p:sp>
        <p:nvSpPr>
          <p:cNvPr id="14" name="Rectángulo 13">
            <a:extLst>
              <a:ext uri="{FF2B5EF4-FFF2-40B4-BE49-F238E27FC236}">
                <a16:creationId xmlns:a16="http://schemas.microsoft.com/office/drawing/2014/main" id="{485C9CAC-27F9-F620-06C2-8CD718B7F57B}"/>
              </a:ext>
            </a:extLst>
          </p:cNvPr>
          <p:cNvSpPr/>
          <p:nvPr/>
        </p:nvSpPr>
        <p:spPr>
          <a:xfrm>
            <a:off x="501650" y="6162675"/>
            <a:ext cx="8924925" cy="461963"/>
          </a:xfrm>
          <a:prstGeom prst="rect">
            <a:avLst/>
          </a:prstGeom>
        </p:spPr>
        <p:txBody>
          <a:bodyPr>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_tradnl" sz="800" i="1" dirty="0">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de telefonía fija? </a:t>
            </a:r>
            <a:r>
              <a:rPr lang="es-MX" sz="800" i="1" dirty="0">
                <a:solidFill>
                  <a:srgbClr val="102132"/>
                </a:solidFill>
                <a:cs typeface="Calibri" panose="020F0502020204030204" pitchFamily="34" charset="0"/>
              </a:rPr>
              <a:t>/ Satisfecho = suma de valoraciones 8,9,10 / Insatisfecho = suma de valoraciones 0,1,2,3,4,5 </a:t>
            </a:r>
          </a:p>
          <a:p>
            <a:pPr fontAlgn="auto">
              <a:spcBef>
                <a:spcPts val="0"/>
              </a:spcBef>
              <a:spcAft>
                <a:spcPts val="0"/>
              </a:spcAft>
              <a:defRPr/>
            </a:pPr>
            <a:r>
              <a:rPr lang="es-PE" sz="800" b="1" dirty="0">
                <a:solidFill>
                  <a:schemeClr val="tx1">
                    <a:lumMod val="65000"/>
                    <a:lumOff val="35000"/>
                  </a:schemeClr>
                </a:solidFill>
                <a:cs typeface="Calibri" panose="020F0502020204030204" pitchFamily="34" charset="0"/>
              </a:rPr>
              <a:t>Fuente: </a:t>
            </a:r>
            <a:r>
              <a:rPr lang="es-MX" sz="800" dirty="0">
                <a:solidFill>
                  <a:schemeClr val="tx1">
                    <a:lumMod val="65000"/>
                    <a:lumOff val="35000"/>
                  </a:schemeClr>
                </a:solidFill>
                <a:cs typeface="Calibri" panose="020F0502020204030204" pitchFamily="34" charset="0"/>
              </a:rPr>
              <a:t>Estudios de Satisfacción </a:t>
            </a:r>
            <a:r>
              <a:rPr lang="es-PE" sz="800" dirty="0">
                <a:solidFill>
                  <a:prstClr val="black">
                    <a:lumMod val="65000"/>
                    <a:lumOff val="35000"/>
                  </a:prstClr>
                </a:solidFill>
                <a:cs typeface="Calibri" panose="020F0502020204030204" pitchFamily="34" charset="0"/>
              </a:rPr>
              <a:t> Telefonía Fija </a:t>
            </a:r>
            <a:r>
              <a:rPr lang="es-MX" sz="800" dirty="0">
                <a:solidFill>
                  <a:schemeClr val="tx1">
                    <a:lumMod val="65000"/>
                    <a:lumOff val="35000"/>
                  </a:schemeClr>
                </a:solidFill>
                <a:cs typeface="Calibri" panose="020F0502020204030204" pitchFamily="34" charset="0"/>
              </a:rPr>
              <a:t>2020 a 2025</a:t>
            </a:r>
            <a:r>
              <a:rPr lang="es-PE" sz="800" dirty="0">
                <a:solidFill>
                  <a:schemeClr val="tx1">
                    <a:lumMod val="65000"/>
                    <a:lumOff val="35000"/>
                  </a:schemeClr>
                </a:solidFill>
                <a:cs typeface="Calibri" panose="020F0502020204030204" pitchFamily="34" charset="0"/>
              </a:rPr>
              <a:t>. Elaboración: </a:t>
            </a:r>
            <a:r>
              <a:rPr lang="es-PE" sz="800" dirty="0" err="1">
                <a:solidFill>
                  <a:schemeClr val="tx1">
                    <a:lumMod val="65000"/>
                    <a:lumOff val="35000"/>
                  </a:schemeClr>
                </a:solidFill>
                <a:cs typeface="Calibri" panose="020F0502020204030204" pitchFamily="34" charset="0"/>
              </a:rPr>
              <a:t>Osiptel</a:t>
            </a:r>
            <a:r>
              <a:rPr lang="es-PE" sz="800" dirty="0">
                <a:solidFill>
                  <a:schemeClr val="tx1">
                    <a:lumMod val="65000"/>
                    <a:lumOff val="35000"/>
                  </a:schemeClr>
                </a:solidFill>
                <a:cs typeface="Calibri" panose="020F0502020204030204" pitchFamily="34" charset="0"/>
              </a:rPr>
              <a:t>.</a:t>
            </a:r>
          </a:p>
        </p:txBody>
      </p:sp>
      <p:sp>
        <p:nvSpPr>
          <p:cNvPr id="12" name="Flecha: a la derecha 11">
            <a:extLst>
              <a:ext uri="{FF2B5EF4-FFF2-40B4-BE49-F238E27FC236}">
                <a16:creationId xmlns:a16="http://schemas.microsoft.com/office/drawing/2014/main" id="{454737C3-FDD2-96E7-F420-52CFA6B3B500}"/>
              </a:ext>
            </a:extLst>
          </p:cNvPr>
          <p:cNvSpPr/>
          <p:nvPr/>
        </p:nvSpPr>
        <p:spPr>
          <a:xfrm>
            <a:off x="838200" y="2538413"/>
            <a:ext cx="1873250" cy="554037"/>
          </a:xfrm>
          <a:prstGeom prst="rightArrow">
            <a:avLst>
              <a:gd name="adj1" fmla="val 74658"/>
              <a:gd name="adj2" fmla="val 50000"/>
            </a:avLst>
          </a:prstGeom>
          <a:solidFill>
            <a:srgbClr val="002060"/>
          </a:solidFill>
          <a:ln w="12700" cap="flat" cmpd="sng" algn="ctr">
            <a:solidFill>
              <a:srgbClr val="002060"/>
            </a:solidFill>
            <a:prstDash val="solid"/>
            <a:miter lim="800000"/>
          </a:ln>
          <a:effectLst/>
        </p:spPr>
        <p:txBody>
          <a:bodyPr anchor="ctr"/>
          <a:lstStyle/>
          <a:p>
            <a:pPr algn="ctr" defTabSz="914400" eaLnBrk="1" fontAlgn="auto" hangingPunct="1">
              <a:spcBef>
                <a:spcPts val="0"/>
              </a:spcBef>
              <a:spcAft>
                <a:spcPts val="0"/>
              </a:spcAft>
              <a:defRPr/>
            </a:pPr>
            <a:r>
              <a:rPr lang="es-ES" sz="1200" b="1" kern="0" dirty="0">
                <a:solidFill>
                  <a:schemeClr val="bg1"/>
                </a:solidFill>
                <a:latin typeface="Calibri" panose="020F0502020204030204"/>
              </a:rPr>
              <a:t>SATISFECHO</a:t>
            </a:r>
          </a:p>
          <a:p>
            <a:pPr algn="ctr" defTabSz="914400" eaLnBrk="1" fontAlgn="auto" hangingPunct="1">
              <a:spcBef>
                <a:spcPts val="0"/>
              </a:spcBef>
              <a:spcAft>
                <a:spcPts val="0"/>
              </a:spcAft>
              <a:defRPr/>
            </a:pPr>
            <a:r>
              <a:rPr lang="es-ES" sz="1200" b="1" kern="0" dirty="0">
                <a:solidFill>
                  <a:schemeClr val="bg1"/>
                </a:solidFill>
                <a:latin typeface="Calibri" panose="020F0502020204030204"/>
              </a:rPr>
              <a:t>(8-10)</a:t>
            </a:r>
            <a:endParaRPr lang="es-PE" sz="1800" b="1" kern="0" dirty="0">
              <a:solidFill>
                <a:schemeClr val="bg1"/>
              </a:solidFill>
              <a:latin typeface="Calibri" panose="020F0502020204030204"/>
            </a:endParaRPr>
          </a:p>
        </p:txBody>
      </p:sp>
      <p:sp>
        <p:nvSpPr>
          <p:cNvPr id="13" name="Flecha: a la derecha 12">
            <a:extLst>
              <a:ext uri="{FF2B5EF4-FFF2-40B4-BE49-F238E27FC236}">
                <a16:creationId xmlns:a16="http://schemas.microsoft.com/office/drawing/2014/main" id="{BD3BD1D5-412E-96B5-2054-93FF266CCE9F}"/>
              </a:ext>
            </a:extLst>
          </p:cNvPr>
          <p:cNvSpPr/>
          <p:nvPr/>
        </p:nvSpPr>
        <p:spPr>
          <a:xfrm>
            <a:off x="842963" y="3719513"/>
            <a:ext cx="1873250" cy="552450"/>
          </a:xfrm>
          <a:prstGeom prst="rightArrow">
            <a:avLst>
              <a:gd name="adj1" fmla="val 74658"/>
              <a:gd name="adj2" fmla="val 50000"/>
            </a:avLst>
          </a:prstGeom>
          <a:solidFill>
            <a:schemeClr val="bg1">
              <a:lumMod val="9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s-ES" sz="1200" b="1" kern="0" dirty="0">
                <a:solidFill>
                  <a:prstClr val="black"/>
                </a:solidFill>
                <a:latin typeface="Calibri" panose="020F0502020204030204"/>
              </a:rPr>
              <a:t>NEUTRAL (6-7)</a:t>
            </a:r>
            <a:endParaRPr lang="es-PE" sz="1800" b="1" kern="0" dirty="0">
              <a:solidFill>
                <a:prstClr val="black"/>
              </a:solidFill>
              <a:latin typeface="Calibri" panose="020F0502020204030204"/>
            </a:endParaRPr>
          </a:p>
        </p:txBody>
      </p:sp>
      <p:sp>
        <p:nvSpPr>
          <p:cNvPr id="19" name="Flecha: a la derecha 18">
            <a:extLst>
              <a:ext uri="{FF2B5EF4-FFF2-40B4-BE49-F238E27FC236}">
                <a16:creationId xmlns:a16="http://schemas.microsoft.com/office/drawing/2014/main" id="{8113ED32-3DE8-E8DC-A85A-D5DFC7080F68}"/>
              </a:ext>
            </a:extLst>
          </p:cNvPr>
          <p:cNvSpPr/>
          <p:nvPr/>
        </p:nvSpPr>
        <p:spPr>
          <a:xfrm>
            <a:off x="838200" y="4640263"/>
            <a:ext cx="1873250" cy="552450"/>
          </a:xfrm>
          <a:prstGeom prst="rightArrow">
            <a:avLst>
              <a:gd name="adj1" fmla="val 74658"/>
              <a:gd name="adj2" fmla="val 50000"/>
            </a:avLst>
          </a:prstGeom>
          <a:solidFill>
            <a:schemeClr val="accent1">
              <a:lumMod val="20000"/>
              <a:lumOff val="80000"/>
            </a:schemeClr>
          </a:solidFill>
          <a:ln w="12700" cap="flat" cmpd="sng" algn="ctr">
            <a:noFill/>
            <a:prstDash val="solid"/>
            <a:miter lim="800000"/>
          </a:ln>
          <a:effectLst/>
        </p:spPr>
        <p:txBody>
          <a:bodyPr wrap="none" anchor="ctr"/>
          <a:lstStyle/>
          <a:p>
            <a:pPr algn="ctr" defTabSz="914400" eaLnBrk="1" fontAlgn="auto" hangingPunct="1">
              <a:spcBef>
                <a:spcPts val="0"/>
              </a:spcBef>
              <a:spcAft>
                <a:spcPts val="0"/>
              </a:spcAft>
              <a:defRPr/>
            </a:pPr>
            <a:r>
              <a:rPr lang="es-ES" sz="1200" b="1" kern="0" dirty="0">
                <a:latin typeface="Calibri" panose="020F0502020204030204"/>
              </a:rPr>
              <a:t>INSATISFECHO </a:t>
            </a:r>
          </a:p>
          <a:p>
            <a:pPr algn="ctr" defTabSz="914400" eaLnBrk="1" fontAlgn="auto" hangingPunct="1">
              <a:spcBef>
                <a:spcPts val="0"/>
              </a:spcBef>
              <a:spcAft>
                <a:spcPts val="0"/>
              </a:spcAft>
              <a:defRPr/>
            </a:pPr>
            <a:r>
              <a:rPr lang="es-ES" sz="1200" b="1" kern="0" dirty="0">
                <a:latin typeface="Calibri" panose="020F0502020204030204"/>
              </a:rPr>
              <a:t>(0-5)</a:t>
            </a:r>
            <a:endParaRPr lang="es-PE" sz="1800" b="1" kern="0" dirty="0">
              <a:latin typeface="Calibri" panose="020F0502020204030204"/>
            </a:endParaRPr>
          </a:p>
        </p:txBody>
      </p:sp>
      <p:graphicFrame>
        <p:nvGraphicFramePr>
          <p:cNvPr id="3" name="Gráfico 2">
            <a:extLst>
              <a:ext uri="{FF2B5EF4-FFF2-40B4-BE49-F238E27FC236}">
                <a16:creationId xmlns:a16="http://schemas.microsoft.com/office/drawing/2014/main" id="{2A93189D-B672-62D4-7423-078FF7E65D3C}"/>
              </a:ext>
            </a:extLst>
          </p:cNvPr>
          <p:cNvGraphicFramePr>
            <a:graphicFrameLocks/>
          </p:cNvGraphicFramePr>
          <p:nvPr/>
        </p:nvGraphicFramePr>
        <p:xfrm>
          <a:off x="2711624" y="1916832"/>
          <a:ext cx="8788209" cy="381642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superiores redondeadas 4">
            <a:extLst>
              <a:ext uri="{FF2B5EF4-FFF2-40B4-BE49-F238E27FC236}">
                <a16:creationId xmlns:a16="http://schemas.microsoft.com/office/drawing/2014/main" id="{1DC3A53B-390A-E6E5-EA63-941D6A170AEB}"/>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a:p>
        </p:txBody>
      </p:sp>
      <p:sp>
        <p:nvSpPr>
          <p:cNvPr id="90115" name="CuadroTexto 16">
            <a:extLst>
              <a:ext uri="{FF2B5EF4-FFF2-40B4-BE49-F238E27FC236}">
                <a16:creationId xmlns:a16="http://schemas.microsoft.com/office/drawing/2014/main" id="{9214AA85-792B-8CF6-40C9-0B3CC09C4E6E}"/>
              </a:ext>
            </a:extLst>
          </p:cNvPr>
          <p:cNvSpPr txBox="1">
            <a:spLocks noChangeArrowheads="1"/>
          </p:cNvSpPr>
          <p:nvPr/>
        </p:nvSpPr>
        <p:spPr bwMode="auto">
          <a:xfrm>
            <a:off x="1549941" y="936626"/>
            <a:ext cx="90709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lnSpc>
                <a:spcPts val="1800"/>
              </a:lnSpc>
            </a:pPr>
            <a:r>
              <a:rPr lang="es-ES" altLang="es-PE" sz="1700" b="1" i="1" dirty="0">
                <a:solidFill>
                  <a:srgbClr val="1F497D"/>
                </a:solidFill>
                <a:latin typeface="Calibri" panose="020F0502020204030204" pitchFamily="34" charset="0"/>
              </a:rPr>
              <a:t>Las dos empresas evaluadas registran un incremento en la proporción de usuarios satisfechos con el servicio de telefonía fija entre los años 2024 y 2025. En línea con esta mejora, también presentan una disminución en el nivel de insatisfacción en el mismo periodo.</a:t>
            </a:r>
          </a:p>
        </p:txBody>
      </p:sp>
      <p:grpSp>
        <p:nvGrpSpPr>
          <p:cNvPr id="90116" name="Grupo 7">
            <a:extLst>
              <a:ext uri="{FF2B5EF4-FFF2-40B4-BE49-F238E27FC236}">
                <a16:creationId xmlns:a16="http://schemas.microsoft.com/office/drawing/2014/main" id="{C0497947-D856-A21B-9006-652998FAF4F7}"/>
              </a:ext>
            </a:extLst>
          </p:cNvPr>
          <p:cNvGrpSpPr>
            <a:grpSpLocks/>
          </p:cNvGrpSpPr>
          <p:nvPr/>
        </p:nvGrpSpPr>
        <p:grpSpPr bwMode="auto">
          <a:xfrm>
            <a:off x="823913" y="1735138"/>
            <a:ext cx="11082337" cy="1074737"/>
            <a:chOff x="794897" y="1619168"/>
            <a:chExt cx="11082871" cy="1075190"/>
          </a:xfrm>
        </p:grpSpPr>
        <p:sp>
          <p:nvSpPr>
            <p:cNvPr id="90122" name="Marcador de texto 1">
              <a:extLst>
                <a:ext uri="{FF2B5EF4-FFF2-40B4-BE49-F238E27FC236}">
                  <a16:creationId xmlns:a16="http://schemas.microsoft.com/office/drawing/2014/main" id="{1927FC97-4BB7-2B7C-B2D9-DADFE38B7930}"/>
                </a:ext>
              </a:extLst>
            </p:cNvPr>
            <p:cNvSpPr txBox="1">
              <a:spLocks noChangeArrowheads="1"/>
            </p:cNvSpPr>
            <p:nvPr/>
          </p:nvSpPr>
          <p:spPr bwMode="auto">
            <a:xfrm>
              <a:off x="794897" y="1619168"/>
              <a:ext cx="4782680" cy="107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989013" indent="-379413"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522413"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2132013" indent="-303213"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741613" indent="-303213"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31988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36560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41132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45704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eaLnBrk="1" hangingPunct="1">
                <a:lnSpc>
                  <a:spcPts val="1600"/>
                </a:lnSpc>
                <a:buFont typeface="Arial" panose="020B0604020202020204" pitchFamily="34" charset="0"/>
                <a:buNone/>
              </a:pPr>
              <a:r>
                <a:rPr lang="es-ES" altLang="es-PE" sz="1600" b="1">
                  <a:solidFill>
                    <a:srgbClr val="00B0F0"/>
                  </a:solidFill>
                  <a:cs typeface="Calibri" panose="020F0502020204030204" pitchFamily="34" charset="0"/>
                </a:rPr>
                <a:t>PROPORCIÓN DE USUARIOS SATISFECHOS </a:t>
              </a:r>
              <a:br>
                <a:rPr lang="es-ES" altLang="es-PE" sz="1600" b="1">
                  <a:solidFill>
                    <a:srgbClr val="00B0F0"/>
                  </a:solidFill>
                  <a:cs typeface="Calibri" panose="020F0502020204030204" pitchFamily="34" charset="0"/>
                </a:rPr>
              </a:br>
              <a:r>
                <a:rPr lang="es-ES" altLang="es-PE" sz="1600" b="1">
                  <a:solidFill>
                    <a:srgbClr val="00B0F0"/>
                  </a:solidFill>
                  <a:cs typeface="Calibri" panose="020F0502020204030204" pitchFamily="34" charset="0"/>
                </a:rPr>
                <a:t>POR OPERADOR - 2025</a:t>
              </a:r>
            </a:p>
          </p:txBody>
        </p:sp>
        <p:sp>
          <p:nvSpPr>
            <p:cNvPr id="90123" name="Marcador de texto 1">
              <a:extLst>
                <a:ext uri="{FF2B5EF4-FFF2-40B4-BE49-F238E27FC236}">
                  <a16:creationId xmlns:a16="http://schemas.microsoft.com/office/drawing/2014/main" id="{2ED9D9A3-63D3-ED87-2E40-14DB1678C7F6}"/>
                </a:ext>
              </a:extLst>
            </p:cNvPr>
            <p:cNvSpPr txBox="1">
              <a:spLocks noChangeArrowheads="1"/>
            </p:cNvSpPr>
            <p:nvPr/>
          </p:nvSpPr>
          <p:spPr bwMode="auto">
            <a:xfrm>
              <a:off x="6535755" y="1619168"/>
              <a:ext cx="5342013" cy="107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08013">
                <a:spcBef>
                  <a:spcPct val="20000"/>
                </a:spcBef>
                <a:buFont typeface="Arial" panose="020B0604020202020204" pitchFamily="34" charset="0"/>
                <a:buChar char="•"/>
                <a:defRPr sz="4200">
                  <a:solidFill>
                    <a:schemeClr val="tx1"/>
                  </a:solidFill>
                  <a:latin typeface="Calibri" panose="020F0502020204030204" pitchFamily="34" charset="0"/>
                </a:defRPr>
              </a:lvl1pPr>
              <a:lvl2pPr marL="989013" indent="-379413" defTabSz="608013">
                <a:spcBef>
                  <a:spcPct val="20000"/>
                </a:spcBef>
                <a:buFont typeface="Arial" panose="020B0604020202020204" pitchFamily="34" charset="0"/>
                <a:buChar char="–"/>
                <a:defRPr sz="3700">
                  <a:solidFill>
                    <a:schemeClr val="tx1"/>
                  </a:solidFill>
                  <a:latin typeface="Calibri" panose="020F0502020204030204" pitchFamily="34" charset="0"/>
                </a:defRPr>
              </a:lvl2pPr>
              <a:lvl3pPr marL="1522413" defTabSz="608013">
                <a:spcBef>
                  <a:spcPct val="20000"/>
                </a:spcBef>
                <a:buFont typeface="Arial" panose="020B0604020202020204" pitchFamily="34" charset="0"/>
                <a:buChar char="•"/>
                <a:defRPr sz="3200">
                  <a:solidFill>
                    <a:schemeClr val="tx1"/>
                  </a:solidFill>
                  <a:latin typeface="Calibri" panose="020F0502020204030204" pitchFamily="34" charset="0"/>
                </a:defRPr>
              </a:lvl3pPr>
              <a:lvl4pPr marL="2132013" indent="-303213" defTabSz="608013">
                <a:spcBef>
                  <a:spcPct val="20000"/>
                </a:spcBef>
                <a:buFont typeface="Arial" panose="020B0604020202020204" pitchFamily="34" charset="0"/>
                <a:buChar char="–"/>
                <a:defRPr sz="2600">
                  <a:solidFill>
                    <a:schemeClr val="tx1"/>
                  </a:solidFill>
                  <a:latin typeface="Calibri" panose="020F0502020204030204" pitchFamily="34" charset="0"/>
                </a:defRPr>
              </a:lvl4pPr>
              <a:lvl5pPr marL="2741613" indent="-303213" defTabSz="608013">
                <a:spcBef>
                  <a:spcPct val="20000"/>
                </a:spcBef>
                <a:buFont typeface="Arial" panose="020B0604020202020204" pitchFamily="34" charset="0"/>
                <a:buChar char="»"/>
                <a:defRPr sz="2600">
                  <a:solidFill>
                    <a:schemeClr val="tx1"/>
                  </a:solidFill>
                  <a:latin typeface="Calibri" panose="020F0502020204030204" pitchFamily="34" charset="0"/>
                </a:defRPr>
              </a:lvl5pPr>
              <a:lvl6pPr marL="31988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marL="36560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marL="41132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marL="4570413" indent="-303213" defTabSz="6080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algn="ctr" eaLnBrk="1" hangingPunct="1">
                <a:lnSpc>
                  <a:spcPts val="1600"/>
                </a:lnSpc>
                <a:buFont typeface="Arial" panose="020B0604020202020204" pitchFamily="34" charset="0"/>
                <a:buNone/>
              </a:pPr>
              <a:r>
                <a:rPr lang="es-ES" altLang="es-PE" sz="1600" b="1">
                  <a:solidFill>
                    <a:srgbClr val="00B0F0"/>
                  </a:solidFill>
                  <a:cs typeface="Calibri" panose="020F0502020204030204" pitchFamily="34" charset="0"/>
                </a:rPr>
                <a:t>PROPORCIÓN DE USUARIOS INSATISFECHOS </a:t>
              </a:r>
              <a:br>
                <a:rPr lang="es-ES" altLang="es-PE" sz="1600" b="1">
                  <a:solidFill>
                    <a:srgbClr val="00B0F0"/>
                  </a:solidFill>
                  <a:cs typeface="Calibri" panose="020F0502020204030204" pitchFamily="34" charset="0"/>
                </a:rPr>
              </a:br>
              <a:r>
                <a:rPr lang="es-ES" altLang="es-PE" sz="1600" b="1">
                  <a:solidFill>
                    <a:srgbClr val="00B0F0"/>
                  </a:solidFill>
                  <a:cs typeface="Calibri" panose="020F0502020204030204" pitchFamily="34" charset="0"/>
                </a:rPr>
                <a:t>POR OPERADOR - 2025</a:t>
              </a:r>
            </a:p>
          </p:txBody>
        </p:sp>
      </p:grpSp>
      <p:sp>
        <p:nvSpPr>
          <p:cNvPr id="13" name="Título 1">
            <a:extLst>
              <a:ext uri="{FF2B5EF4-FFF2-40B4-BE49-F238E27FC236}">
                <a16:creationId xmlns:a16="http://schemas.microsoft.com/office/drawing/2014/main" id="{72CD6694-D4CE-660A-AE69-2B337204BAB8}"/>
              </a:ext>
            </a:extLst>
          </p:cNvPr>
          <p:cNvSpPr txBox="1">
            <a:spLocks/>
          </p:cNvSpPr>
          <p:nvPr/>
        </p:nvSpPr>
        <p:spPr>
          <a:xfrm>
            <a:off x="360363" y="260350"/>
            <a:ext cx="11809412"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s-ES" sz="2300" b="1" kern="700" dirty="0">
                <a:solidFill>
                  <a:schemeClr val="bg1"/>
                </a:solidFill>
                <a:cs typeface="Calibri" panose="020F0502020204030204" pitchFamily="34" charset="0"/>
              </a:rPr>
              <a:t>EVOLUCIÓN HISTÓRICA DEL NIVEL DE SATISFACCIÓN GENERAL – SERVICIO DE TELEFONÍA FIJA</a:t>
            </a:r>
            <a:endParaRPr lang="es-PE" sz="2300" b="1" kern="700" dirty="0">
              <a:solidFill>
                <a:schemeClr val="bg1"/>
              </a:solidFill>
              <a:cs typeface="Calibri" panose="020F0502020204030204" pitchFamily="34" charset="0"/>
            </a:endParaRPr>
          </a:p>
        </p:txBody>
      </p:sp>
      <p:sp>
        <p:nvSpPr>
          <p:cNvPr id="15" name="Rectángulo redondeado 14">
            <a:extLst>
              <a:ext uri="{FF2B5EF4-FFF2-40B4-BE49-F238E27FC236}">
                <a16:creationId xmlns:a16="http://schemas.microsoft.com/office/drawing/2014/main" id="{8FA34AC5-46F1-A595-34A4-673C4F00F989}"/>
              </a:ext>
            </a:extLst>
          </p:cNvPr>
          <p:cNvSpPr/>
          <p:nvPr/>
        </p:nvSpPr>
        <p:spPr>
          <a:xfrm>
            <a:off x="1390650" y="905859"/>
            <a:ext cx="9432925" cy="784830"/>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
        <p:nvSpPr>
          <p:cNvPr id="19" name="Rectángulo 18">
            <a:extLst>
              <a:ext uri="{FF2B5EF4-FFF2-40B4-BE49-F238E27FC236}">
                <a16:creationId xmlns:a16="http://schemas.microsoft.com/office/drawing/2014/main" id="{9989F145-DB06-521B-8B94-2C709821239A}"/>
              </a:ext>
            </a:extLst>
          </p:cNvPr>
          <p:cNvSpPr/>
          <p:nvPr/>
        </p:nvSpPr>
        <p:spPr>
          <a:xfrm>
            <a:off x="509588" y="6161088"/>
            <a:ext cx="8924925" cy="460375"/>
          </a:xfrm>
          <a:prstGeom prst="rect">
            <a:avLst/>
          </a:prstGeom>
        </p:spPr>
        <p:txBody>
          <a:bodyPr>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s-ES_tradnl" sz="800" i="1" dirty="0">
                <a:solidFill>
                  <a:srgbClr val="102132"/>
                </a:solidFill>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de telefonía fija? </a:t>
            </a:r>
            <a:r>
              <a:rPr lang="es-MX" sz="800" i="1" dirty="0">
                <a:solidFill>
                  <a:srgbClr val="102132"/>
                </a:solidFill>
                <a:cs typeface="Calibri" panose="020F0502020204030204" pitchFamily="34" charset="0"/>
              </a:rPr>
              <a:t>/ Satisfecho = suma de valoraciones 8,9,10 / Insatisfecho = suma de valoraciones 0,1,2,3,4,5 </a:t>
            </a:r>
          </a:p>
          <a:p>
            <a:pPr fontAlgn="auto">
              <a:spcBef>
                <a:spcPts val="0"/>
              </a:spcBef>
              <a:spcAft>
                <a:spcPts val="0"/>
              </a:spcAft>
              <a:defRPr/>
            </a:pPr>
            <a:r>
              <a:rPr lang="es-PE" sz="800" b="1" dirty="0">
                <a:solidFill>
                  <a:schemeClr val="tx1">
                    <a:lumMod val="65000"/>
                    <a:lumOff val="35000"/>
                  </a:schemeClr>
                </a:solidFill>
                <a:cs typeface="Calibri" panose="020F0502020204030204" pitchFamily="34" charset="0"/>
              </a:rPr>
              <a:t>Fuente: </a:t>
            </a:r>
            <a:r>
              <a:rPr lang="es-MX" sz="800" dirty="0">
                <a:solidFill>
                  <a:schemeClr val="tx1">
                    <a:lumMod val="65000"/>
                    <a:lumOff val="35000"/>
                  </a:schemeClr>
                </a:solidFill>
                <a:cs typeface="Calibri" panose="020F0502020204030204" pitchFamily="34" charset="0"/>
              </a:rPr>
              <a:t>Estudios de Satisfacción </a:t>
            </a:r>
            <a:r>
              <a:rPr lang="es-PE" sz="800" dirty="0">
                <a:solidFill>
                  <a:prstClr val="black">
                    <a:lumMod val="65000"/>
                    <a:lumOff val="35000"/>
                  </a:prstClr>
                </a:solidFill>
                <a:cs typeface="Calibri" panose="020F0502020204030204" pitchFamily="34" charset="0"/>
              </a:rPr>
              <a:t> Telefonía Fija </a:t>
            </a:r>
            <a:r>
              <a:rPr lang="es-MX" sz="800" dirty="0">
                <a:solidFill>
                  <a:schemeClr val="tx1">
                    <a:lumMod val="65000"/>
                    <a:lumOff val="35000"/>
                  </a:schemeClr>
                </a:solidFill>
                <a:cs typeface="Calibri" panose="020F0502020204030204" pitchFamily="34" charset="0"/>
              </a:rPr>
              <a:t>2020 a 2024</a:t>
            </a:r>
            <a:r>
              <a:rPr lang="es-PE" sz="800" dirty="0">
                <a:solidFill>
                  <a:schemeClr val="tx1">
                    <a:lumMod val="65000"/>
                    <a:lumOff val="35000"/>
                  </a:schemeClr>
                </a:solidFill>
                <a:cs typeface="Calibri" panose="020F0502020204030204" pitchFamily="34" charset="0"/>
              </a:rPr>
              <a:t>. Elaboración: Osiptel.</a:t>
            </a:r>
          </a:p>
        </p:txBody>
      </p:sp>
      <p:graphicFrame>
        <p:nvGraphicFramePr>
          <p:cNvPr id="3" name="Gráfico 2">
            <a:extLst>
              <a:ext uri="{FF2B5EF4-FFF2-40B4-BE49-F238E27FC236}">
                <a16:creationId xmlns:a16="http://schemas.microsoft.com/office/drawing/2014/main" id="{538CF59A-5372-BF11-41D9-CB5C8EC9A96F}"/>
              </a:ext>
            </a:extLst>
          </p:cNvPr>
          <p:cNvGraphicFramePr>
            <a:graphicFrameLocks/>
          </p:cNvGraphicFramePr>
          <p:nvPr/>
        </p:nvGraphicFramePr>
        <p:xfrm>
          <a:off x="661926" y="2502150"/>
          <a:ext cx="5445125" cy="3232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áfico 3">
            <a:extLst>
              <a:ext uri="{FF2B5EF4-FFF2-40B4-BE49-F238E27FC236}">
                <a16:creationId xmlns:a16="http://schemas.microsoft.com/office/drawing/2014/main" id="{C81CBDA7-E418-4E84-49A5-DA113DB42489}"/>
              </a:ext>
            </a:extLst>
          </p:cNvPr>
          <p:cNvGraphicFramePr>
            <a:graphicFrameLocks/>
          </p:cNvGraphicFramePr>
          <p:nvPr/>
        </p:nvGraphicFramePr>
        <p:xfrm>
          <a:off x="6309647" y="2502150"/>
          <a:ext cx="5445125" cy="32321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Imagen 5">
            <a:extLst>
              <a:ext uri="{FF2B5EF4-FFF2-40B4-BE49-F238E27FC236}">
                <a16:creationId xmlns:a16="http://schemas.microsoft.com/office/drawing/2014/main" id="{80AB4288-E78E-0F9C-7EA6-1B4DC3C029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122110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39" name="Gráfico 8">
            <a:extLst>
              <a:ext uri="{FF2B5EF4-FFF2-40B4-BE49-F238E27FC236}">
                <a16:creationId xmlns:a16="http://schemas.microsoft.com/office/drawing/2014/main" id="{DF84B1CD-BC49-7C3E-44D5-0DF6C6484F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782" t="-7285" r="-8841" b="-7840"/>
          <a:stretch>
            <a:fillRect/>
          </a:stretch>
        </p:blipFill>
        <p:spPr bwMode="auto">
          <a:xfrm>
            <a:off x="10344150" y="5013325"/>
            <a:ext cx="15478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ángulo 22">
            <a:extLst>
              <a:ext uri="{FF2B5EF4-FFF2-40B4-BE49-F238E27FC236}">
                <a16:creationId xmlns:a16="http://schemas.microsoft.com/office/drawing/2014/main" id="{09817E26-AA30-BB79-BE9F-41A92FF1DB30}"/>
              </a:ext>
            </a:extLst>
          </p:cNvPr>
          <p:cNvSpPr/>
          <p:nvPr/>
        </p:nvSpPr>
        <p:spPr>
          <a:xfrm>
            <a:off x="-19050" y="908050"/>
            <a:ext cx="7483475" cy="865188"/>
          </a:xfrm>
          <a:prstGeom prst="rect">
            <a:avLst/>
          </a:prstGeom>
          <a:gradFill flip="none" rotWithShape="1">
            <a:gsLst>
              <a:gs pos="0">
                <a:srgbClr val="EF7E26"/>
              </a:gs>
              <a:gs pos="100000">
                <a:srgbClr val="EF7E26">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PE"/>
          </a:p>
        </p:txBody>
      </p:sp>
      <p:sp>
        <p:nvSpPr>
          <p:cNvPr id="24" name="Título 1">
            <a:extLst>
              <a:ext uri="{FF2B5EF4-FFF2-40B4-BE49-F238E27FC236}">
                <a16:creationId xmlns:a16="http://schemas.microsoft.com/office/drawing/2014/main" id="{02739D61-DBCB-BB99-0AB1-7868B9F29976}"/>
              </a:ext>
            </a:extLst>
          </p:cNvPr>
          <p:cNvSpPr txBox="1">
            <a:spLocks/>
          </p:cNvSpPr>
          <p:nvPr/>
        </p:nvSpPr>
        <p:spPr>
          <a:xfrm>
            <a:off x="406400" y="1065213"/>
            <a:ext cx="11161713" cy="708025"/>
          </a:xfrm>
          <a:prstGeom prst="rect">
            <a:avLst/>
          </a:prstGeom>
        </p:spPr>
        <p:txBody>
          <a:bodyPr/>
          <a:lstStyle>
            <a:lvl1pPr algn="l" defTabSz="609585" rtl="0" eaLnBrk="1" latinLnBrk="0" hangingPunct="1">
              <a:spcBef>
                <a:spcPct val="0"/>
              </a:spcBef>
              <a:buNone/>
              <a:defRPr sz="5333" b="1" kern="1200" cap="all">
                <a:solidFill>
                  <a:schemeClr val="tx1"/>
                </a:solidFill>
                <a:latin typeface="Calibri" panose="020F0502020204030204" pitchFamily="34" charset="0"/>
                <a:ea typeface="+mj-ea"/>
                <a:cs typeface="Calibri" panose="020F0502020204030204" pitchFamily="34" charset="0"/>
              </a:defRPr>
            </a:lvl1pPr>
          </a:lstStyle>
          <a:p>
            <a:pPr>
              <a:lnSpc>
                <a:spcPct val="90000"/>
              </a:lnSpc>
              <a:defRPr/>
            </a:pPr>
            <a:r>
              <a:rPr lang="es-PE" sz="3600" dirty="0">
                <a:solidFill>
                  <a:schemeClr val="bg1"/>
                </a:solidFill>
              </a:rPr>
              <a:t>III. CONCLUSIONES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superiores redondeadas 4">
            <a:extLst>
              <a:ext uri="{FF2B5EF4-FFF2-40B4-BE49-F238E27FC236}">
                <a16:creationId xmlns:a16="http://schemas.microsoft.com/office/drawing/2014/main" id="{B02A7F7A-2253-9833-146E-6AE3C5C69E5A}"/>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a:p>
        </p:txBody>
      </p:sp>
      <p:sp>
        <p:nvSpPr>
          <p:cNvPr id="6" name="Título 1">
            <a:extLst>
              <a:ext uri="{FF2B5EF4-FFF2-40B4-BE49-F238E27FC236}">
                <a16:creationId xmlns:a16="http://schemas.microsoft.com/office/drawing/2014/main" id="{E05F59C2-2DEE-04B4-5FD6-DCB4CFF20E52}"/>
              </a:ext>
            </a:extLst>
          </p:cNvPr>
          <p:cNvSpPr txBox="1">
            <a:spLocks/>
          </p:cNvSpPr>
          <p:nvPr/>
        </p:nvSpPr>
        <p:spPr>
          <a:xfrm>
            <a:off x="360363" y="233363"/>
            <a:ext cx="6551612" cy="414337"/>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2600" b="1" kern="700" dirty="0">
                <a:solidFill>
                  <a:schemeClr val="bg1"/>
                </a:solidFill>
                <a:cs typeface="Calibri" panose="020F0502020204030204" pitchFamily="34" charset="0"/>
              </a:rPr>
              <a:t>CONCLUSIONES</a:t>
            </a:r>
            <a:endParaRPr lang="es-PE" sz="2600" b="1" kern="700" dirty="0">
              <a:solidFill>
                <a:schemeClr val="bg1"/>
              </a:solidFill>
              <a:cs typeface="Calibri" panose="020F0502020204030204" pitchFamily="34" charset="0"/>
            </a:endParaRPr>
          </a:p>
        </p:txBody>
      </p:sp>
      <p:sp>
        <p:nvSpPr>
          <p:cNvPr id="93188" name="CuadroTexto 4">
            <a:extLst>
              <a:ext uri="{FF2B5EF4-FFF2-40B4-BE49-F238E27FC236}">
                <a16:creationId xmlns:a16="http://schemas.microsoft.com/office/drawing/2014/main" id="{77C75528-C0A0-1C42-888D-12023574F76C}"/>
              </a:ext>
            </a:extLst>
          </p:cNvPr>
          <p:cNvSpPr txBox="1">
            <a:spLocks noChangeArrowheads="1"/>
          </p:cNvSpPr>
          <p:nvPr/>
        </p:nvSpPr>
        <p:spPr bwMode="auto">
          <a:xfrm>
            <a:off x="1286124" y="893450"/>
            <a:ext cx="10061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2400">
                <a:solidFill>
                  <a:schemeClr val="tx1"/>
                </a:solidFill>
                <a:latin typeface="Gill Sans MT" panose="020B0502020104020203" pitchFamily="34" charset="0"/>
              </a:defRPr>
            </a:lvl1pPr>
            <a:lvl2pPr marL="355600" indent="-355600">
              <a:tabLst>
                <a:tab pos="457200" algn="l"/>
              </a:tabLst>
              <a:defRPr sz="2400">
                <a:solidFill>
                  <a:schemeClr val="tx1"/>
                </a:solidFill>
                <a:latin typeface="Gill Sans MT" panose="020B0502020104020203" pitchFamily="34" charset="0"/>
              </a:defRPr>
            </a:lvl2pPr>
            <a:lvl3pPr marL="1143000" indent="-228600">
              <a:tabLst>
                <a:tab pos="457200" algn="l"/>
              </a:tabLst>
              <a:defRPr sz="2400">
                <a:solidFill>
                  <a:schemeClr val="tx1"/>
                </a:solidFill>
                <a:latin typeface="Gill Sans MT" panose="020B0502020104020203" pitchFamily="34" charset="0"/>
              </a:defRPr>
            </a:lvl3pPr>
            <a:lvl4pPr marL="1600200" indent="-228600">
              <a:tabLst>
                <a:tab pos="457200" algn="l"/>
              </a:tabLst>
              <a:defRPr sz="2400">
                <a:solidFill>
                  <a:schemeClr val="tx1"/>
                </a:solidFill>
                <a:latin typeface="Gill Sans MT" panose="020B0502020104020203" pitchFamily="34" charset="0"/>
              </a:defRPr>
            </a:lvl4pPr>
            <a:lvl5pPr marL="2057400" indent="-228600">
              <a:tabLst>
                <a:tab pos="457200" algn="l"/>
              </a:tabLst>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tabLst>
                <a:tab pos="457200" algn="l"/>
              </a:tabLs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tabLst>
                <a:tab pos="457200" algn="l"/>
              </a:tabLs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tabLst>
                <a:tab pos="457200" algn="l"/>
              </a:tabLs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tabLst>
                <a:tab pos="457200" algn="l"/>
              </a:tabLst>
              <a:defRPr sz="2400">
                <a:solidFill>
                  <a:schemeClr val="tx1"/>
                </a:solidFill>
                <a:latin typeface="Gill Sans MT" panose="020B0502020104020203" pitchFamily="34" charset="0"/>
              </a:defRPr>
            </a:lvl9pPr>
          </a:lstStyle>
          <a:p>
            <a:pPr algn="just" eaLnBrk="1" hangingPunct="1">
              <a:spcAft>
                <a:spcPts val="1200"/>
              </a:spcAft>
            </a:pPr>
            <a:r>
              <a:rPr lang="es-PE" altLang="es-PE" sz="1600" dirty="0">
                <a:solidFill>
                  <a:srgbClr val="003366"/>
                </a:solidFill>
                <a:latin typeface="Calibri" panose="020F0502020204030204" pitchFamily="34" charset="0"/>
                <a:ea typeface="Times New Roman" panose="02020603050405020304" pitchFamily="18" charset="0"/>
                <a:cs typeface="Aptos" panose="020B0004020202020204" pitchFamily="34" charset="0"/>
              </a:rPr>
              <a:t>En 2025, el </a:t>
            </a:r>
            <a:r>
              <a:rPr lang="es-PE" altLang="es-PE" sz="1600" b="1" dirty="0">
                <a:solidFill>
                  <a:srgbClr val="003366"/>
                </a:solidFill>
                <a:latin typeface="Calibri" panose="020F0502020204030204" pitchFamily="34" charset="0"/>
                <a:ea typeface="Times New Roman" panose="02020603050405020304" pitchFamily="18" charset="0"/>
                <a:cs typeface="Aptos" panose="020B0004020202020204" pitchFamily="34" charset="0"/>
              </a:rPr>
              <a:t>servicio móvil presenta el mayor nivel de satisfacción (65 %)</a:t>
            </a:r>
            <a:r>
              <a:rPr lang="es-PE" altLang="es-PE" sz="1600" dirty="0">
                <a:solidFill>
                  <a:srgbClr val="003366"/>
                </a:solidFill>
                <a:latin typeface="Calibri" panose="020F0502020204030204" pitchFamily="34" charset="0"/>
                <a:ea typeface="Times New Roman" panose="02020603050405020304" pitchFamily="18" charset="0"/>
                <a:cs typeface="Aptos" panose="020B0004020202020204" pitchFamily="34" charset="0"/>
              </a:rPr>
              <a:t>, seguido de </a:t>
            </a:r>
            <a:r>
              <a:rPr lang="es-PE" altLang="es-PE" sz="1600" b="1" dirty="0">
                <a:solidFill>
                  <a:srgbClr val="003366"/>
                </a:solidFill>
                <a:latin typeface="Calibri" panose="020F0502020204030204" pitchFamily="34" charset="0"/>
                <a:ea typeface="Times New Roman" panose="02020603050405020304" pitchFamily="18" charset="0"/>
                <a:cs typeface="Aptos" panose="020B0004020202020204" pitchFamily="34" charset="0"/>
              </a:rPr>
              <a:t>internet fijo (64 %), telefonía fija (63 %)</a:t>
            </a:r>
            <a:r>
              <a:rPr lang="es-PE" altLang="es-PE" sz="1600" dirty="0">
                <a:solidFill>
                  <a:srgbClr val="003366"/>
                </a:solidFill>
                <a:latin typeface="Calibri" panose="020F0502020204030204" pitchFamily="34" charset="0"/>
                <a:ea typeface="Times New Roman" panose="02020603050405020304" pitchFamily="18" charset="0"/>
                <a:cs typeface="Aptos" panose="020B0004020202020204" pitchFamily="34" charset="0"/>
              </a:rPr>
              <a:t> y </a:t>
            </a:r>
            <a:r>
              <a:rPr lang="es-PE" altLang="es-PE" sz="1600" b="1" dirty="0">
                <a:solidFill>
                  <a:srgbClr val="003366"/>
                </a:solidFill>
                <a:latin typeface="Calibri" panose="020F0502020204030204" pitchFamily="34" charset="0"/>
                <a:ea typeface="Times New Roman" panose="02020603050405020304" pitchFamily="18" charset="0"/>
                <a:cs typeface="Aptos" panose="020B0004020202020204" pitchFamily="34" charset="0"/>
              </a:rPr>
              <a:t>televisión de paga (52 %)</a:t>
            </a:r>
            <a:r>
              <a:rPr lang="es-PE" altLang="es-PE" sz="1600" dirty="0">
                <a:solidFill>
                  <a:srgbClr val="003366"/>
                </a:solidFill>
                <a:latin typeface="Calibri" panose="020F0502020204030204" pitchFamily="34" charset="0"/>
                <a:ea typeface="Times New Roman" panose="02020603050405020304" pitchFamily="18" charset="0"/>
                <a:cs typeface="Aptos" panose="020B0004020202020204" pitchFamily="34" charset="0"/>
              </a:rPr>
              <a:t>, mostrando diferencias relevantes en la experiencia percibida según tipo de servicio.</a:t>
            </a:r>
          </a:p>
        </p:txBody>
      </p:sp>
      <p:sp>
        <p:nvSpPr>
          <p:cNvPr id="93189" name="CuadroTexto 1">
            <a:extLst>
              <a:ext uri="{FF2B5EF4-FFF2-40B4-BE49-F238E27FC236}">
                <a16:creationId xmlns:a16="http://schemas.microsoft.com/office/drawing/2014/main" id="{8E8124E0-185B-2DFA-5AC0-BB35E6021704}"/>
              </a:ext>
            </a:extLst>
          </p:cNvPr>
          <p:cNvSpPr txBox="1">
            <a:spLocks noChangeArrowheads="1"/>
          </p:cNvSpPr>
          <p:nvPr/>
        </p:nvSpPr>
        <p:spPr bwMode="auto">
          <a:xfrm>
            <a:off x="746125" y="814863"/>
            <a:ext cx="863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eaLnBrk="1" hangingPunct="1"/>
            <a:r>
              <a:rPr lang="es-PE" altLang="es-PE" sz="4400" b="1" i="1" dirty="0">
                <a:solidFill>
                  <a:srgbClr val="EF7E26"/>
                </a:solidFill>
                <a:latin typeface="Calibri" panose="020F0502020204030204" pitchFamily="34" charset="0"/>
              </a:rPr>
              <a:t>1.</a:t>
            </a:r>
          </a:p>
        </p:txBody>
      </p:sp>
      <p:sp>
        <p:nvSpPr>
          <p:cNvPr id="93190" name="CuadroTexto 3">
            <a:extLst>
              <a:ext uri="{FF2B5EF4-FFF2-40B4-BE49-F238E27FC236}">
                <a16:creationId xmlns:a16="http://schemas.microsoft.com/office/drawing/2014/main" id="{D872127E-EE51-1930-EEA7-947C50F6F134}"/>
              </a:ext>
            </a:extLst>
          </p:cNvPr>
          <p:cNvSpPr txBox="1">
            <a:spLocks noChangeArrowheads="1"/>
          </p:cNvSpPr>
          <p:nvPr/>
        </p:nvSpPr>
        <p:spPr bwMode="auto">
          <a:xfrm>
            <a:off x="746125" y="1760228"/>
            <a:ext cx="863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eaLnBrk="1" hangingPunct="1"/>
            <a:r>
              <a:rPr lang="es-PE" altLang="es-PE" sz="4400" b="1" i="1" dirty="0">
                <a:solidFill>
                  <a:srgbClr val="EF7E26"/>
                </a:solidFill>
                <a:latin typeface="Calibri" panose="020F0502020204030204" pitchFamily="34" charset="0"/>
              </a:rPr>
              <a:t>2.</a:t>
            </a:r>
          </a:p>
        </p:txBody>
      </p:sp>
      <p:sp>
        <p:nvSpPr>
          <p:cNvPr id="93191" name="CuadroTexto 6">
            <a:extLst>
              <a:ext uri="{FF2B5EF4-FFF2-40B4-BE49-F238E27FC236}">
                <a16:creationId xmlns:a16="http://schemas.microsoft.com/office/drawing/2014/main" id="{008614A3-1DDA-DEC3-8673-1183A205C5CE}"/>
              </a:ext>
            </a:extLst>
          </p:cNvPr>
          <p:cNvSpPr txBox="1">
            <a:spLocks noChangeArrowheads="1"/>
          </p:cNvSpPr>
          <p:nvPr/>
        </p:nvSpPr>
        <p:spPr bwMode="auto">
          <a:xfrm>
            <a:off x="746125" y="2927489"/>
            <a:ext cx="863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eaLnBrk="1" hangingPunct="1"/>
            <a:r>
              <a:rPr lang="es-PE" altLang="es-PE" sz="4400" b="1" i="1" dirty="0">
                <a:solidFill>
                  <a:srgbClr val="EF7E26"/>
                </a:solidFill>
                <a:latin typeface="Calibri" panose="020F0502020204030204" pitchFamily="34" charset="0"/>
              </a:rPr>
              <a:t>3.</a:t>
            </a:r>
          </a:p>
        </p:txBody>
      </p:sp>
      <p:sp>
        <p:nvSpPr>
          <p:cNvPr id="93192" name="CuadroTexto 7">
            <a:extLst>
              <a:ext uri="{FF2B5EF4-FFF2-40B4-BE49-F238E27FC236}">
                <a16:creationId xmlns:a16="http://schemas.microsoft.com/office/drawing/2014/main" id="{F79B8A30-0DD7-2C98-D8A0-95F989BBC26F}"/>
              </a:ext>
            </a:extLst>
          </p:cNvPr>
          <p:cNvSpPr txBox="1">
            <a:spLocks noChangeArrowheads="1"/>
          </p:cNvSpPr>
          <p:nvPr/>
        </p:nvSpPr>
        <p:spPr bwMode="auto">
          <a:xfrm>
            <a:off x="746125" y="4158954"/>
            <a:ext cx="863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eaLnBrk="1" hangingPunct="1"/>
            <a:r>
              <a:rPr lang="es-PE" altLang="es-PE" sz="4400" b="1" i="1" dirty="0">
                <a:solidFill>
                  <a:srgbClr val="EF7E26"/>
                </a:solidFill>
                <a:latin typeface="Calibri" panose="020F0502020204030204" pitchFamily="34" charset="0"/>
              </a:rPr>
              <a:t>4.</a:t>
            </a:r>
          </a:p>
        </p:txBody>
      </p:sp>
      <p:sp>
        <p:nvSpPr>
          <p:cNvPr id="93193" name="CuadroTexto 8">
            <a:extLst>
              <a:ext uri="{FF2B5EF4-FFF2-40B4-BE49-F238E27FC236}">
                <a16:creationId xmlns:a16="http://schemas.microsoft.com/office/drawing/2014/main" id="{064813CA-5A37-E6FF-D7DF-40FCE834AEDD}"/>
              </a:ext>
            </a:extLst>
          </p:cNvPr>
          <p:cNvSpPr txBox="1">
            <a:spLocks noChangeArrowheads="1"/>
          </p:cNvSpPr>
          <p:nvPr/>
        </p:nvSpPr>
        <p:spPr bwMode="auto">
          <a:xfrm>
            <a:off x="746125" y="5359400"/>
            <a:ext cx="8651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eaLnBrk="1" hangingPunct="1"/>
            <a:r>
              <a:rPr lang="es-PE" altLang="es-PE" sz="4400" b="1" i="1" dirty="0">
                <a:solidFill>
                  <a:srgbClr val="EF7E26"/>
                </a:solidFill>
                <a:latin typeface="Calibri" panose="020F0502020204030204" pitchFamily="34" charset="0"/>
              </a:rPr>
              <a:t>5.</a:t>
            </a:r>
          </a:p>
        </p:txBody>
      </p:sp>
      <p:sp>
        <p:nvSpPr>
          <p:cNvPr id="94218" name="CuadroTexto 4">
            <a:extLst>
              <a:ext uri="{FF2B5EF4-FFF2-40B4-BE49-F238E27FC236}">
                <a16:creationId xmlns:a16="http://schemas.microsoft.com/office/drawing/2014/main" id="{36EA4C31-39AB-5DA2-A65C-9D19775EDC6B}"/>
              </a:ext>
            </a:extLst>
          </p:cNvPr>
          <p:cNvSpPr txBox="1">
            <a:spLocks noChangeArrowheads="1"/>
          </p:cNvSpPr>
          <p:nvPr/>
        </p:nvSpPr>
        <p:spPr bwMode="auto">
          <a:xfrm>
            <a:off x="1326103" y="2852402"/>
            <a:ext cx="10061575" cy="964367"/>
          </a:xfrm>
          <a:prstGeom prst="rect">
            <a:avLst/>
          </a:prstGeom>
          <a:noFill/>
          <a:ln>
            <a:noFill/>
          </a:ln>
        </p:spPr>
        <p:txBody>
          <a:bodyPr>
            <a:spAutoFit/>
          </a:bodyPr>
          <a:lstStyle>
            <a:lvl1pPr>
              <a:tabLst>
                <a:tab pos="457200" algn="l"/>
              </a:tabLst>
              <a:defRPr sz="2400">
                <a:solidFill>
                  <a:schemeClr val="tx1"/>
                </a:solidFill>
                <a:latin typeface="Gill Sans MT" panose="020B0802020104020203" pitchFamily="34" charset="0"/>
              </a:defRPr>
            </a:lvl1pPr>
            <a:lvl2pPr marL="182563" indent="-182563">
              <a:tabLst>
                <a:tab pos="457200" algn="l"/>
              </a:tabLst>
              <a:defRPr sz="2400">
                <a:solidFill>
                  <a:schemeClr val="tx1"/>
                </a:solidFill>
                <a:latin typeface="Gill Sans MT" panose="020B0802020104020203" pitchFamily="34" charset="0"/>
              </a:defRPr>
            </a:lvl2pPr>
            <a:lvl3pPr marL="1143000" indent="-228600">
              <a:tabLst>
                <a:tab pos="457200" algn="l"/>
              </a:tabLst>
              <a:defRPr sz="2400">
                <a:solidFill>
                  <a:schemeClr val="tx1"/>
                </a:solidFill>
                <a:latin typeface="Gill Sans MT" panose="020B0802020104020203" pitchFamily="34" charset="0"/>
              </a:defRPr>
            </a:lvl3pPr>
            <a:lvl4pPr marL="1600200" indent="-228600">
              <a:tabLst>
                <a:tab pos="457200" algn="l"/>
              </a:tabLst>
              <a:defRPr sz="2400">
                <a:solidFill>
                  <a:schemeClr val="tx1"/>
                </a:solidFill>
                <a:latin typeface="Gill Sans MT" panose="020B0802020104020203" pitchFamily="34" charset="0"/>
              </a:defRPr>
            </a:lvl4pPr>
            <a:lvl5pPr marL="2057400" indent="-228600">
              <a:tabLst>
                <a:tab pos="457200" algn="l"/>
              </a:tabLst>
              <a:defRPr sz="2400">
                <a:solidFill>
                  <a:schemeClr val="tx1"/>
                </a:solidFill>
                <a:latin typeface="Gill Sans MT" panose="020B0802020104020203" pitchFamily="34" charset="0"/>
              </a:defRPr>
            </a:lvl5pPr>
            <a:lvl6pPr marL="2514600" indent="-228600" defTabSz="1217613" eaLnBrk="0" fontAlgn="base" hangingPunct="0">
              <a:spcBef>
                <a:spcPct val="0"/>
              </a:spcBef>
              <a:spcAft>
                <a:spcPct val="0"/>
              </a:spcAft>
              <a:tabLst>
                <a:tab pos="457200" algn="l"/>
              </a:tabLst>
              <a:defRPr sz="2400">
                <a:solidFill>
                  <a:schemeClr val="tx1"/>
                </a:solidFill>
                <a:latin typeface="Gill Sans MT" panose="020B0802020104020203" pitchFamily="34" charset="0"/>
              </a:defRPr>
            </a:lvl6pPr>
            <a:lvl7pPr marL="2971800" indent="-228600" defTabSz="1217613" eaLnBrk="0" fontAlgn="base" hangingPunct="0">
              <a:spcBef>
                <a:spcPct val="0"/>
              </a:spcBef>
              <a:spcAft>
                <a:spcPct val="0"/>
              </a:spcAft>
              <a:tabLst>
                <a:tab pos="457200" algn="l"/>
              </a:tabLst>
              <a:defRPr sz="2400">
                <a:solidFill>
                  <a:schemeClr val="tx1"/>
                </a:solidFill>
                <a:latin typeface="Gill Sans MT" panose="020B0802020104020203" pitchFamily="34" charset="0"/>
              </a:defRPr>
            </a:lvl7pPr>
            <a:lvl8pPr marL="3429000" indent="-228600" defTabSz="1217613" eaLnBrk="0" fontAlgn="base" hangingPunct="0">
              <a:spcBef>
                <a:spcPct val="0"/>
              </a:spcBef>
              <a:spcAft>
                <a:spcPct val="0"/>
              </a:spcAft>
              <a:tabLst>
                <a:tab pos="457200" algn="l"/>
              </a:tabLst>
              <a:defRPr sz="2400">
                <a:solidFill>
                  <a:schemeClr val="tx1"/>
                </a:solidFill>
                <a:latin typeface="Gill Sans MT" panose="020B0802020104020203" pitchFamily="34" charset="0"/>
              </a:defRPr>
            </a:lvl8pPr>
            <a:lvl9pPr marL="3886200" indent="-228600" defTabSz="1217613" eaLnBrk="0" fontAlgn="base" hangingPunct="0">
              <a:spcBef>
                <a:spcPct val="0"/>
              </a:spcBef>
              <a:spcAft>
                <a:spcPct val="0"/>
              </a:spcAft>
              <a:tabLst>
                <a:tab pos="457200" algn="l"/>
              </a:tabLst>
              <a:defRPr sz="2400">
                <a:solidFill>
                  <a:schemeClr val="tx1"/>
                </a:solidFill>
                <a:latin typeface="Gill Sans MT" panose="020B0802020104020203" pitchFamily="34" charset="0"/>
              </a:defRPr>
            </a:lvl9pPr>
          </a:lstStyle>
          <a:p>
            <a:pPr algn="just" eaLnBrk="1" hangingPunct="1">
              <a:lnSpc>
                <a:spcPts val="1700"/>
              </a:lnSpc>
              <a:defRPr/>
            </a:pPr>
            <a:r>
              <a:rPr lang="es-PE" altLang="es-PE" sz="1600" b="1" dirty="0">
                <a:solidFill>
                  <a:srgbClr val="003366"/>
                </a:solidFill>
                <a:latin typeface="Calibri" panose="020F0502020204030204" pitchFamily="34" charset="0"/>
                <a:ea typeface="Times New Roman" panose="02020603050405020304" pitchFamily="18" charset="0"/>
                <a:cs typeface="Aptos" pitchFamily="34" charset="0"/>
              </a:rPr>
              <a:t>INTERNET FIJO:</a:t>
            </a:r>
            <a:endParaRPr lang="es-PE" altLang="es-PE" sz="1600" dirty="0">
              <a:solidFill>
                <a:srgbClr val="003366"/>
              </a:solidFill>
              <a:latin typeface="Calibri" panose="020F0502020204030204" pitchFamily="34" charset="0"/>
              <a:ea typeface="Times New Roman" panose="02020603050405020304" pitchFamily="18" charset="0"/>
              <a:cs typeface="Aptos" pitchFamily="34" charset="0"/>
            </a:endParaRPr>
          </a:p>
          <a:p>
            <a:pPr marL="0" lvl="1" indent="0" algn="just" eaLnBrk="1" hangingPunct="1">
              <a:lnSpc>
                <a:spcPts val="1700"/>
              </a:lnSpc>
              <a:defRPr/>
            </a:pPr>
            <a:r>
              <a:rPr lang="es-PE" altLang="es-PE" sz="1600" dirty="0">
                <a:solidFill>
                  <a:srgbClr val="003366"/>
                </a:solidFill>
                <a:latin typeface="Calibri" panose="020F0502020204030204" pitchFamily="34" charset="0"/>
                <a:ea typeface="Times New Roman" panose="02020603050405020304" pitchFamily="18" charset="0"/>
                <a:cs typeface="Aptos" pitchFamily="34" charset="0"/>
              </a:rPr>
              <a:t>El </a:t>
            </a:r>
            <a:r>
              <a:rPr lang="es-PE" altLang="es-PE" sz="1600" b="1" dirty="0">
                <a:solidFill>
                  <a:srgbClr val="003366"/>
                </a:solidFill>
                <a:latin typeface="Calibri" panose="020F0502020204030204" pitchFamily="34" charset="0"/>
                <a:ea typeface="Times New Roman" panose="02020603050405020304" pitchFamily="18" charset="0"/>
                <a:cs typeface="Aptos" pitchFamily="34" charset="0"/>
              </a:rPr>
              <a:t>64 % de los usuarios de internet fijo se encuentra satisfecho en 2025</a:t>
            </a:r>
            <a:r>
              <a:rPr lang="es-PE" altLang="es-PE" sz="1600" dirty="0">
                <a:solidFill>
                  <a:srgbClr val="003366"/>
                </a:solidFill>
                <a:latin typeface="Calibri" panose="020F0502020204030204" pitchFamily="34" charset="0"/>
                <a:ea typeface="Times New Roman" panose="02020603050405020304" pitchFamily="18" charset="0"/>
                <a:cs typeface="Aptos" pitchFamily="34" charset="0"/>
              </a:rPr>
              <a:t>, mientras que la insatisfacción alcanza </a:t>
            </a:r>
            <a:r>
              <a:rPr lang="es-PE" altLang="es-PE" sz="1600" b="1" dirty="0">
                <a:solidFill>
                  <a:srgbClr val="003366"/>
                </a:solidFill>
                <a:latin typeface="Calibri" panose="020F0502020204030204" pitchFamily="34" charset="0"/>
                <a:ea typeface="Times New Roman" panose="02020603050405020304" pitchFamily="18" charset="0"/>
                <a:cs typeface="Aptos" pitchFamily="34" charset="0"/>
              </a:rPr>
              <a:t>16 %</a:t>
            </a:r>
            <a:r>
              <a:rPr lang="es-PE" altLang="es-PE" sz="1600" dirty="0">
                <a:solidFill>
                  <a:srgbClr val="003366"/>
                </a:solidFill>
                <a:latin typeface="Calibri" panose="020F0502020204030204" pitchFamily="34" charset="0"/>
                <a:ea typeface="Times New Roman" panose="02020603050405020304" pitchFamily="18" charset="0"/>
                <a:cs typeface="Aptos" pitchFamily="34" charset="0"/>
              </a:rPr>
              <a:t>, el menor valor entre todos los servicios en el período analizado. Estos resultados evidencian una mejora relevante respecto a 2024 y una mayor estabilidad en la experiencia del servicio.</a:t>
            </a:r>
            <a:endParaRPr lang="es-PE" altLang="es-PE" sz="1550" dirty="0">
              <a:solidFill>
                <a:srgbClr val="003366"/>
              </a:solidFill>
              <a:latin typeface="Calibri" panose="020F0502020204030204" pitchFamily="34" charset="0"/>
              <a:ea typeface="Times New Roman" panose="02020603050405020304" pitchFamily="18" charset="0"/>
              <a:cs typeface="Aptos" pitchFamily="34" charset="0"/>
            </a:endParaRPr>
          </a:p>
        </p:txBody>
      </p:sp>
      <p:sp>
        <p:nvSpPr>
          <p:cNvPr id="93195" name="CuadroTexto 4">
            <a:extLst>
              <a:ext uri="{FF2B5EF4-FFF2-40B4-BE49-F238E27FC236}">
                <a16:creationId xmlns:a16="http://schemas.microsoft.com/office/drawing/2014/main" id="{525C3A88-EF1E-5963-81B4-95EB15A96DB3}"/>
              </a:ext>
            </a:extLst>
          </p:cNvPr>
          <p:cNvSpPr txBox="1">
            <a:spLocks noChangeArrowheads="1"/>
          </p:cNvSpPr>
          <p:nvPr/>
        </p:nvSpPr>
        <p:spPr bwMode="auto">
          <a:xfrm>
            <a:off x="1326102" y="1673004"/>
            <a:ext cx="10061575" cy="96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2400">
                <a:solidFill>
                  <a:schemeClr val="tx1"/>
                </a:solidFill>
                <a:latin typeface="Gill Sans MT" panose="020B0502020104020203" pitchFamily="34" charset="0"/>
              </a:defRPr>
            </a:lvl1pPr>
            <a:lvl2pPr marL="182563" indent="-182563">
              <a:tabLst>
                <a:tab pos="457200" algn="l"/>
              </a:tabLst>
              <a:defRPr sz="2400">
                <a:solidFill>
                  <a:schemeClr val="tx1"/>
                </a:solidFill>
                <a:latin typeface="Gill Sans MT" panose="020B0502020104020203" pitchFamily="34" charset="0"/>
              </a:defRPr>
            </a:lvl2pPr>
            <a:lvl3pPr marL="1143000" indent="-228600">
              <a:tabLst>
                <a:tab pos="457200" algn="l"/>
              </a:tabLst>
              <a:defRPr sz="2400">
                <a:solidFill>
                  <a:schemeClr val="tx1"/>
                </a:solidFill>
                <a:latin typeface="Gill Sans MT" panose="020B0502020104020203" pitchFamily="34" charset="0"/>
              </a:defRPr>
            </a:lvl3pPr>
            <a:lvl4pPr marL="1600200" indent="-228600">
              <a:tabLst>
                <a:tab pos="457200" algn="l"/>
              </a:tabLst>
              <a:defRPr sz="2400">
                <a:solidFill>
                  <a:schemeClr val="tx1"/>
                </a:solidFill>
                <a:latin typeface="Gill Sans MT" panose="020B0502020104020203" pitchFamily="34" charset="0"/>
              </a:defRPr>
            </a:lvl4pPr>
            <a:lvl5pPr marL="2057400" indent="-228600">
              <a:tabLst>
                <a:tab pos="457200" algn="l"/>
              </a:tabLst>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tabLst>
                <a:tab pos="457200" algn="l"/>
              </a:tabLs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tabLst>
                <a:tab pos="457200" algn="l"/>
              </a:tabLs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tabLst>
                <a:tab pos="457200" algn="l"/>
              </a:tabLs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tabLst>
                <a:tab pos="457200" algn="l"/>
              </a:tabLst>
              <a:defRPr sz="2400">
                <a:solidFill>
                  <a:schemeClr val="tx1"/>
                </a:solidFill>
                <a:latin typeface="Gill Sans MT" panose="020B0502020104020203" pitchFamily="34" charset="0"/>
              </a:defRPr>
            </a:lvl9pPr>
          </a:lstStyle>
          <a:p>
            <a:pPr algn="just" eaLnBrk="1" hangingPunct="1">
              <a:lnSpc>
                <a:spcPts val="1700"/>
              </a:lnSpc>
            </a:pPr>
            <a:r>
              <a:rPr lang="es-PE" altLang="es-PE" sz="1600" b="1" dirty="0">
                <a:solidFill>
                  <a:srgbClr val="003366"/>
                </a:solidFill>
                <a:latin typeface="Calibri" panose="020F0502020204030204" pitchFamily="34" charset="0"/>
                <a:ea typeface="Times New Roman" panose="02020603050405020304" pitchFamily="18" charset="0"/>
                <a:cs typeface="Aptos" panose="020B0004020202020204" pitchFamily="34" charset="0"/>
              </a:rPr>
              <a:t>SERVICIO MÓVIL:</a:t>
            </a:r>
            <a:endParaRPr lang="es-PE" altLang="es-PE" sz="1600" dirty="0">
              <a:solidFill>
                <a:srgbClr val="003366"/>
              </a:solidFill>
              <a:latin typeface="Calibri" panose="020F0502020204030204" pitchFamily="34" charset="0"/>
              <a:ea typeface="Times New Roman" panose="02020603050405020304" pitchFamily="18" charset="0"/>
              <a:cs typeface="Aptos" panose="020B0004020202020204" pitchFamily="34" charset="0"/>
            </a:endParaRPr>
          </a:p>
          <a:p>
            <a:pPr marL="0" lvl="1" indent="0" algn="just" eaLnBrk="1" hangingPunct="1">
              <a:lnSpc>
                <a:spcPts val="1700"/>
              </a:lnSpc>
            </a:pPr>
            <a:r>
              <a:rPr lang="es-PE" altLang="es-PE" sz="1600" dirty="0">
                <a:solidFill>
                  <a:srgbClr val="003366"/>
                </a:solidFill>
                <a:latin typeface="Calibri" panose="020F0502020204030204" pitchFamily="34" charset="0"/>
                <a:ea typeface="Times New Roman" panose="02020603050405020304" pitchFamily="18" charset="0"/>
                <a:cs typeface="Aptos" panose="020B0004020202020204" pitchFamily="34" charset="0"/>
              </a:rPr>
              <a:t>La proporción de usuarios satisfechos con el servicio móvil </a:t>
            </a:r>
            <a:r>
              <a:rPr lang="es-PE" altLang="es-PE" sz="1600" b="1" dirty="0">
                <a:solidFill>
                  <a:srgbClr val="003366"/>
                </a:solidFill>
                <a:latin typeface="Calibri" panose="020F0502020204030204" pitchFamily="34" charset="0"/>
                <a:ea typeface="Times New Roman" panose="02020603050405020304" pitchFamily="18" charset="0"/>
                <a:cs typeface="Aptos" panose="020B0004020202020204" pitchFamily="34" charset="0"/>
              </a:rPr>
              <a:t>aumentó de 52 % en 2024 a 65 % en 2025</a:t>
            </a:r>
            <a:r>
              <a:rPr lang="es-PE" altLang="es-PE" sz="1600" dirty="0">
                <a:solidFill>
                  <a:srgbClr val="003366"/>
                </a:solidFill>
                <a:latin typeface="Calibri" panose="020F0502020204030204" pitchFamily="34" charset="0"/>
                <a:ea typeface="Times New Roman" panose="02020603050405020304" pitchFamily="18" charset="0"/>
                <a:cs typeface="Aptos" panose="020B0004020202020204" pitchFamily="34" charset="0"/>
              </a:rPr>
              <a:t>, y la insatisfacción se redujo a </a:t>
            </a:r>
            <a:r>
              <a:rPr lang="es-PE" altLang="es-PE" sz="1600" b="1" dirty="0">
                <a:solidFill>
                  <a:srgbClr val="003366"/>
                </a:solidFill>
                <a:latin typeface="Calibri" panose="020F0502020204030204" pitchFamily="34" charset="0"/>
                <a:ea typeface="Times New Roman" panose="02020603050405020304" pitchFamily="18" charset="0"/>
                <a:cs typeface="Aptos" panose="020B0004020202020204" pitchFamily="34" charset="0"/>
              </a:rPr>
              <a:t>17 %</a:t>
            </a:r>
            <a:r>
              <a:rPr lang="es-PE" altLang="es-PE" sz="1600" dirty="0">
                <a:solidFill>
                  <a:srgbClr val="003366"/>
                </a:solidFill>
                <a:latin typeface="Calibri" panose="020F0502020204030204" pitchFamily="34" charset="0"/>
                <a:ea typeface="Times New Roman" panose="02020603050405020304" pitchFamily="18" charset="0"/>
                <a:cs typeface="Aptos" panose="020B0004020202020204" pitchFamily="34" charset="0"/>
              </a:rPr>
              <a:t>, lo que indica una mejora general del desempeño percibido a nivel nacional por segundo año consecutivo.</a:t>
            </a:r>
          </a:p>
        </p:txBody>
      </p:sp>
      <p:grpSp>
        <p:nvGrpSpPr>
          <p:cNvPr id="93196" name="Grupo 19">
            <a:extLst>
              <a:ext uri="{FF2B5EF4-FFF2-40B4-BE49-F238E27FC236}">
                <a16:creationId xmlns:a16="http://schemas.microsoft.com/office/drawing/2014/main" id="{01A397E8-30F7-A2B7-95FE-D7419A2A511F}"/>
              </a:ext>
            </a:extLst>
          </p:cNvPr>
          <p:cNvGrpSpPr>
            <a:grpSpLocks/>
          </p:cNvGrpSpPr>
          <p:nvPr/>
        </p:nvGrpSpPr>
        <p:grpSpPr bwMode="auto">
          <a:xfrm>
            <a:off x="1409700" y="1556791"/>
            <a:ext cx="9928225" cy="1152129"/>
            <a:chOff x="6168008" y="2182345"/>
            <a:chExt cx="5112568" cy="1082559"/>
          </a:xfrm>
        </p:grpSpPr>
        <p:cxnSp>
          <p:nvCxnSpPr>
            <p:cNvPr id="4" name="Conector recto 3">
              <a:extLst>
                <a:ext uri="{FF2B5EF4-FFF2-40B4-BE49-F238E27FC236}">
                  <a16:creationId xmlns:a16="http://schemas.microsoft.com/office/drawing/2014/main" id="{53A6A8C0-F36B-26E4-35B0-0C52DA581C12}"/>
                </a:ext>
              </a:extLst>
            </p:cNvPr>
            <p:cNvCxnSpPr>
              <a:cxnSpLocks/>
            </p:cNvCxnSpPr>
            <p:nvPr/>
          </p:nvCxnSpPr>
          <p:spPr>
            <a:xfrm>
              <a:off x="6168008" y="2182345"/>
              <a:ext cx="5112568"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9CF0BFC4-DD73-374F-6EBC-8D1E986E550D}"/>
                </a:ext>
              </a:extLst>
            </p:cNvPr>
            <p:cNvCxnSpPr>
              <a:cxnSpLocks/>
            </p:cNvCxnSpPr>
            <p:nvPr/>
          </p:nvCxnSpPr>
          <p:spPr>
            <a:xfrm>
              <a:off x="6168008" y="3264904"/>
              <a:ext cx="5112568"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sp>
        <p:nvSpPr>
          <p:cNvPr id="93197" name="CuadroTexto 4">
            <a:extLst>
              <a:ext uri="{FF2B5EF4-FFF2-40B4-BE49-F238E27FC236}">
                <a16:creationId xmlns:a16="http://schemas.microsoft.com/office/drawing/2014/main" id="{572A29D3-6558-2B63-F682-4F7BDBC88164}"/>
              </a:ext>
            </a:extLst>
          </p:cNvPr>
          <p:cNvSpPr txBox="1">
            <a:spLocks noChangeArrowheads="1"/>
          </p:cNvSpPr>
          <p:nvPr/>
        </p:nvSpPr>
        <p:spPr bwMode="auto">
          <a:xfrm>
            <a:off x="1373979" y="5417137"/>
            <a:ext cx="10133013"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Lst>
              <a:defRPr sz="2400">
                <a:solidFill>
                  <a:schemeClr val="tx1"/>
                </a:solidFill>
                <a:latin typeface="Gill Sans MT" panose="020B0502020104020203" pitchFamily="34" charset="0"/>
              </a:defRPr>
            </a:lvl1pPr>
            <a:lvl2pPr marL="355600" indent="-355600">
              <a:tabLst>
                <a:tab pos="457200" algn="l"/>
              </a:tabLst>
              <a:defRPr sz="2400">
                <a:solidFill>
                  <a:schemeClr val="tx1"/>
                </a:solidFill>
                <a:latin typeface="Gill Sans MT" panose="020B0502020104020203" pitchFamily="34" charset="0"/>
              </a:defRPr>
            </a:lvl2pPr>
            <a:lvl3pPr marL="1143000" indent="-228600">
              <a:tabLst>
                <a:tab pos="457200" algn="l"/>
              </a:tabLst>
              <a:defRPr sz="2400">
                <a:solidFill>
                  <a:schemeClr val="tx1"/>
                </a:solidFill>
                <a:latin typeface="Gill Sans MT" panose="020B0502020104020203" pitchFamily="34" charset="0"/>
              </a:defRPr>
            </a:lvl3pPr>
            <a:lvl4pPr marL="1600200" indent="-228600">
              <a:tabLst>
                <a:tab pos="457200" algn="l"/>
              </a:tabLst>
              <a:defRPr sz="2400">
                <a:solidFill>
                  <a:schemeClr val="tx1"/>
                </a:solidFill>
                <a:latin typeface="Gill Sans MT" panose="020B0502020104020203" pitchFamily="34" charset="0"/>
              </a:defRPr>
            </a:lvl4pPr>
            <a:lvl5pPr marL="2057400" indent="-228600">
              <a:tabLst>
                <a:tab pos="457200" algn="l"/>
              </a:tabLst>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tabLst>
                <a:tab pos="457200" algn="l"/>
              </a:tabLs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tabLst>
                <a:tab pos="457200" algn="l"/>
              </a:tabLs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tabLst>
                <a:tab pos="457200" algn="l"/>
              </a:tabLs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tabLst>
                <a:tab pos="457200" algn="l"/>
              </a:tabLst>
              <a:defRPr sz="2400">
                <a:solidFill>
                  <a:schemeClr val="tx1"/>
                </a:solidFill>
                <a:latin typeface="Gill Sans MT" panose="020B0502020104020203" pitchFamily="34" charset="0"/>
              </a:defRPr>
            </a:lvl9pPr>
          </a:lstStyle>
          <a:p>
            <a:pPr algn="just" eaLnBrk="1" hangingPunct="1">
              <a:lnSpc>
                <a:spcPts val="1700"/>
              </a:lnSpc>
              <a:defRPr/>
            </a:pPr>
            <a:r>
              <a:rPr lang="es-PE" altLang="es-PE" sz="1600" b="1" dirty="0">
                <a:solidFill>
                  <a:srgbClr val="003366"/>
                </a:solidFill>
                <a:latin typeface="Calibri" panose="020F0502020204030204" pitchFamily="34" charset="0"/>
              </a:rPr>
              <a:t>TELEVISIÓN DE PAGA:</a:t>
            </a:r>
          </a:p>
          <a:p>
            <a:pPr algn="just" eaLnBrk="1" hangingPunct="1">
              <a:lnSpc>
                <a:spcPts val="1700"/>
              </a:lnSpc>
              <a:defRPr/>
            </a:pPr>
            <a:r>
              <a:rPr lang="es-PE" altLang="es-PE" sz="1600" dirty="0">
                <a:solidFill>
                  <a:srgbClr val="003366"/>
                </a:solidFill>
                <a:latin typeface="Calibri" panose="020F0502020204030204" pitchFamily="34" charset="0"/>
              </a:rPr>
              <a:t>Este servicio concentra </a:t>
            </a:r>
            <a:r>
              <a:rPr lang="es-PE" altLang="es-PE" sz="1600" b="1" dirty="0">
                <a:solidFill>
                  <a:srgbClr val="003366"/>
                </a:solidFill>
                <a:latin typeface="Calibri" panose="020F0502020204030204" pitchFamily="34" charset="0"/>
              </a:rPr>
              <a:t>los mayores niveles de insatisfacción (22 %) </a:t>
            </a:r>
            <a:r>
              <a:rPr lang="es-PE" altLang="es-PE" sz="1600" dirty="0">
                <a:solidFill>
                  <a:srgbClr val="003366"/>
                </a:solidFill>
                <a:latin typeface="Calibri" panose="020F0502020204030204" pitchFamily="34" charset="0"/>
              </a:rPr>
              <a:t>y el único NPS negativo (−13), lo que sugiere una menor disposición a recomendar el servicio y una oportunidad prioritaria de mejora en la experiencia del usuario.</a:t>
            </a:r>
          </a:p>
        </p:txBody>
      </p:sp>
      <p:cxnSp>
        <p:nvCxnSpPr>
          <p:cNvPr id="11" name="Conector recto 10">
            <a:extLst>
              <a:ext uri="{FF2B5EF4-FFF2-40B4-BE49-F238E27FC236}">
                <a16:creationId xmlns:a16="http://schemas.microsoft.com/office/drawing/2014/main" id="{746A93E8-58D6-D2E9-5E63-533DEB8C5744}"/>
              </a:ext>
            </a:extLst>
          </p:cNvPr>
          <p:cNvCxnSpPr>
            <a:cxnSpLocks/>
          </p:cNvCxnSpPr>
          <p:nvPr/>
        </p:nvCxnSpPr>
        <p:spPr bwMode="auto">
          <a:xfrm>
            <a:off x="1409700" y="3933056"/>
            <a:ext cx="9928225"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8" name="CuadroTexto 4">
            <a:extLst>
              <a:ext uri="{FF2B5EF4-FFF2-40B4-BE49-F238E27FC236}">
                <a16:creationId xmlns:a16="http://schemas.microsoft.com/office/drawing/2014/main" id="{7D2D3B19-5117-BFD2-D112-7364B29D1368}"/>
              </a:ext>
            </a:extLst>
          </p:cNvPr>
          <p:cNvSpPr txBox="1">
            <a:spLocks noChangeArrowheads="1"/>
          </p:cNvSpPr>
          <p:nvPr/>
        </p:nvSpPr>
        <p:spPr bwMode="auto">
          <a:xfrm>
            <a:off x="1343024" y="4107163"/>
            <a:ext cx="10061575" cy="964367"/>
          </a:xfrm>
          <a:prstGeom prst="rect">
            <a:avLst/>
          </a:prstGeom>
          <a:noFill/>
          <a:ln>
            <a:noFill/>
          </a:ln>
        </p:spPr>
        <p:txBody>
          <a:bodyPr>
            <a:spAutoFit/>
          </a:bodyPr>
          <a:lstStyle>
            <a:lvl1pPr>
              <a:tabLst>
                <a:tab pos="457200" algn="l"/>
              </a:tabLst>
              <a:defRPr sz="2400">
                <a:solidFill>
                  <a:schemeClr val="tx1"/>
                </a:solidFill>
                <a:latin typeface="Gill Sans MT" panose="020B0802020104020203" pitchFamily="34" charset="0"/>
              </a:defRPr>
            </a:lvl1pPr>
            <a:lvl2pPr marL="182563" indent="-182563">
              <a:tabLst>
                <a:tab pos="457200" algn="l"/>
              </a:tabLst>
              <a:defRPr sz="2400">
                <a:solidFill>
                  <a:schemeClr val="tx1"/>
                </a:solidFill>
                <a:latin typeface="Gill Sans MT" panose="020B0802020104020203" pitchFamily="34" charset="0"/>
              </a:defRPr>
            </a:lvl2pPr>
            <a:lvl3pPr marL="1143000" indent="-228600">
              <a:tabLst>
                <a:tab pos="457200" algn="l"/>
              </a:tabLst>
              <a:defRPr sz="2400">
                <a:solidFill>
                  <a:schemeClr val="tx1"/>
                </a:solidFill>
                <a:latin typeface="Gill Sans MT" panose="020B0802020104020203" pitchFamily="34" charset="0"/>
              </a:defRPr>
            </a:lvl3pPr>
            <a:lvl4pPr marL="1600200" indent="-228600">
              <a:tabLst>
                <a:tab pos="457200" algn="l"/>
              </a:tabLst>
              <a:defRPr sz="2400">
                <a:solidFill>
                  <a:schemeClr val="tx1"/>
                </a:solidFill>
                <a:latin typeface="Gill Sans MT" panose="020B0802020104020203" pitchFamily="34" charset="0"/>
              </a:defRPr>
            </a:lvl4pPr>
            <a:lvl5pPr marL="2057400" indent="-228600">
              <a:tabLst>
                <a:tab pos="457200" algn="l"/>
              </a:tabLst>
              <a:defRPr sz="2400">
                <a:solidFill>
                  <a:schemeClr val="tx1"/>
                </a:solidFill>
                <a:latin typeface="Gill Sans MT" panose="020B0802020104020203" pitchFamily="34" charset="0"/>
              </a:defRPr>
            </a:lvl5pPr>
            <a:lvl6pPr marL="2514600" indent="-228600" defTabSz="1217613" eaLnBrk="0" fontAlgn="base" hangingPunct="0">
              <a:spcBef>
                <a:spcPct val="0"/>
              </a:spcBef>
              <a:spcAft>
                <a:spcPct val="0"/>
              </a:spcAft>
              <a:tabLst>
                <a:tab pos="457200" algn="l"/>
              </a:tabLst>
              <a:defRPr sz="2400">
                <a:solidFill>
                  <a:schemeClr val="tx1"/>
                </a:solidFill>
                <a:latin typeface="Gill Sans MT" panose="020B0802020104020203" pitchFamily="34" charset="0"/>
              </a:defRPr>
            </a:lvl6pPr>
            <a:lvl7pPr marL="2971800" indent="-228600" defTabSz="1217613" eaLnBrk="0" fontAlgn="base" hangingPunct="0">
              <a:spcBef>
                <a:spcPct val="0"/>
              </a:spcBef>
              <a:spcAft>
                <a:spcPct val="0"/>
              </a:spcAft>
              <a:tabLst>
                <a:tab pos="457200" algn="l"/>
              </a:tabLst>
              <a:defRPr sz="2400">
                <a:solidFill>
                  <a:schemeClr val="tx1"/>
                </a:solidFill>
                <a:latin typeface="Gill Sans MT" panose="020B0802020104020203" pitchFamily="34" charset="0"/>
              </a:defRPr>
            </a:lvl7pPr>
            <a:lvl8pPr marL="3429000" indent="-228600" defTabSz="1217613" eaLnBrk="0" fontAlgn="base" hangingPunct="0">
              <a:spcBef>
                <a:spcPct val="0"/>
              </a:spcBef>
              <a:spcAft>
                <a:spcPct val="0"/>
              </a:spcAft>
              <a:tabLst>
                <a:tab pos="457200" algn="l"/>
              </a:tabLst>
              <a:defRPr sz="2400">
                <a:solidFill>
                  <a:schemeClr val="tx1"/>
                </a:solidFill>
                <a:latin typeface="Gill Sans MT" panose="020B0802020104020203" pitchFamily="34" charset="0"/>
              </a:defRPr>
            </a:lvl8pPr>
            <a:lvl9pPr marL="3886200" indent="-228600" defTabSz="1217613" eaLnBrk="0" fontAlgn="base" hangingPunct="0">
              <a:spcBef>
                <a:spcPct val="0"/>
              </a:spcBef>
              <a:spcAft>
                <a:spcPct val="0"/>
              </a:spcAft>
              <a:tabLst>
                <a:tab pos="457200" algn="l"/>
              </a:tabLst>
              <a:defRPr sz="2400">
                <a:solidFill>
                  <a:schemeClr val="tx1"/>
                </a:solidFill>
                <a:latin typeface="Gill Sans MT" panose="020B0802020104020203" pitchFamily="34" charset="0"/>
              </a:defRPr>
            </a:lvl9pPr>
          </a:lstStyle>
          <a:p>
            <a:pPr algn="just" eaLnBrk="1" hangingPunct="1">
              <a:lnSpc>
                <a:spcPts val="1700"/>
              </a:lnSpc>
              <a:defRPr/>
            </a:pPr>
            <a:r>
              <a:rPr lang="es-PE" altLang="es-PE" sz="1600" b="1" dirty="0">
                <a:solidFill>
                  <a:srgbClr val="003366"/>
                </a:solidFill>
                <a:latin typeface="Calibri" panose="020F0502020204030204" pitchFamily="34" charset="0"/>
                <a:ea typeface="Times New Roman" panose="02020603050405020304" pitchFamily="18" charset="0"/>
                <a:cs typeface="Aptos" pitchFamily="34" charset="0"/>
              </a:rPr>
              <a:t>TELEFONÍA FIJA:</a:t>
            </a:r>
            <a:endParaRPr lang="es-PE" altLang="es-PE" sz="1600" dirty="0">
              <a:solidFill>
                <a:srgbClr val="003366"/>
              </a:solidFill>
              <a:latin typeface="Calibri" panose="020F0502020204030204" pitchFamily="34" charset="0"/>
              <a:ea typeface="Times New Roman" panose="02020603050405020304" pitchFamily="18" charset="0"/>
              <a:cs typeface="Aptos" pitchFamily="34" charset="0"/>
            </a:endParaRPr>
          </a:p>
          <a:p>
            <a:pPr marL="0" lvl="1" indent="0" algn="just" eaLnBrk="1" hangingPunct="1">
              <a:lnSpc>
                <a:spcPts val="1700"/>
              </a:lnSpc>
              <a:defRPr/>
            </a:pPr>
            <a:r>
              <a:rPr lang="es-PE" altLang="es-PE" sz="1600" dirty="0">
                <a:solidFill>
                  <a:srgbClr val="003366"/>
                </a:solidFill>
                <a:latin typeface="Calibri" panose="020F0502020204030204" pitchFamily="34" charset="0"/>
                <a:ea typeface="Times New Roman" panose="02020603050405020304" pitchFamily="18" charset="0"/>
                <a:cs typeface="Aptos" pitchFamily="34" charset="0"/>
              </a:rPr>
              <a:t>El </a:t>
            </a:r>
            <a:r>
              <a:rPr lang="es-PE" altLang="es-PE" sz="1600" b="1" dirty="0">
                <a:solidFill>
                  <a:srgbClr val="003366"/>
                </a:solidFill>
                <a:latin typeface="Calibri" panose="020F0502020204030204" pitchFamily="34" charset="0"/>
                <a:ea typeface="Times New Roman" panose="02020603050405020304" pitchFamily="18" charset="0"/>
                <a:cs typeface="Aptos" pitchFamily="34" charset="0"/>
              </a:rPr>
              <a:t>63 % de los usuarios de telefonía fijo se encuentra satisfecho en 2025</a:t>
            </a:r>
            <a:r>
              <a:rPr lang="es-PE" altLang="es-PE" sz="1600" dirty="0">
                <a:solidFill>
                  <a:srgbClr val="003366"/>
                </a:solidFill>
                <a:latin typeface="Calibri" panose="020F0502020204030204" pitchFamily="34" charset="0"/>
                <a:ea typeface="Times New Roman" panose="02020603050405020304" pitchFamily="18" charset="0"/>
                <a:cs typeface="Aptos" pitchFamily="34" charset="0"/>
              </a:rPr>
              <a:t>, mientras que </a:t>
            </a:r>
            <a:r>
              <a:rPr lang="es-PE" altLang="es-PE" sz="1600" b="1" dirty="0">
                <a:solidFill>
                  <a:srgbClr val="003366"/>
                </a:solidFill>
                <a:latin typeface="Calibri" panose="020F0502020204030204" pitchFamily="34" charset="0"/>
                <a:ea typeface="Times New Roman" panose="02020603050405020304" pitchFamily="18" charset="0"/>
                <a:cs typeface="Aptos" pitchFamily="34" charset="0"/>
              </a:rPr>
              <a:t>la insatisfacción alcanza 19 % </a:t>
            </a:r>
            <a:r>
              <a:rPr lang="es-PE" altLang="es-PE" sz="1600" dirty="0">
                <a:solidFill>
                  <a:srgbClr val="003366"/>
                </a:solidFill>
                <a:latin typeface="Calibri" panose="020F0502020204030204" pitchFamily="34" charset="0"/>
                <a:ea typeface="Times New Roman" panose="02020603050405020304" pitchFamily="18" charset="0"/>
                <a:cs typeface="Aptos" pitchFamily="34" charset="0"/>
              </a:rPr>
              <a:t>(el menor valor para este servicio en los últimos años). Con respecto a 2024, se muestra un avance importante en la satisfacción del usuario con este servicio.</a:t>
            </a:r>
            <a:endParaRPr lang="es-PE" altLang="es-PE" sz="1550" dirty="0">
              <a:solidFill>
                <a:srgbClr val="003366"/>
              </a:solidFill>
              <a:latin typeface="Calibri" panose="020F0502020204030204" pitchFamily="34" charset="0"/>
              <a:ea typeface="Times New Roman" panose="02020603050405020304" pitchFamily="18" charset="0"/>
              <a:cs typeface="Aptos" pitchFamily="34" charset="0"/>
            </a:endParaRPr>
          </a:p>
        </p:txBody>
      </p:sp>
      <p:cxnSp>
        <p:nvCxnSpPr>
          <p:cNvPr id="9" name="Conector recto 8">
            <a:extLst>
              <a:ext uri="{FF2B5EF4-FFF2-40B4-BE49-F238E27FC236}">
                <a16:creationId xmlns:a16="http://schemas.microsoft.com/office/drawing/2014/main" id="{B7D23BB5-1759-DB0E-2ADE-53CC70149018}"/>
              </a:ext>
            </a:extLst>
          </p:cNvPr>
          <p:cNvCxnSpPr>
            <a:cxnSpLocks/>
          </p:cNvCxnSpPr>
          <p:nvPr/>
        </p:nvCxnSpPr>
        <p:spPr bwMode="auto">
          <a:xfrm>
            <a:off x="1476374" y="5229200"/>
            <a:ext cx="9928225"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961880B9-7141-2230-13C0-D254A9C6CB42}"/>
              </a:ext>
            </a:extLst>
          </p:cNvPr>
          <p:cNvSpPr/>
          <p:nvPr/>
        </p:nvSpPr>
        <p:spPr>
          <a:xfrm>
            <a:off x="0" y="0"/>
            <a:ext cx="122174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a:p>
        </p:txBody>
      </p:sp>
      <p:grpSp>
        <p:nvGrpSpPr>
          <p:cNvPr id="94211" name="Grupo 15">
            <a:extLst>
              <a:ext uri="{FF2B5EF4-FFF2-40B4-BE49-F238E27FC236}">
                <a16:creationId xmlns:a16="http://schemas.microsoft.com/office/drawing/2014/main" id="{7E0124EF-C77F-98A9-F02B-6C859799F414}"/>
              </a:ext>
            </a:extLst>
          </p:cNvPr>
          <p:cNvGrpSpPr>
            <a:grpSpLocks/>
          </p:cNvGrpSpPr>
          <p:nvPr/>
        </p:nvGrpSpPr>
        <p:grpSpPr bwMode="auto">
          <a:xfrm>
            <a:off x="550863" y="0"/>
            <a:ext cx="11641137" cy="6381750"/>
            <a:chOff x="551384" y="0"/>
            <a:chExt cx="11640616" cy="6381328"/>
          </a:xfrm>
        </p:grpSpPr>
        <p:sp>
          <p:nvSpPr>
            <p:cNvPr id="2" name="Rectángulo 1">
              <a:extLst>
                <a:ext uri="{FF2B5EF4-FFF2-40B4-BE49-F238E27FC236}">
                  <a16:creationId xmlns:a16="http://schemas.microsoft.com/office/drawing/2014/main" id="{84E7AD11-1CC3-204F-23A0-7C2D72F42515}"/>
                </a:ext>
              </a:extLst>
            </p:cNvPr>
            <p:cNvSpPr/>
            <p:nvPr/>
          </p:nvSpPr>
          <p:spPr>
            <a:xfrm>
              <a:off x="551384" y="0"/>
              <a:ext cx="11640616" cy="638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a:p>
          </p:txBody>
        </p:sp>
        <p:grpSp>
          <p:nvGrpSpPr>
            <p:cNvPr id="94213" name="Grupo 3">
              <a:extLst>
                <a:ext uri="{FF2B5EF4-FFF2-40B4-BE49-F238E27FC236}">
                  <a16:creationId xmlns:a16="http://schemas.microsoft.com/office/drawing/2014/main" id="{90278905-CE68-2E89-63D5-58BF4531A488}"/>
                </a:ext>
              </a:extLst>
            </p:cNvPr>
            <p:cNvGrpSpPr>
              <a:grpSpLocks/>
            </p:cNvGrpSpPr>
            <p:nvPr/>
          </p:nvGrpSpPr>
          <p:grpSpPr bwMode="auto">
            <a:xfrm>
              <a:off x="7149306" y="4704941"/>
              <a:ext cx="2538772" cy="569184"/>
              <a:chOff x="7929110" y="5509293"/>
              <a:chExt cx="3394171" cy="760961"/>
            </a:xfrm>
          </p:grpSpPr>
          <p:grpSp>
            <p:nvGrpSpPr>
              <p:cNvPr id="94222" name="Grupo 4">
                <a:extLst>
                  <a:ext uri="{FF2B5EF4-FFF2-40B4-BE49-F238E27FC236}">
                    <a16:creationId xmlns:a16="http://schemas.microsoft.com/office/drawing/2014/main" id="{4A46C651-1D33-DD12-6E1D-F6D4E9C9D407}"/>
                  </a:ext>
                </a:extLst>
              </p:cNvPr>
              <p:cNvGrpSpPr>
                <a:grpSpLocks/>
              </p:cNvGrpSpPr>
              <p:nvPr/>
            </p:nvGrpSpPr>
            <p:grpSpPr bwMode="auto">
              <a:xfrm>
                <a:off x="7929110" y="5509298"/>
                <a:ext cx="3394171" cy="760956"/>
                <a:chOff x="8173104" y="5522253"/>
                <a:chExt cx="3385285" cy="758963"/>
              </a:xfrm>
            </p:grpSpPr>
            <p:pic>
              <p:nvPicPr>
                <p:cNvPr id="94224" name="Imagen 5">
                  <a:extLst>
                    <a:ext uri="{FF2B5EF4-FFF2-40B4-BE49-F238E27FC236}">
                      <a16:creationId xmlns:a16="http://schemas.microsoft.com/office/drawing/2014/main" id="{BFB81A93-8E49-03BA-5E71-6F214DDC4E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3104" y="5522253"/>
                  <a:ext cx="3385285" cy="7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5" name="Imagen 6" descr="Logotipo&#10;&#10;Descripción generada automáticamente">
                  <a:extLst>
                    <a:ext uri="{FF2B5EF4-FFF2-40B4-BE49-F238E27FC236}">
                      <a16:creationId xmlns:a16="http://schemas.microsoft.com/office/drawing/2014/main" id="{1FDC9386-DC2F-4847-D55D-D9A5E8636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464" y="5577839"/>
                  <a:ext cx="676088" cy="62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4223" name="Imagen 2">
                <a:extLst>
                  <a:ext uri="{FF2B5EF4-FFF2-40B4-BE49-F238E27FC236}">
                    <a16:creationId xmlns:a16="http://schemas.microsoft.com/office/drawing/2014/main" id="{93620391-17CF-4E8C-A64A-7E0E1E94D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5003" y="5509293"/>
                <a:ext cx="760959" cy="76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4214" name="Imagen 7">
              <a:extLst>
                <a:ext uri="{FF2B5EF4-FFF2-40B4-BE49-F238E27FC236}">
                  <a16:creationId xmlns:a16="http://schemas.microsoft.com/office/drawing/2014/main" id="{0E09E699-714F-A90B-4842-44B3AB2436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0506" y="2626431"/>
              <a:ext cx="4800415" cy="16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CuadroTexto 8">
              <a:extLst>
                <a:ext uri="{FF2B5EF4-FFF2-40B4-BE49-F238E27FC236}">
                  <a16:creationId xmlns:a16="http://schemas.microsoft.com/office/drawing/2014/main" id="{77F66B56-DA61-DFC2-8C86-13D3B686DADC}"/>
                </a:ext>
              </a:extLst>
            </p:cNvPr>
            <p:cNvSpPr txBox="1">
              <a:spLocks noChangeArrowheads="1"/>
            </p:cNvSpPr>
            <p:nvPr/>
          </p:nvSpPr>
          <p:spPr bwMode="auto">
            <a:xfrm>
              <a:off x="7104112" y="1916832"/>
              <a:ext cx="3096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PE" altLang="es-PE" b="1" i="1">
                  <a:latin typeface="Calibri" panose="020F0502020204030204" pitchFamily="34" charset="0"/>
                  <a:cs typeface="Calibri" panose="020F0502020204030204" pitchFamily="34" charset="0"/>
                </a:rPr>
                <a:t>FonoAyuda</a:t>
              </a:r>
            </a:p>
          </p:txBody>
        </p:sp>
        <p:sp>
          <p:nvSpPr>
            <p:cNvPr id="10" name="CuadroTexto 9">
              <a:extLst>
                <a:ext uri="{FF2B5EF4-FFF2-40B4-BE49-F238E27FC236}">
                  <a16:creationId xmlns:a16="http://schemas.microsoft.com/office/drawing/2014/main" id="{DB574A9A-4AC1-D623-718C-D418D13D4F7E}"/>
                </a:ext>
              </a:extLst>
            </p:cNvPr>
            <p:cNvSpPr txBox="1"/>
            <p:nvPr/>
          </p:nvSpPr>
          <p:spPr>
            <a:xfrm>
              <a:off x="7826570" y="2133459"/>
              <a:ext cx="2073182" cy="922277"/>
            </a:xfrm>
            <a:prstGeom prst="rect">
              <a:avLst/>
            </a:prstGeom>
            <a:noFill/>
          </p:spPr>
          <p:txBody>
            <a:bodyPr>
              <a:spAutoFit/>
            </a:bodyPr>
            <a:lstStyle/>
            <a:p>
              <a:pPr defTabSz="1219170" eaLnBrk="1" fontAlgn="auto" hangingPunct="1">
                <a:spcBef>
                  <a:spcPts val="0"/>
                </a:spcBef>
                <a:spcAft>
                  <a:spcPts val="0"/>
                </a:spcAft>
                <a:defRPr/>
              </a:pPr>
              <a:r>
                <a:rPr lang="es-PE" sz="5400" b="1" spc="300" dirty="0">
                  <a:latin typeface="Calibri" panose="020F0502020204030204" pitchFamily="34" charset="0"/>
                  <a:ea typeface="Calibri" panose="020F0502020204030204" pitchFamily="34" charset="0"/>
                  <a:cs typeface="Calibri" panose="020F0502020204030204" pitchFamily="34" charset="0"/>
                </a:rPr>
                <a:t>1844</a:t>
              </a:r>
              <a:endParaRPr lang="es-PE" sz="4800" b="1" spc="300" dirty="0">
                <a:latin typeface="Calibri" panose="020F0502020204030204" pitchFamily="34" charset="0"/>
                <a:ea typeface="Calibri" panose="020F0502020204030204" pitchFamily="34" charset="0"/>
                <a:cs typeface="Calibri" panose="020F0502020204030204" pitchFamily="34" charset="0"/>
              </a:endParaRPr>
            </a:p>
          </p:txBody>
        </p:sp>
        <p:grpSp>
          <p:nvGrpSpPr>
            <p:cNvPr id="94217" name="Grupo 13">
              <a:extLst>
                <a:ext uri="{FF2B5EF4-FFF2-40B4-BE49-F238E27FC236}">
                  <a16:creationId xmlns:a16="http://schemas.microsoft.com/office/drawing/2014/main" id="{87A2944A-7C75-CF9C-9520-86D1A554C8D8}"/>
                </a:ext>
              </a:extLst>
            </p:cNvPr>
            <p:cNvGrpSpPr>
              <a:grpSpLocks/>
            </p:cNvGrpSpPr>
            <p:nvPr/>
          </p:nvGrpSpPr>
          <p:grpSpPr bwMode="auto">
            <a:xfrm>
              <a:off x="6870521" y="3104964"/>
              <a:ext cx="3096344" cy="1512168"/>
              <a:chOff x="7296831" y="2420888"/>
              <a:chExt cx="3096344" cy="1872208"/>
            </a:xfrm>
          </p:grpSpPr>
          <p:cxnSp>
            <p:nvCxnSpPr>
              <p:cNvPr id="12" name="Conector recto 11">
                <a:extLst>
                  <a:ext uri="{FF2B5EF4-FFF2-40B4-BE49-F238E27FC236}">
                    <a16:creationId xmlns:a16="http://schemas.microsoft.com/office/drawing/2014/main" id="{FD10ED18-953C-D51A-593F-5FAC75D13E44}"/>
                  </a:ext>
                </a:extLst>
              </p:cNvPr>
              <p:cNvCxnSpPr/>
              <p:nvPr/>
            </p:nvCxnSpPr>
            <p:spPr>
              <a:xfrm>
                <a:off x="7297248" y="2420864"/>
                <a:ext cx="309548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BE2DDF15-B31C-9260-FEBB-65250B89C816}"/>
                  </a:ext>
                </a:extLst>
              </p:cNvPr>
              <p:cNvCxnSpPr/>
              <p:nvPr/>
            </p:nvCxnSpPr>
            <p:spPr>
              <a:xfrm>
                <a:off x="7297248" y="4293840"/>
                <a:ext cx="309548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94218" name="CuadroTexto 14">
              <a:extLst>
                <a:ext uri="{FF2B5EF4-FFF2-40B4-BE49-F238E27FC236}">
                  <a16:creationId xmlns:a16="http://schemas.microsoft.com/office/drawing/2014/main" id="{ABEA55B5-1CC1-D77B-DEA3-5D548CCC2F67}"/>
                </a:ext>
              </a:extLst>
            </p:cNvPr>
            <p:cNvSpPr txBox="1">
              <a:spLocks noChangeArrowheads="1"/>
            </p:cNvSpPr>
            <p:nvPr/>
          </p:nvSpPr>
          <p:spPr bwMode="auto">
            <a:xfrm>
              <a:off x="6668009" y="3630215"/>
              <a:ext cx="35013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algn="ctr" eaLnBrk="1" hangingPunct="1"/>
              <a:r>
                <a:rPr lang="es-PE" altLang="es-PE" b="1">
                  <a:latin typeface="Calibri" panose="020F0502020204030204" pitchFamily="34" charset="0"/>
                  <a:cs typeface="Calibri" panose="020F0502020204030204" pitchFamily="34" charset="0"/>
                </a:rPr>
                <a:t>www.osiptel.gob.pe</a:t>
              </a:r>
            </a:p>
          </p:txBody>
        </p:sp>
        <p:pic>
          <p:nvPicPr>
            <p:cNvPr id="94219" name="Gráfico 16">
              <a:extLst>
                <a:ext uri="{FF2B5EF4-FFF2-40B4-BE49-F238E27FC236}">
                  <a16:creationId xmlns:a16="http://schemas.microsoft.com/office/drawing/2014/main" id="{9B1A3D4C-7CE7-60FD-9908-70668E160EA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83654" y="2125522"/>
              <a:ext cx="742917" cy="73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agen 1">
            <a:extLst>
              <a:ext uri="{FF2B5EF4-FFF2-40B4-BE49-F238E27FC236}">
                <a16:creationId xmlns:a16="http://schemas.microsoft.com/office/drawing/2014/main" id="{92B8A9AA-0B44-7459-71FA-7C3C8A78FB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41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Gráfico 8">
            <a:extLst>
              <a:ext uri="{FF2B5EF4-FFF2-40B4-BE49-F238E27FC236}">
                <a16:creationId xmlns:a16="http://schemas.microsoft.com/office/drawing/2014/main" id="{6D82D78F-0ADE-3598-8719-8433CFF41F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782" t="-7285" r="-8841" b="-7840"/>
          <a:stretch>
            <a:fillRect/>
          </a:stretch>
        </p:blipFill>
        <p:spPr bwMode="auto">
          <a:xfrm>
            <a:off x="10344150" y="5013325"/>
            <a:ext cx="15478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a:extLst>
              <a:ext uri="{FF2B5EF4-FFF2-40B4-BE49-F238E27FC236}">
                <a16:creationId xmlns:a16="http://schemas.microsoft.com/office/drawing/2014/main" id="{1EE3108E-4535-1E85-66F7-8C88192EE82F}"/>
              </a:ext>
            </a:extLst>
          </p:cNvPr>
          <p:cNvSpPr/>
          <p:nvPr/>
        </p:nvSpPr>
        <p:spPr>
          <a:xfrm>
            <a:off x="0" y="908050"/>
            <a:ext cx="7680325" cy="865188"/>
          </a:xfrm>
          <a:prstGeom prst="rect">
            <a:avLst/>
          </a:prstGeom>
          <a:gradFill flip="none" rotWithShape="1">
            <a:gsLst>
              <a:gs pos="0">
                <a:srgbClr val="EF7E26"/>
              </a:gs>
              <a:gs pos="100000">
                <a:srgbClr val="EF7E26">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PE"/>
          </a:p>
        </p:txBody>
      </p:sp>
      <p:sp>
        <p:nvSpPr>
          <p:cNvPr id="13" name="Título 1">
            <a:extLst>
              <a:ext uri="{FF2B5EF4-FFF2-40B4-BE49-F238E27FC236}">
                <a16:creationId xmlns:a16="http://schemas.microsoft.com/office/drawing/2014/main" id="{4BE12950-59B6-644E-0907-107566D87175}"/>
              </a:ext>
            </a:extLst>
          </p:cNvPr>
          <p:cNvSpPr txBox="1">
            <a:spLocks/>
          </p:cNvSpPr>
          <p:nvPr/>
        </p:nvSpPr>
        <p:spPr>
          <a:xfrm>
            <a:off x="406400" y="1065213"/>
            <a:ext cx="5324475" cy="708025"/>
          </a:xfrm>
          <a:prstGeom prst="rect">
            <a:avLst/>
          </a:prstGeom>
        </p:spPr>
        <p:txBody>
          <a:bodyPr/>
          <a:lstStyle>
            <a:lvl1pPr algn="l" defTabSz="609585" rtl="0" eaLnBrk="1" latinLnBrk="0" hangingPunct="1">
              <a:spcBef>
                <a:spcPct val="0"/>
              </a:spcBef>
              <a:buNone/>
              <a:defRPr sz="5333" b="1" kern="1200" cap="all">
                <a:solidFill>
                  <a:schemeClr val="tx1"/>
                </a:solidFill>
                <a:latin typeface="Calibri" panose="020F0502020204030204" pitchFamily="34" charset="0"/>
                <a:ea typeface="+mj-ea"/>
                <a:cs typeface="Calibri" panose="020F0502020204030204" pitchFamily="34" charset="0"/>
              </a:defRPr>
            </a:lvl1pPr>
          </a:lstStyle>
          <a:p>
            <a:pPr>
              <a:lnSpc>
                <a:spcPct val="90000"/>
              </a:lnSpc>
              <a:defRPr/>
            </a:pPr>
            <a:r>
              <a:rPr lang="es-PE" sz="3600" dirty="0">
                <a:solidFill>
                  <a:schemeClr val="bg1"/>
                </a:solidFill>
              </a:rPr>
              <a:t>I. FICHA TÉCNICA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Gráfico 8">
            <a:extLst>
              <a:ext uri="{FF2B5EF4-FFF2-40B4-BE49-F238E27FC236}">
                <a16:creationId xmlns:a16="http://schemas.microsoft.com/office/drawing/2014/main" id="{2A082CD3-F9A8-8AC4-9E29-7A3D4EE0C8D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99350" y="1292225"/>
            <a:ext cx="8858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Gráfico 12">
            <a:extLst>
              <a:ext uri="{FF2B5EF4-FFF2-40B4-BE49-F238E27FC236}">
                <a16:creationId xmlns:a16="http://schemas.microsoft.com/office/drawing/2014/main" id="{DFF99B76-FD6B-0ED0-7E8A-183F6ADE40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7313" y="1292225"/>
            <a:ext cx="8858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Gráfico 14">
            <a:extLst>
              <a:ext uri="{FF2B5EF4-FFF2-40B4-BE49-F238E27FC236}">
                <a16:creationId xmlns:a16="http://schemas.microsoft.com/office/drawing/2014/main" id="{16E20EE3-1805-E247-4762-6AEB50626F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62975" y="1292225"/>
            <a:ext cx="8858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Gráfico 16">
            <a:extLst>
              <a:ext uri="{FF2B5EF4-FFF2-40B4-BE49-F238E27FC236}">
                <a16:creationId xmlns:a16="http://schemas.microsoft.com/office/drawing/2014/main" id="{E057CEB8-3BE4-49F0-B852-56A390DB66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25013" y="1292225"/>
            <a:ext cx="8858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esquinas superiores redondeadas 4">
            <a:extLst>
              <a:ext uri="{FF2B5EF4-FFF2-40B4-BE49-F238E27FC236}">
                <a16:creationId xmlns:a16="http://schemas.microsoft.com/office/drawing/2014/main" id="{C7DED968-D364-F75D-22F5-CA5C7EE7A376}"/>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pic>
        <p:nvPicPr>
          <p:cNvPr id="61447" name="Imagen 22" descr="Fondo negro con letras blancas&#10;&#10;Descripción generada automáticamente con confianza media">
            <a:extLst>
              <a:ext uri="{FF2B5EF4-FFF2-40B4-BE49-F238E27FC236}">
                <a16:creationId xmlns:a16="http://schemas.microsoft.com/office/drawing/2014/main" id="{C32E1057-F68C-3764-BFD5-C6112B3C56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3188" y="4252913"/>
            <a:ext cx="6424612"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a:extLst>
              <a:ext uri="{FF2B5EF4-FFF2-40B4-BE49-F238E27FC236}">
                <a16:creationId xmlns:a16="http://schemas.microsoft.com/office/drawing/2014/main" id="{6E57FBC0-75A8-5349-54EA-39E405391A54}"/>
              </a:ext>
            </a:extLst>
          </p:cNvPr>
          <p:cNvGraphicFramePr>
            <a:graphicFrameLocks noGrp="1"/>
          </p:cNvGraphicFramePr>
          <p:nvPr/>
        </p:nvGraphicFramePr>
        <p:xfrm>
          <a:off x="479425" y="1266825"/>
          <a:ext cx="4503738" cy="4538662"/>
        </p:xfrm>
        <a:graphic>
          <a:graphicData uri="http://schemas.openxmlformats.org/drawingml/2006/table">
            <a:tbl>
              <a:tblPr firstRow="1" firstCol="1" bandRow="1">
                <a:tableStyleId>{5C22544A-7EE6-4342-B048-85BDC9FD1C3A}</a:tableStyleId>
              </a:tblPr>
              <a:tblGrid>
                <a:gridCol w="1566518">
                  <a:extLst>
                    <a:ext uri="{9D8B030D-6E8A-4147-A177-3AD203B41FA5}">
                      <a16:colId xmlns:a16="http://schemas.microsoft.com/office/drawing/2014/main" val="20000"/>
                    </a:ext>
                  </a:extLst>
                </a:gridCol>
                <a:gridCol w="2937220">
                  <a:extLst>
                    <a:ext uri="{9D8B030D-6E8A-4147-A177-3AD203B41FA5}">
                      <a16:colId xmlns:a16="http://schemas.microsoft.com/office/drawing/2014/main" val="20001"/>
                    </a:ext>
                  </a:extLst>
                </a:gridCol>
              </a:tblGrid>
              <a:tr h="430918">
                <a:tc>
                  <a:txBody>
                    <a:bodyPr/>
                    <a:lstStyle/>
                    <a:p>
                      <a:pPr algn="ctr">
                        <a:lnSpc>
                          <a:spcPct val="115000"/>
                        </a:lnSpc>
                        <a:spcAft>
                          <a:spcPts val="0"/>
                        </a:spcAft>
                      </a:pPr>
                      <a:r>
                        <a:rPr lang="es-ES" sz="1400" dirty="0">
                          <a:effectLst/>
                          <a:latin typeface="+mj-lt"/>
                        </a:rPr>
                        <a:t>CONCEPTO</a:t>
                      </a:r>
                      <a:endParaRPr lang="es-PE" sz="1400" dirty="0">
                        <a:effectLst/>
                        <a:latin typeface="+mj-lt"/>
                        <a:ea typeface="Calibri" panose="020F0502020204030204" pitchFamily="34" charset="0"/>
                        <a:cs typeface="Times New Roman" panose="02020603050405020304" pitchFamily="18" charset="0"/>
                      </a:endParaRPr>
                    </a:p>
                  </a:txBody>
                  <a:tcPr marL="68588" marR="68588" marT="0" marB="0" anchor="ctr">
                    <a:solidFill>
                      <a:srgbClr val="004379"/>
                    </a:solidFill>
                  </a:tcPr>
                </a:tc>
                <a:tc>
                  <a:txBody>
                    <a:bodyPr/>
                    <a:lstStyle/>
                    <a:p>
                      <a:pPr algn="ctr">
                        <a:lnSpc>
                          <a:spcPct val="115000"/>
                        </a:lnSpc>
                        <a:spcAft>
                          <a:spcPts val="0"/>
                        </a:spcAft>
                      </a:pPr>
                      <a:r>
                        <a:rPr lang="es-ES" sz="1400" dirty="0">
                          <a:effectLst/>
                          <a:latin typeface="+mj-lt"/>
                        </a:rPr>
                        <a:t>DESCRIPCIÓN</a:t>
                      </a:r>
                      <a:endParaRPr lang="es-PE" sz="1400" dirty="0">
                        <a:effectLst/>
                        <a:latin typeface="+mj-lt"/>
                        <a:ea typeface="Calibri" panose="020F0502020204030204" pitchFamily="34" charset="0"/>
                        <a:cs typeface="Times New Roman" panose="02020603050405020304" pitchFamily="18" charset="0"/>
                      </a:endParaRPr>
                    </a:p>
                  </a:txBody>
                  <a:tcPr marL="68588" marR="68588" marT="0" marB="0" anchor="ctr">
                    <a:solidFill>
                      <a:srgbClr val="F18626"/>
                    </a:solidFill>
                  </a:tcPr>
                </a:tc>
                <a:extLst>
                  <a:ext uri="{0D108BD9-81ED-4DB2-BD59-A6C34878D82A}">
                    <a16:rowId xmlns:a16="http://schemas.microsoft.com/office/drawing/2014/main" val="10000"/>
                  </a:ext>
                </a:extLst>
              </a:tr>
              <a:tr h="467258">
                <a:tc>
                  <a:txBody>
                    <a:bodyPr/>
                    <a:lstStyle/>
                    <a:p>
                      <a:pPr algn="ctr">
                        <a:lnSpc>
                          <a:spcPts val="1200"/>
                        </a:lnSpc>
                        <a:spcAft>
                          <a:spcPts val="0"/>
                        </a:spcAft>
                      </a:pPr>
                      <a:r>
                        <a:rPr lang="es-PE" sz="1200" dirty="0">
                          <a:effectLst/>
                          <a:latin typeface="+mj-lt"/>
                          <a:ea typeface="Calibri" panose="020F0502020204030204" pitchFamily="34" charset="0"/>
                          <a:cs typeface="Times New Roman" panose="02020603050405020304" pitchFamily="18" charset="0"/>
                        </a:rPr>
                        <a:t>METODOLOGÍA</a:t>
                      </a:r>
                      <a:r>
                        <a:rPr lang="es-PE" sz="1200" baseline="0" dirty="0">
                          <a:effectLst/>
                          <a:latin typeface="+mj-lt"/>
                          <a:ea typeface="Calibri" panose="020F0502020204030204" pitchFamily="34" charset="0"/>
                          <a:cs typeface="Times New Roman" panose="02020603050405020304" pitchFamily="18" charset="0"/>
                        </a:rPr>
                        <a:t> EMPLEADA</a:t>
                      </a:r>
                      <a:endParaRPr lang="es-PE" sz="1200" dirty="0">
                        <a:effectLst/>
                        <a:latin typeface="+mj-lt"/>
                        <a:ea typeface="Calibri" panose="020F0502020204030204" pitchFamily="34" charset="0"/>
                        <a:cs typeface="Times New Roman" panose="02020603050405020304" pitchFamily="18" charset="0"/>
                      </a:endParaRPr>
                    </a:p>
                  </a:txBody>
                  <a:tcPr marL="68588" marR="68588" marT="0" marB="0" anchor="ctr"/>
                </a:tc>
                <a:tc>
                  <a:txBody>
                    <a:bodyPr/>
                    <a:lstStyle/>
                    <a:p>
                      <a:pPr algn="just">
                        <a:lnSpc>
                          <a:spcPts val="1500"/>
                        </a:lnSpc>
                      </a:pPr>
                      <a:r>
                        <a:rPr lang="es-MX" sz="1400" dirty="0">
                          <a:latin typeface="+mn-lt"/>
                        </a:rPr>
                        <a:t>Encuestas telefónicas</a:t>
                      </a:r>
                      <a:endParaRPr lang="es-PE" sz="1400" dirty="0">
                        <a:latin typeface="+mn-lt"/>
                      </a:endParaRPr>
                    </a:p>
                  </a:txBody>
                  <a:tcPr marL="91451" marR="91451" marT="45713" marB="45713" anchor="ctr"/>
                </a:tc>
                <a:extLst>
                  <a:ext uri="{0D108BD9-81ED-4DB2-BD59-A6C34878D82A}">
                    <a16:rowId xmlns:a16="http://schemas.microsoft.com/office/drawing/2014/main" val="10001"/>
                  </a:ext>
                </a:extLst>
              </a:tr>
              <a:tr h="1315992">
                <a:tc>
                  <a:txBody>
                    <a:bodyPr/>
                    <a:lstStyle/>
                    <a:p>
                      <a:pPr algn="ctr">
                        <a:lnSpc>
                          <a:spcPts val="1200"/>
                        </a:lnSpc>
                        <a:spcAft>
                          <a:spcPts val="0"/>
                        </a:spcAft>
                      </a:pPr>
                      <a:r>
                        <a:rPr lang="es-ES" sz="1200" dirty="0">
                          <a:effectLst/>
                          <a:latin typeface="+mj-lt"/>
                        </a:rPr>
                        <a:t>PÚBLICO</a:t>
                      </a:r>
                      <a:r>
                        <a:rPr lang="es-ES" sz="1200" baseline="0" dirty="0">
                          <a:effectLst/>
                          <a:latin typeface="+mj-lt"/>
                        </a:rPr>
                        <a:t> OBJETIVO</a:t>
                      </a:r>
                      <a:endParaRPr lang="es-PE" sz="1200" dirty="0">
                        <a:effectLst/>
                        <a:latin typeface="+mj-lt"/>
                        <a:ea typeface="Calibri" panose="020F0502020204030204" pitchFamily="34" charset="0"/>
                        <a:cs typeface="Times New Roman" panose="02020603050405020304" pitchFamily="18" charset="0"/>
                      </a:endParaRPr>
                    </a:p>
                  </a:txBody>
                  <a:tcPr marL="68588" marR="68588" marT="0" marB="0" anchor="ctr">
                    <a:solidFill>
                      <a:schemeClr val="bg1">
                        <a:lumMod val="50000"/>
                      </a:schemeClr>
                    </a:solidFill>
                  </a:tcPr>
                </a:tc>
                <a:tc>
                  <a:txBody>
                    <a:bodyPr/>
                    <a:lstStyle/>
                    <a:p>
                      <a:pPr algn="just">
                        <a:lnSpc>
                          <a:spcPts val="1500"/>
                        </a:lnSpc>
                        <a:spcBef>
                          <a:spcPts val="600"/>
                        </a:spcBef>
                        <a:spcAft>
                          <a:spcPts val="600"/>
                        </a:spcAft>
                      </a:pPr>
                      <a:r>
                        <a:rPr lang="es-ES" sz="1400" dirty="0">
                          <a:solidFill>
                            <a:prstClr val="black"/>
                          </a:solidFill>
                          <a:latin typeface="+mn-lt"/>
                        </a:rPr>
                        <a:t>Todos los usuarios de 18 a más años de edad que cada empresa operadora, tiene en cada uno de los servicios públicos de servicio móvil, internet fijo, telefonía fija, televisión de paga.</a:t>
                      </a:r>
                    </a:p>
                  </a:txBody>
                  <a:tcPr marL="91451" marR="91451" marT="45713" marB="45713" anchor="ctr"/>
                </a:tc>
                <a:extLst>
                  <a:ext uri="{0D108BD9-81ED-4DB2-BD59-A6C34878D82A}">
                    <a16:rowId xmlns:a16="http://schemas.microsoft.com/office/drawing/2014/main" val="10002"/>
                  </a:ext>
                </a:extLst>
              </a:tr>
              <a:tr h="300566">
                <a:tc>
                  <a:txBody>
                    <a:bodyPr/>
                    <a:lstStyle/>
                    <a:p>
                      <a:pPr algn="ctr">
                        <a:lnSpc>
                          <a:spcPts val="1200"/>
                        </a:lnSpc>
                        <a:spcAft>
                          <a:spcPts val="0"/>
                        </a:spcAft>
                      </a:pPr>
                      <a:r>
                        <a:rPr lang="es-ES" sz="1200" dirty="0">
                          <a:effectLst/>
                          <a:latin typeface="+mj-lt"/>
                        </a:rPr>
                        <a:t>COBERTURA</a:t>
                      </a:r>
                      <a:endParaRPr lang="es-PE" sz="1200" dirty="0">
                        <a:effectLst/>
                        <a:latin typeface="+mj-lt"/>
                        <a:ea typeface="Calibri" panose="020F0502020204030204" pitchFamily="34" charset="0"/>
                        <a:cs typeface="Times New Roman" panose="02020603050405020304" pitchFamily="18" charset="0"/>
                      </a:endParaRPr>
                    </a:p>
                  </a:txBody>
                  <a:tcPr marL="68588" marR="68588" marT="0" marB="0" anchor="ctr"/>
                </a:tc>
                <a:tc>
                  <a:txBody>
                    <a:bodyPr/>
                    <a:lstStyle/>
                    <a:p>
                      <a:pPr algn="just">
                        <a:lnSpc>
                          <a:spcPts val="1500"/>
                        </a:lnSpc>
                      </a:pPr>
                      <a:r>
                        <a:rPr lang="es-MX" sz="1400" dirty="0">
                          <a:latin typeface="+mn-lt"/>
                        </a:rPr>
                        <a:t>Todas las regiones</a:t>
                      </a:r>
                      <a:endParaRPr lang="es-PE" sz="1400" dirty="0">
                        <a:latin typeface="+mn-lt"/>
                      </a:endParaRPr>
                    </a:p>
                  </a:txBody>
                  <a:tcPr marL="91451" marR="91451" marT="45713" marB="45713" anchor="ctr"/>
                </a:tc>
                <a:extLst>
                  <a:ext uri="{0D108BD9-81ED-4DB2-BD59-A6C34878D82A}">
                    <a16:rowId xmlns:a16="http://schemas.microsoft.com/office/drawing/2014/main" val="10003"/>
                  </a:ext>
                </a:extLst>
              </a:tr>
              <a:tr h="707936">
                <a:tc>
                  <a:txBody>
                    <a:bodyPr/>
                    <a:lstStyle/>
                    <a:p>
                      <a:pPr algn="ctr">
                        <a:lnSpc>
                          <a:spcPts val="1200"/>
                        </a:lnSpc>
                        <a:spcAft>
                          <a:spcPts val="0"/>
                        </a:spcAft>
                      </a:pPr>
                      <a:r>
                        <a:rPr lang="es-PE" sz="1200" dirty="0">
                          <a:effectLst/>
                          <a:latin typeface="+mj-lt"/>
                          <a:ea typeface="Calibri" panose="020F0502020204030204" pitchFamily="34" charset="0"/>
                          <a:cs typeface="Times New Roman" panose="02020603050405020304" pitchFamily="18" charset="0"/>
                        </a:rPr>
                        <a:t>FECHA DE APLICACIÓN DE LAS ENCUESTAS</a:t>
                      </a:r>
                    </a:p>
                  </a:txBody>
                  <a:tcPr marL="68588" marR="68588" marT="0" marB="0" anchor="ctr">
                    <a:solidFill>
                      <a:schemeClr val="accent1">
                        <a:lumMod val="75000"/>
                      </a:schemeClr>
                    </a:solidFill>
                  </a:tcPr>
                </a:tc>
                <a:tc>
                  <a:txBody>
                    <a:bodyPr/>
                    <a:lstStyle/>
                    <a:p>
                      <a:pPr marL="0" marR="0" lvl="0" indent="0" algn="just" defTabSz="914400" rtl="0" eaLnBrk="1" fontAlgn="auto" latinLnBrk="0" hangingPunct="1">
                        <a:lnSpc>
                          <a:spcPts val="1500"/>
                        </a:lnSpc>
                        <a:spcBef>
                          <a:spcPts val="0"/>
                        </a:spcBef>
                        <a:spcAft>
                          <a:spcPts val="0"/>
                        </a:spcAft>
                        <a:buClrTx/>
                        <a:buSzTx/>
                        <a:buFontTx/>
                        <a:buNone/>
                        <a:tabLst/>
                        <a:defRPr/>
                      </a:pPr>
                      <a:r>
                        <a:rPr lang="es-ES" sz="1400" dirty="0">
                          <a:solidFill>
                            <a:prstClr val="black"/>
                          </a:solidFill>
                          <a:latin typeface="+mn-lt"/>
                        </a:rPr>
                        <a:t>Del 24 de mayo al 28 de agosto 2025</a:t>
                      </a:r>
                    </a:p>
                  </a:txBody>
                  <a:tcPr marL="91451" marR="91451" marT="45713" marB="45713" anchor="ctr"/>
                </a:tc>
                <a:extLst>
                  <a:ext uri="{0D108BD9-81ED-4DB2-BD59-A6C34878D82A}">
                    <a16:rowId xmlns:a16="http://schemas.microsoft.com/office/drawing/2014/main" val="10004"/>
                  </a:ext>
                </a:extLst>
              </a:tr>
              <a:tr h="1315992">
                <a:tc>
                  <a:txBody>
                    <a:bodyPr/>
                    <a:lstStyle/>
                    <a:p>
                      <a:pPr algn="ctr">
                        <a:lnSpc>
                          <a:spcPts val="1200"/>
                        </a:lnSpc>
                        <a:spcAft>
                          <a:spcPts val="0"/>
                        </a:spcAft>
                      </a:pPr>
                      <a:r>
                        <a:rPr lang="es-PE" sz="1200" dirty="0">
                          <a:effectLst/>
                          <a:latin typeface="+mj-lt"/>
                          <a:ea typeface="Calibri" panose="020F0502020204030204" pitchFamily="34" charset="0"/>
                          <a:cs typeface="Times New Roman" panose="02020603050405020304" pitchFamily="18" charset="0"/>
                        </a:rPr>
                        <a:t>PONDERACIÓN DE LOS RESULTADOS</a:t>
                      </a:r>
                    </a:p>
                  </a:txBody>
                  <a:tcPr marL="68588" marR="68588" marT="0" marB="0" anchor="ctr"/>
                </a:tc>
                <a:tc>
                  <a:txBody>
                    <a:bodyPr/>
                    <a:lstStyle/>
                    <a:p>
                      <a:pPr marL="0" marR="0" lvl="0" indent="0" algn="just" defTabSz="914400" rtl="0" eaLnBrk="1" fontAlgn="auto" latinLnBrk="0" hangingPunct="1">
                        <a:lnSpc>
                          <a:spcPts val="1500"/>
                        </a:lnSpc>
                        <a:spcBef>
                          <a:spcPts val="0"/>
                        </a:spcBef>
                        <a:spcAft>
                          <a:spcPts val="0"/>
                        </a:spcAft>
                        <a:buClrTx/>
                        <a:buSzTx/>
                        <a:buFontTx/>
                        <a:buNone/>
                        <a:tabLst/>
                        <a:defRPr/>
                      </a:pPr>
                      <a:r>
                        <a:rPr lang="es-ES" sz="1400" dirty="0">
                          <a:solidFill>
                            <a:prstClr val="black"/>
                          </a:solidFill>
                          <a:latin typeface="+mn-lt"/>
                        </a:rPr>
                        <a:t>Se procedió a ponderar los resultados respecto a las variables región y operador, en base a la información brindada por el Osiptel ,respecto a las Líneas o conexiones de Servicios de Telecomunicaciones.</a:t>
                      </a:r>
                    </a:p>
                  </a:txBody>
                  <a:tcPr marL="91451" marR="91451" marT="45713" marB="45713" anchor="ctr"/>
                </a:tc>
                <a:extLst>
                  <a:ext uri="{0D108BD9-81ED-4DB2-BD59-A6C34878D82A}">
                    <a16:rowId xmlns:a16="http://schemas.microsoft.com/office/drawing/2014/main" val="10005"/>
                  </a:ext>
                </a:extLst>
              </a:tr>
            </a:tbl>
          </a:graphicData>
        </a:graphic>
      </p:graphicFrame>
      <p:graphicFrame>
        <p:nvGraphicFramePr>
          <p:cNvPr id="10" name="Tabla 9">
            <a:extLst>
              <a:ext uri="{FF2B5EF4-FFF2-40B4-BE49-F238E27FC236}">
                <a16:creationId xmlns:a16="http://schemas.microsoft.com/office/drawing/2014/main" id="{3C3AEEC1-BA4B-EC68-8CB0-ED9F17DCCBD4}"/>
              </a:ext>
            </a:extLst>
          </p:cNvPr>
          <p:cNvGraphicFramePr>
            <a:graphicFrameLocks noGrp="1"/>
          </p:cNvGraphicFramePr>
          <p:nvPr/>
        </p:nvGraphicFramePr>
        <p:xfrm>
          <a:off x="5300663" y="2292350"/>
          <a:ext cx="6408736" cy="3513137"/>
        </p:xfrm>
        <a:graphic>
          <a:graphicData uri="http://schemas.openxmlformats.org/drawingml/2006/table">
            <a:tbl>
              <a:tblPr firstRow="1" firstCol="1" bandRow="1">
                <a:tableStyleId>{5C22544A-7EE6-4342-B048-85BDC9FD1C3A}</a:tableStyleId>
              </a:tblPr>
              <a:tblGrid>
                <a:gridCol w="1031291">
                  <a:extLst>
                    <a:ext uri="{9D8B030D-6E8A-4147-A177-3AD203B41FA5}">
                      <a16:colId xmlns:a16="http://schemas.microsoft.com/office/drawing/2014/main" val="20000"/>
                    </a:ext>
                  </a:extLst>
                </a:gridCol>
                <a:gridCol w="1178618">
                  <a:extLst>
                    <a:ext uri="{9D8B030D-6E8A-4147-A177-3AD203B41FA5}">
                      <a16:colId xmlns:a16="http://schemas.microsoft.com/office/drawing/2014/main" val="20001"/>
                    </a:ext>
                  </a:extLst>
                </a:gridCol>
                <a:gridCol w="1399609">
                  <a:extLst>
                    <a:ext uri="{9D8B030D-6E8A-4147-A177-3AD203B41FA5}">
                      <a16:colId xmlns:a16="http://schemas.microsoft.com/office/drawing/2014/main" val="20002"/>
                    </a:ext>
                  </a:extLst>
                </a:gridCol>
                <a:gridCol w="1694263">
                  <a:extLst>
                    <a:ext uri="{9D8B030D-6E8A-4147-A177-3AD203B41FA5}">
                      <a16:colId xmlns:a16="http://schemas.microsoft.com/office/drawing/2014/main" val="20003"/>
                    </a:ext>
                  </a:extLst>
                </a:gridCol>
                <a:gridCol w="1104955">
                  <a:extLst>
                    <a:ext uri="{9D8B030D-6E8A-4147-A177-3AD203B41FA5}">
                      <a16:colId xmlns:a16="http://schemas.microsoft.com/office/drawing/2014/main" val="20004"/>
                    </a:ext>
                  </a:extLst>
                </a:gridCol>
              </a:tblGrid>
              <a:tr h="873941">
                <a:tc>
                  <a:txBody>
                    <a:bodyPr/>
                    <a:lstStyle/>
                    <a:p>
                      <a:pPr algn="ctr">
                        <a:lnSpc>
                          <a:spcPts val="1400"/>
                        </a:lnSpc>
                        <a:spcAft>
                          <a:spcPts val="1000"/>
                        </a:spcAft>
                      </a:pPr>
                      <a:r>
                        <a:rPr lang="es-PE" sz="1400" dirty="0">
                          <a:effectLst/>
                          <a:latin typeface="+mj-lt"/>
                        </a:rPr>
                        <a:t>SERVICIO</a:t>
                      </a:r>
                      <a:endParaRPr lang="es-PE" sz="1400" dirty="0">
                        <a:effectLst/>
                        <a:latin typeface="+mj-lt"/>
                        <a:ea typeface="Calibri" panose="020F0502020204030204" pitchFamily="34" charset="0"/>
                        <a:cs typeface="Times New Roman" panose="02020603050405020304" pitchFamily="18" charset="0"/>
                      </a:endParaRPr>
                    </a:p>
                  </a:txBody>
                  <a:tcPr marL="44450" marR="44450" marT="0" marB="0" anchor="ctr">
                    <a:solidFill>
                      <a:schemeClr val="tx1">
                        <a:lumMod val="75000"/>
                        <a:lumOff val="25000"/>
                      </a:schemeClr>
                    </a:solidFill>
                  </a:tcPr>
                </a:tc>
                <a:tc>
                  <a:txBody>
                    <a:bodyPr/>
                    <a:lstStyle/>
                    <a:p>
                      <a:pPr algn="ctr">
                        <a:lnSpc>
                          <a:spcPts val="1400"/>
                        </a:lnSpc>
                        <a:spcAft>
                          <a:spcPts val="1000"/>
                        </a:spcAft>
                      </a:pPr>
                      <a:r>
                        <a:rPr lang="es-PE" sz="1400" b="1" dirty="0">
                          <a:solidFill>
                            <a:schemeClr val="bg1"/>
                          </a:solidFill>
                          <a:effectLst/>
                          <a:latin typeface="+mj-lt"/>
                        </a:rPr>
                        <a:t>EMPRESAS EVALUADAS</a:t>
                      </a:r>
                      <a:endParaRPr lang="es-PE" sz="1400" b="1" dirty="0">
                        <a:solidFill>
                          <a:schemeClr val="bg1"/>
                        </a:solidFill>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ts val="1400"/>
                        </a:lnSpc>
                        <a:spcAft>
                          <a:spcPts val="1000"/>
                        </a:spcAft>
                      </a:pPr>
                      <a:r>
                        <a:rPr lang="es-PE" sz="1400" b="1" dirty="0">
                          <a:solidFill>
                            <a:schemeClr val="bg1"/>
                          </a:solidFill>
                          <a:effectLst/>
                          <a:latin typeface="+mj-lt"/>
                          <a:ea typeface="Calibri" panose="020F0502020204030204" pitchFamily="34" charset="0"/>
                          <a:cs typeface="Times New Roman" panose="02020603050405020304" pitchFamily="18" charset="0"/>
                        </a:rPr>
                        <a:t>DESAGREGACIÓN DE REGIONES</a:t>
                      </a:r>
                    </a:p>
                  </a:txBody>
                  <a:tcPr marL="44450" marR="44450" marT="0" marB="0" anchor="ctr"/>
                </a:tc>
                <a:tc>
                  <a:txBody>
                    <a:bodyPr/>
                    <a:lstStyle/>
                    <a:p>
                      <a:pPr algn="ctr">
                        <a:lnSpc>
                          <a:spcPts val="1400"/>
                        </a:lnSpc>
                        <a:spcAft>
                          <a:spcPts val="1000"/>
                        </a:spcAft>
                      </a:pPr>
                      <a:r>
                        <a:rPr lang="es-PE" sz="1400" b="1" dirty="0">
                          <a:solidFill>
                            <a:schemeClr val="bg1"/>
                          </a:solidFill>
                          <a:effectLst/>
                          <a:latin typeface="+mj-lt"/>
                          <a:ea typeface="Calibri" panose="020F0502020204030204" pitchFamily="34" charset="0"/>
                          <a:cs typeface="Times New Roman" panose="02020603050405020304" pitchFamily="18" charset="0"/>
                        </a:rPr>
                        <a:t>REPRESENTATIVIDAD</a:t>
                      </a:r>
                    </a:p>
                  </a:txBody>
                  <a:tcPr marL="44450" marR="44450" marT="0" marB="0" anchor="ctr"/>
                </a:tc>
                <a:tc>
                  <a:txBody>
                    <a:bodyPr/>
                    <a:lstStyle/>
                    <a:p>
                      <a:pPr marL="0" marR="0" indent="0" algn="ctr" defTabSz="914400" rtl="0" eaLnBrk="1" fontAlgn="auto" latinLnBrk="0" hangingPunct="1">
                        <a:lnSpc>
                          <a:spcPts val="1400"/>
                        </a:lnSpc>
                        <a:spcBef>
                          <a:spcPts val="0"/>
                        </a:spcBef>
                        <a:spcAft>
                          <a:spcPts val="1000"/>
                        </a:spcAft>
                        <a:buClrTx/>
                        <a:buSzTx/>
                        <a:buFontTx/>
                        <a:buNone/>
                        <a:tabLst/>
                        <a:defRPr/>
                      </a:pPr>
                      <a:r>
                        <a:rPr lang="es-PE" sz="1400" b="1" kern="1200" dirty="0">
                          <a:solidFill>
                            <a:schemeClr val="bg1"/>
                          </a:solidFill>
                          <a:effectLst/>
                          <a:latin typeface="+mj-lt"/>
                          <a:ea typeface="Calibri" panose="020F0502020204030204" pitchFamily="34" charset="0"/>
                          <a:cs typeface="Times New Roman" panose="02020603050405020304" pitchFamily="18" charset="0"/>
                        </a:rPr>
                        <a:t>TOTAL</a:t>
                      </a:r>
                      <a:r>
                        <a:rPr lang="es-PE" sz="1400" b="1" kern="1200" baseline="0" dirty="0">
                          <a:solidFill>
                            <a:schemeClr val="bg1"/>
                          </a:solidFill>
                          <a:effectLst/>
                          <a:latin typeface="+mj-lt"/>
                          <a:ea typeface="Calibri" panose="020F0502020204030204" pitchFamily="34" charset="0"/>
                          <a:cs typeface="Times New Roman" panose="02020603050405020304" pitchFamily="18" charset="0"/>
                        </a:rPr>
                        <a:t> DE MUESTRA</a:t>
                      </a:r>
                      <a:endParaRPr lang="es-PE" sz="1400" b="1" kern="1200" dirty="0">
                        <a:solidFill>
                          <a:schemeClr val="bg1"/>
                        </a:solidFill>
                        <a:effectLst/>
                        <a:latin typeface="+mj-lt"/>
                        <a:ea typeface="Calibri" panose="020F0502020204030204" pitchFamily="34" charset="0"/>
                        <a:cs typeface="Times New Roman" panose="02020603050405020304" pitchFamily="18" charset="0"/>
                      </a:endParaRPr>
                    </a:p>
                  </a:txBody>
                  <a:tcPr marL="44450" marR="44450" marT="0" marB="0" anchor="ctr">
                    <a:solidFill>
                      <a:schemeClr val="tx1">
                        <a:lumMod val="65000"/>
                        <a:lumOff val="35000"/>
                      </a:schemeClr>
                    </a:solidFill>
                  </a:tcPr>
                </a:tc>
                <a:extLst>
                  <a:ext uri="{0D108BD9-81ED-4DB2-BD59-A6C34878D82A}">
                    <a16:rowId xmlns:a16="http://schemas.microsoft.com/office/drawing/2014/main" val="10000"/>
                  </a:ext>
                </a:extLst>
              </a:tr>
              <a:tr h="710867">
                <a:tc>
                  <a:txBody>
                    <a:bodyPr/>
                    <a:lstStyle/>
                    <a:p>
                      <a:pPr algn="ctr">
                        <a:lnSpc>
                          <a:spcPts val="1200"/>
                        </a:lnSpc>
                        <a:spcAft>
                          <a:spcPts val="1000"/>
                        </a:spcAft>
                      </a:pPr>
                      <a:r>
                        <a:rPr lang="es-ES" sz="1200" dirty="0">
                          <a:effectLst/>
                          <a:latin typeface="+mj-lt"/>
                        </a:rPr>
                        <a:t>SERVICIO</a:t>
                      </a:r>
                      <a:r>
                        <a:rPr lang="es-ES" sz="1200" baseline="0" dirty="0">
                          <a:effectLst/>
                          <a:latin typeface="+mj-lt"/>
                        </a:rPr>
                        <a:t> MÓVIL</a:t>
                      </a:r>
                      <a:endParaRPr lang="es-PE" sz="1200" dirty="0">
                        <a:effectLst/>
                        <a:latin typeface="+mj-lt"/>
                        <a:ea typeface="Calibri" panose="020F0502020204030204" pitchFamily="34" charset="0"/>
                        <a:cs typeface="Times New Roman" panose="02020603050405020304" pitchFamily="18" charset="0"/>
                      </a:endParaRPr>
                    </a:p>
                  </a:txBody>
                  <a:tcPr marL="44450" marR="44450" marT="0" marB="0" anchor="ctr">
                    <a:solidFill>
                      <a:srgbClr val="075AA5"/>
                    </a:solidFill>
                  </a:tcPr>
                </a:tc>
                <a:tc>
                  <a:txBody>
                    <a:bodyPr/>
                    <a:lstStyle/>
                    <a:p>
                      <a:pPr algn="ctr">
                        <a:lnSpc>
                          <a:spcPts val="1500"/>
                        </a:lnSpc>
                      </a:pPr>
                      <a:r>
                        <a:rPr lang="es-MX" sz="1400" dirty="0"/>
                        <a:t>Bitel, Claro, Entel y Movistar</a:t>
                      </a:r>
                      <a:endParaRPr lang="es-PE" sz="1400" dirty="0"/>
                    </a:p>
                  </a:txBody>
                  <a:tcPr marT="45728" marB="45728" anchor="ctr"/>
                </a:tc>
                <a:tc>
                  <a:txBody>
                    <a:bodyPr/>
                    <a:lstStyle/>
                    <a:p>
                      <a:pPr algn="ctr">
                        <a:lnSpc>
                          <a:spcPts val="1500"/>
                        </a:lnSpc>
                      </a:pPr>
                      <a:r>
                        <a:rPr lang="es-MX" sz="1400" dirty="0"/>
                        <a:t>Departamental</a:t>
                      </a:r>
                      <a:endParaRPr lang="es-PE" sz="1400" dirty="0"/>
                    </a:p>
                  </a:txBody>
                  <a:tcPr marT="45728" marB="45728" anchor="ctr"/>
                </a:tc>
                <a:tc rowSpan="4">
                  <a:txBody>
                    <a:bodyPr/>
                    <a:lstStyle/>
                    <a:p>
                      <a:pPr algn="ctr">
                        <a:lnSpc>
                          <a:spcPts val="1500"/>
                        </a:lnSpc>
                      </a:pPr>
                      <a:r>
                        <a:rPr lang="es-MX" sz="1400" dirty="0"/>
                        <a:t>A nivel nacional, </a:t>
                      </a:r>
                    </a:p>
                    <a:p>
                      <a:pPr algn="ctr">
                        <a:lnSpc>
                          <a:spcPts val="1500"/>
                        </a:lnSpc>
                      </a:pPr>
                      <a:r>
                        <a:rPr lang="es-MX" sz="1400" dirty="0"/>
                        <a:t>por región evaluada, por empresa evaluada y </a:t>
                      </a:r>
                    </a:p>
                    <a:p>
                      <a:pPr algn="ctr">
                        <a:lnSpc>
                          <a:spcPts val="1500"/>
                        </a:lnSpc>
                      </a:pPr>
                      <a:r>
                        <a:rPr lang="es-MX" sz="1400" dirty="0"/>
                        <a:t>por empresa </a:t>
                      </a:r>
                    </a:p>
                    <a:p>
                      <a:pPr algn="ctr">
                        <a:lnSpc>
                          <a:spcPts val="1500"/>
                        </a:lnSpc>
                      </a:pPr>
                      <a:r>
                        <a:rPr lang="es-MX" sz="1400" dirty="0"/>
                        <a:t>dentro de la región evaluada.</a:t>
                      </a:r>
                      <a:endParaRPr lang="es-PE" sz="1400" dirty="0"/>
                    </a:p>
                  </a:txBody>
                  <a:tcPr marT="45728" marB="45728" anchor="ctr"/>
                </a:tc>
                <a:tc>
                  <a:txBody>
                    <a:bodyPr/>
                    <a:lstStyle/>
                    <a:p>
                      <a:pPr algn="ctr">
                        <a:lnSpc>
                          <a:spcPts val="1500"/>
                        </a:lnSpc>
                      </a:pPr>
                      <a:r>
                        <a:rPr lang="es-ES" sz="1400" dirty="0">
                          <a:latin typeface="Calibri" panose="020F0502020204030204" pitchFamily="34" charset="0"/>
                        </a:rPr>
                        <a:t>11 146</a:t>
                      </a:r>
                      <a:endParaRPr lang="es-PE" sz="1400" dirty="0"/>
                    </a:p>
                  </a:txBody>
                  <a:tcPr marT="45728" marB="45728" anchor="ctr"/>
                </a:tc>
                <a:extLst>
                  <a:ext uri="{0D108BD9-81ED-4DB2-BD59-A6C34878D82A}">
                    <a16:rowId xmlns:a16="http://schemas.microsoft.com/office/drawing/2014/main" val="10001"/>
                  </a:ext>
                </a:extLst>
              </a:tr>
              <a:tr h="710867">
                <a:tc>
                  <a:txBody>
                    <a:bodyPr/>
                    <a:lstStyle/>
                    <a:p>
                      <a:pPr algn="ctr">
                        <a:lnSpc>
                          <a:spcPts val="1200"/>
                        </a:lnSpc>
                        <a:spcAft>
                          <a:spcPts val="1000"/>
                        </a:spcAft>
                      </a:pPr>
                      <a:r>
                        <a:rPr lang="es-ES" sz="1200" dirty="0">
                          <a:effectLst/>
                          <a:latin typeface="+mj-lt"/>
                        </a:rPr>
                        <a:t>INTERNET </a:t>
                      </a:r>
                      <a:br>
                        <a:rPr lang="es-ES" sz="1200" dirty="0">
                          <a:effectLst/>
                          <a:latin typeface="+mj-lt"/>
                        </a:rPr>
                      </a:br>
                      <a:r>
                        <a:rPr lang="es-ES" sz="1200" dirty="0">
                          <a:effectLst/>
                          <a:latin typeface="+mj-lt"/>
                        </a:rPr>
                        <a:t>FIJO</a:t>
                      </a:r>
                      <a:endParaRPr lang="es-PE" sz="1200" dirty="0">
                        <a:effectLst/>
                        <a:latin typeface="+mj-lt"/>
                        <a:ea typeface="Calibri" panose="020F0502020204030204" pitchFamily="34" charset="0"/>
                        <a:cs typeface="Times New Roman" panose="02020603050405020304" pitchFamily="18" charset="0"/>
                      </a:endParaRPr>
                    </a:p>
                  </a:txBody>
                  <a:tcPr marL="44450" marR="44450" marT="0" marB="0" anchor="ctr">
                    <a:solidFill>
                      <a:srgbClr val="7B858B"/>
                    </a:solidFill>
                  </a:tcPr>
                </a:tc>
                <a:tc>
                  <a:txBody>
                    <a:bodyPr/>
                    <a:lstStyle/>
                    <a:p>
                      <a:pPr algn="ctr">
                        <a:lnSpc>
                          <a:spcPts val="1500"/>
                        </a:lnSpc>
                        <a:spcBef>
                          <a:spcPts val="600"/>
                        </a:spcBef>
                        <a:spcAft>
                          <a:spcPts val="600"/>
                        </a:spcAft>
                      </a:pPr>
                      <a:r>
                        <a:rPr lang="es-ES" sz="1400" dirty="0">
                          <a:solidFill>
                            <a:prstClr val="black"/>
                          </a:solidFill>
                          <a:latin typeface="Calibri" panose="020F0502020204030204" pitchFamily="34" charset="0"/>
                        </a:rPr>
                        <a:t>Claro, Movistar, Win y </a:t>
                      </a:r>
                      <a:r>
                        <a:rPr lang="es-ES" sz="1400" dirty="0" err="1">
                          <a:solidFill>
                            <a:prstClr val="black"/>
                          </a:solidFill>
                          <a:latin typeface="Calibri" panose="020F0502020204030204" pitchFamily="34" charset="0"/>
                        </a:rPr>
                        <a:t>Wow</a:t>
                      </a:r>
                      <a:endParaRPr lang="es-ES" sz="1400" dirty="0">
                        <a:solidFill>
                          <a:prstClr val="black"/>
                        </a:solidFill>
                        <a:latin typeface="Calibri" panose="020F0502020204030204" pitchFamily="34" charset="0"/>
                      </a:endParaRPr>
                    </a:p>
                  </a:txBody>
                  <a:tcPr marT="45728" marB="45728" anchor="ctr"/>
                </a:tc>
                <a:tc>
                  <a:txBody>
                    <a:bodyPr/>
                    <a:lstStyle/>
                    <a:p>
                      <a:pPr algn="ctr">
                        <a:lnSpc>
                          <a:spcPts val="1500"/>
                        </a:lnSpc>
                        <a:spcBef>
                          <a:spcPts val="600"/>
                        </a:spcBef>
                        <a:spcAft>
                          <a:spcPts val="600"/>
                        </a:spcAft>
                      </a:pPr>
                      <a:r>
                        <a:rPr lang="pt-BR" sz="1400" dirty="0">
                          <a:solidFill>
                            <a:prstClr val="black"/>
                          </a:solidFill>
                          <a:latin typeface="Calibri" panose="020F0502020204030204" pitchFamily="34" charset="0"/>
                        </a:rPr>
                        <a:t>Lima​, Norte​, </a:t>
                      </a:r>
                      <a:r>
                        <a:rPr lang="pt-BR" sz="1400" dirty="0" err="1">
                          <a:solidFill>
                            <a:prstClr val="black"/>
                          </a:solidFill>
                          <a:latin typeface="Calibri" panose="020F0502020204030204" pitchFamily="34" charset="0"/>
                        </a:rPr>
                        <a:t>Sur</a:t>
                      </a:r>
                      <a:r>
                        <a:rPr lang="pt-BR" sz="1400" dirty="0">
                          <a:solidFill>
                            <a:prstClr val="black"/>
                          </a:solidFill>
                          <a:latin typeface="Calibri" panose="020F0502020204030204" pitchFamily="34" charset="0"/>
                        </a:rPr>
                        <a:t>​, Centro​ y Oriente</a:t>
                      </a:r>
                      <a:endParaRPr lang="es-ES" sz="1400" dirty="0">
                        <a:solidFill>
                          <a:prstClr val="black"/>
                        </a:solidFill>
                        <a:latin typeface="Calibri" panose="020F0502020204030204" pitchFamily="34" charset="0"/>
                      </a:endParaRPr>
                    </a:p>
                  </a:txBody>
                  <a:tcPr marT="45728" marB="45728" anchor="ctr"/>
                </a:tc>
                <a:tc vMerge="1">
                  <a:txBody>
                    <a:bodyPr/>
                    <a:lstStyle/>
                    <a:p>
                      <a:pPr algn="just">
                        <a:spcBef>
                          <a:spcPts val="600"/>
                        </a:spcBef>
                        <a:spcAft>
                          <a:spcPts val="600"/>
                        </a:spcAft>
                      </a:pPr>
                      <a:endParaRPr lang="es-ES" sz="1400">
                        <a:solidFill>
                          <a:prstClr val="black"/>
                        </a:solidFill>
                        <a:latin typeface="Calibri" panose="020F0502020204030204" pitchFamily="34" charset="0"/>
                      </a:endParaRPr>
                    </a:p>
                  </a:txBody>
                  <a:tcPr/>
                </a:tc>
                <a:tc>
                  <a:txBody>
                    <a:bodyPr/>
                    <a:lstStyle/>
                    <a:p>
                      <a:pPr algn="ctr">
                        <a:lnSpc>
                          <a:spcPts val="1500"/>
                        </a:lnSpc>
                        <a:spcBef>
                          <a:spcPts val="600"/>
                        </a:spcBef>
                        <a:spcAft>
                          <a:spcPts val="600"/>
                        </a:spcAft>
                      </a:pPr>
                      <a:r>
                        <a:rPr lang="es-CR" sz="1400" b="0" i="0" u="none" strike="noStrike" kern="1200" dirty="0">
                          <a:solidFill>
                            <a:schemeClr val="dk1"/>
                          </a:solidFill>
                          <a:effectLst/>
                          <a:latin typeface="+mn-lt"/>
                          <a:ea typeface="+mn-ea"/>
                          <a:cs typeface="+mn-cs"/>
                        </a:rPr>
                        <a:t>3488</a:t>
                      </a:r>
                      <a:endParaRPr lang="es-ES" sz="1400" dirty="0">
                        <a:solidFill>
                          <a:prstClr val="black"/>
                        </a:solidFill>
                        <a:latin typeface="Calibri" panose="020F0502020204030204" pitchFamily="34" charset="0"/>
                      </a:endParaRPr>
                    </a:p>
                  </a:txBody>
                  <a:tcPr marT="45728" marB="45728" anchor="ctr"/>
                </a:tc>
                <a:extLst>
                  <a:ext uri="{0D108BD9-81ED-4DB2-BD59-A6C34878D82A}">
                    <a16:rowId xmlns:a16="http://schemas.microsoft.com/office/drawing/2014/main" val="10002"/>
                  </a:ext>
                </a:extLst>
              </a:tr>
              <a:tr h="710867">
                <a:tc>
                  <a:txBody>
                    <a:bodyPr/>
                    <a:lstStyle/>
                    <a:p>
                      <a:pPr algn="ctr">
                        <a:lnSpc>
                          <a:spcPts val="1200"/>
                        </a:lnSpc>
                        <a:spcAft>
                          <a:spcPts val="1000"/>
                        </a:spcAft>
                      </a:pPr>
                      <a:r>
                        <a:rPr lang="es-ES" sz="1200" dirty="0">
                          <a:effectLst/>
                          <a:latin typeface="+mj-lt"/>
                        </a:rPr>
                        <a:t>TELEVISIÓN DE PAGA</a:t>
                      </a:r>
                      <a:endParaRPr lang="es-PE" sz="1200" dirty="0">
                        <a:effectLst/>
                        <a:latin typeface="+mj-lt"/>
                        <a:ea typeface="Calibri" panose="020F0502020204030204" pitchFamily="34" charset="0"/>
                        <a:cs typeface="Times New Roman" panose="02020603050405020304" pitchFamily="18" charset="0"/>
                      </a:endParaRPr>
                    </a:p>
                  </a:txBody>
                  <a:tcPr marL="44450" marR="44450" marT="0" marB="0" anchor="ctr">
                    <a:solidFill>
                      <a:srgbClr val="EF7E26"/>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s-ES" sz="1400">
                          <a:solidFill>
                            <a:prstClr val="black"/>
                          </a:solidFill>
                          <a:latin typeface="Calibri" panose="020F0502020204030204" pitchFamily="34" charset="0"/>
                        </a:rPr>
                        <a:t>Claro, </a:t>
                      </a:r>
                      <a:r>
                        <a:rPr lang="es-ES" sz="1400" err="1">
                          <a:solidFill>
                            <a:prstClr val="black"/>
                          </a:solidFill>
                          <a:latin typeface="Calibri" panose="020F0502020204030204" pitchFamily="34" charset="0"/>
                        </a:rPr>
                        <a:t>DirecTV</a:t>
                      </a:r>
                      <a:r>
                        <a:rPr lang="es-ES" sz="1400">
                          <a:solidFill>
                            <a:prstClr val="black"/>
                          </a:solidFill>
                          <a:latin typeface="Calibri" panose="020F0502020204030204" pitchFamily="34" charset="0"/>
                        </a:rPr>
                        <a:t> y  Movistar</a:t>
                      </a:r>
                    </a:p>
                  </a:txBody>
                  <a:tcPr marT="45728" marB="45728" anchor="ctr"/>
                </a:tc>
                <a:tc>
                  <a:txBody>
                    <a:bodyPr/>
                    <a:lstStyle/>
                    <a:p>
                      <a:pPr algn="ctr">
                        <a:lnSpc>
                          <a:spcPts val="1500"/>
                        </a:lnSpc>
                      </a:pPr>
                      <a:r>
                        <a:rPr lang="es-MX" sz="1400" dirty="0"/>
                        <a:t>Lima y resto del Perú</a:t>
                      </a:r>
                      <a:endParaRPr lang="es-PE" sz="1400" dirty="0"/>
                    </a:p>
                  </a:txBody>
                  <a:tcPr marT="45728" marB="45728" anchor="ctr"/>
                </a:tc>
                <a:tc vMerge="1">
                  <a:txBody>
                    <a:bodyPr/>
                    <a:lstStyle/>
                    <a:p>
                      <a:endParaRPr lang="es-PE" sz="1400"/>
                    </a:p>
                  </a:txBody>
                  <a:tcPr/>
                </a:tc>
                <a:tc>
                  <a:txBody>
                    <a:bodyPr/>
                    <a:lstStyle/>
                    <a:p>
                      <a:pPr algn="ctr">
                        <a:lnSpc>
                          <a:spcPts val="1500"/>
                        </a:lnSpc>
                      </a:pPr>
                      <a:r>
                        <a:rPr lang="es-CR" sz="1400" b="0" i="0" u="none" strike="noStrike" kern="1200" dirty="0">
                          <a:solidFill>
                            <a:schemeClr val="dk1"/>
                          </a:solidFill>
                          <a:effectLst/>
                          <a:latin typeface="+mn-lt"/>
                          <a:ea typeface="+mn-ea"/>
                          <a:cs typeface="+mn-cs"/>
                        </a:rPr>
                        <a:t>1283 </a:t>
                      </a:r>
                      <a:endParaRPr lang="es-PE" sz="1400" dirty="0"/>
                    </a:p>
                  </a:txBody>
                  <a:tcPr marT="45728" marB="45728" anchor="ctr"/>
                </a:tc>
                <a:extLst>
                  <a:ext uri="{0D108BD9-81ED-4DB2-BD59-A6C34878D82A}">
                    <a16:rowId xmlns:a16="http://schemas.microsoft.com/office/drawing/2014/main" val="10003"/>
                  </a:ext>
                </a:extLst>
              </a:tr>
              <a:tr h="506595">
                <a:tc>
                  <a:txBody>
                    <a:bodyPr/>
                    <a:lstStyle/>
                    <a:p>
                      <a:pPr algn="ctr">
                        <a:lnSpc>
                          <a:spcPts val="1200"/>
                        </a:lnSpc>
                        <a:spcAft>
                          <a:spcPts val="1000"/>
                        </a:spcAft>
                      </a:pPr>
                      <a:r>
                        <a:rPr lang="es-ES" sz="1200" dirty="0">
                          <a:effectLst/>
                          <a:latin typeface="+mj-lt"/>
                        </a:rPr>
                        <a:t>TELEFONÍA FIJA</a:t>
                      </a:r>
                      <a:endParaRPr lang="es-PE" sz="1200" dirty="0">
                        <a:effectLst/>
                        <a:latin typeface="+mj-lt"/>
                        <a:ea typeface="Calibri" panose="020F0502020204030204" pitchFamily="34" charset="0"/>
                        <a:cs typeface="Times New Roman" panose="02020603050405020304" pitchFamily="18" charset="0"/>
                      </a:endParaRPr>
                    </a:p>
                  </a:txBody>
                  <a:tcPr marL="44450" marR="44450" marT="0" marB="0" anchor="ctr">
                    <a:solidFill>
                      <a:srgbClr val="00AFE1"/>
                    </a:solidFill>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s-ES" sz="1400">
                          <a:solidFill>
                            <a:prstClr val="black"/>
                          </a:solidFill>
                          <a:latin typeface="Calibri" panose="020F0502020204030204" pitchFamily="34" charset="0"/>
                        </a:rPr>
                        <a:t>Claro y Movistar</a:t>
                      </a:r>
                    </a:p>
                  </a:txBody>
                  <a:tcPr marT="45728" marB="45728" anchor="ct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s-MX" sz="1400" dirty="0"/>
                        <a:t>Lima y resto del Perú</a:t>
                      </a:r>
                      <a:endParaRPr lang="es-PE" sz="1400" dirty="0"/>
                    </a:p>
                  </a:txBody>
                  <a:tcPr marT="45728" marB="45728"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a:solidFill>
                          <a:prstClr val="black"/>
                        </a:solidFill>
                        <a:latin typeface="Calibri" panose="020F0502020204030204" pitchFamily="34" charset="0"/>
                      </a:endParaRPr>
                    </a:p>
                  </a:txBody>
                  <a:tcPr/>
                </a:tc>
                <a:tc>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lang="es-CR" sz="1400" b="0" i="0" u="none" strike="noStrike" kern="1200" dirty="0">
                          <a:solidFill>
                            <a:schemeClr val="dk1"/>
                          </a:solidFill>
                          <a:effectLst/>
                          <a:latin typeface="+mn-lt"/>
                          <a:ea typeface="+mn-ea"/>
                          <a:cs typeface="+mn-cs"/>
                        </a:rPr>
                        <a:t>940 </a:t>
                      </a:r>
                      <a:endParaRPr lang="es-ES" sz="1400" dirty="0">
                        <a:solidFill>
                          <a:prstClr val="black"/>
                        </a:solidFill>
                        <a:latin typeface="Calibri" panose="020F0502020204030204" pitchFamily="34" charset="0"/>
                      </a:endParaRPr>
                    </a:p>
                  </a:txBody>
                  <a:tcPr marT="45728" marB="45728" anchor="ctr"/>
                </a:tc>
                <a:extLst>
                  <a:ext uri="{0D108BD9-81ED-4DB2-BD59-A6C34878D82A}">
                    <a16:rowId xmlns:a16="http://schemas.microsoft.com/office/drawing/2014/main" val="10004"/>
                  </a:ext>
                </a:extLst>
              </a:tr>
            </a:tbl>
          </a:graphicData>
        </a:graphic>
      </p:graphicFrame>
      <p:sp>
        <p:nvSpPr>
          <p:cNvPr id="12" name="CuadroTexto 11">
            <a:extLst>
              <a:ext uri="{FF2B5EF4-FFF2-40B4-BE49-F238E27FC236}">
                <a16:creationId xmlns:a16="http://schemas.microsoft.com/office/drawing/2014/main" id="{2FD2E707-150A-1543-D145-2FC6CE7B448F}"/>
              </a:ext>
            </a:extLst>
          </p:cNvPr>
          <p:cNvSpPr txBox="1"/>
          <p:nvPr/>
        </p:nvSpPr>
        <p:spPr>
          <a:xfrm>
            <a:off x="407988" y="5853113"/>
            <a:ext cx="2798762" cy="231775"/>
          </a:xfrm>
          <a:prstGeom prst="rect">
            <a:avLst/>
          </a:prstGeom>
          <a:noFill/>
        </p:spPr>
        <p:txBody>
          <a:bodyPr wrap="none">
            <a:spAutoFit/>
          </a:bodyPr>
          <a:lstStyle/>
          <a:p>
            <a:pPr defTabSz="1219170" eaLnBrk="1" fontAlgn="auto" hangingPunct="1">
              <a:spcBef>
                <a:spcPts val="0"/>
              </a:spcBef>
              <a:spcAft>
                <a:spcPts val="0"/>
              </a:spcAft>
              <a:defRPr/>
            </a:pPr>
            <a:r>
              <a:rPr lang="es-PE" sz="900" b="1" dirty="0">
                <a:solidFill>
                  <a:schemeClr val="tx1">
                    <a:lumMod val="65000"/>
                    <a:lumOff val="35000"/>
                  </a:schemeClr>
                </a:solidFill>
                <a:latin typeface="Calibri" panose="020F0502020204030204" pitchFamily="34" charset="0"/>
                <a:cs typeface="Calibri" panose="020F0502020204030204" pitchFamily="34" charset="0"/>
              </a:rPr>
              <a:t>Fuente: </a:t>
            </a:r>
            <a:r>
              <a:rPr lang="es-MX" sz="900" dirty="0">
                <a:solidFill>
                  <a:schemeClr val="tx1">
                    <a:lumMod val="65000"/>
                    <a:lumOff val="35000"/>
                  </a:schemeClr>
                </a:solidFill>
                <a:latin typeface="Calibri" panose="020F0502020204030204" pitchFamily="34" charset="0"/>
                <a:cs typeface="Calibri" panose="020F0502020204030204" pitchFamily="34" charset="0"/>
              </a:rPr>
              <a:t>Cid Latinoamérica, Estudio de Satisfacción 2025</a:t>
            </a:r>
            <a:endParaRPr lang="es-PE" sz="9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5" name="Título 1">
            <a:extLst>
              <a:ext uri="{FF2B5EF4-FFF2-40B4-BE49-F238E27FC236}">
                <a16:creationId xmlns:a16="http://schemas.microsoft.com/office/drawing/2014/main" id="{CF630A4A-C29A-3DD4-1142-12236B5104CB}"/>
              </a:ext>
            </a:extLst>
          </p:cNvPr>
          <p:cNvSpPr txBox="1">
            <a:spLocks/>
          </p:cNvSpPr>
          <p:nvPr/>
        </p:nvSpPr>
        <p:spPr>
          <a:xfrm>
            <a:off x="360363" y="233363"/>
            <a:ext cx="5832475"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2600" b="1" kern="700" dirty="0">
                <a:solidFill>
                  <a:schemeClr val="bg1"/>
                </a:solidFill>
                <a:cs typeface="Calibri" panose="020F0502020204030204" pitchFamily="34" charset="0"/>
              </a:rPr>
              <a:t>FICHA TÉCNICA Y METODOLÓGICA</a:t>
            </a:r>
            <a:endParaRPr lang="es-PE" sz="2600" b="1" kern="700" dirty="0">
              <a:solidFill>
                <a:schemeClr val="bg1"/>
              </a:solidFill>
              <a:cs typeface="Calibri" panose="020F0502020204030204" pitchFamily="34" charset="0"/>
            </a:endParaRPr>
          </a:p>
        </p:txBody>
      </p:sp>
      <p:sp>
        <p:nvSpPr>
          <p:cNvPr id="31" name="CuadroTexto 30">
            <a:extLst>
              <a:ext uri="{FF2B5EF4-FFF2-40B4-BE49-F238E27FC236}">
                <a16:creationId xmlns:a16="http://schemas.microsoft.com/office/drawing/2014/main" id="{9EFA9853-CDE3-89DD-84EF-0B2F2F5FBDD6}"/>
              </a:ext>
            </a:extLst>
          </p:cNvPr>
          <p:cNvSpPr txBox="1"/>
          <p:nvPr/>
        </p:nvSpPr>
        <p:spPr>
          <a:xfrm>
            <a:off x="5232400" y="5853113"/>
            <a:ext cx="3903663" cy="231775"/>
          </a:xfrm>
          <a:prstGeom prst="rect">
            <a:avLst/>
          </a:prstGeom>
          <a:noFill/>
        </p:spPr>
        <p:txBody>
          <a:bodyPr>
            <a:spAutoFit/>
          </a:bodyPr>
          <a:lstStyle/>
          <a:p>
            <a:pPr defTabSz="1219170" eaLnBrk="1" fontAlgn="auto" hangingPunct="1">
              <a:spcBef>
                <a:spcPts val="0"/>
              </a:spcBef>
              <a:spcAft>
                <a:spcPts val="0"/>
              </a:spcAft>
              <a:defRPr/>
            </a:pPr>
            <a:r>
              <a:rPr lang="es-PE" sz="900" b="1" dirty="0">
                <a:solidFill>
                  <a:schemeClr val="tx1">
                    <a:lumMod val="65000"/>
                    <a:lumOff val="35000"/>
                  </a:schemeClr>
                </a:solidFill>
                <a:latin typeface="Calibri" panose="020F0502020204030204" pitchFamily="34" charset="0"/>
                <a:cs typeface="Calibri" panose="020F0502020204030204" pitchFamily="34" charset="0"/>
              </a:rPr>
              <a:t>Fuente: </a:t>
            </a:r>
            <a:r>
              <a:rPr lang="es-MX" sz="900" dirty="0">
                <a:solidFill>
                  <a:schemeClr val="tx1">
                    <a:lumMod val="65000"/>
                    <a:lumOff val="35000"/>
                  </a:schemeClr>
                </a:solidFill>
                <a:latin typeface="Calibri" panose="020F0502020204030204" pitchFamily="34" charset="0"/>
                <a:cs typeface="Calibri" panose="020F0502020204030204" pitchFamily="34" charset="0"/>
              </a:rPr>
              <a:t>Cid Latinoamérica, Estudio de Satisfacción 2025</a:t>
            </a:r>
            <a:endParaRPr lang="es-PE" sz="900" dirty="0">
              <a:solidFill>
                <a:schemeClr val="tx1">
                  <a:lumMod val="65000"/>
                  <a:lumOff val="35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superiores redondeadas 4">
            <a:extLst>
              <a:ext uri="{FF2B5EF4-FFF2-40B4-BE49-F238E27FC236}">
                <a16:creationId xmlns:a16="http://schemas.microsoft.com/office/drawing/2014/main" id="{CCA4A8E5-1C07-455D-955A-A02EF73891CE}"/>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a:p>
        </p:txBody>
      </p:sp>
      <p:sp>
        <p:nvSpPr>
          <p:cNvPr id="25" name="Título 1">
            <a:extLst>
              <a:ext uri="{FF2B5EF4-FFF2-40B4-BE49-F238E27FC236}">
                <a16:creationId xmlns:a16="http://schemas.microsoft.com/office/drawing/2014/main" id="{449CD53D-3D12-0C58-E9C5-2B14CC81C901}"/>
              </a:ext>
            </a:extLst>
          </p:cNvPr>
          <p:cNvSpPr txBox="1">
            <a:spLocks/>
          </p:cNvSpPr>
          <p:nvPr/>
        </p:nvSpPr>
        <p:spPr>
          <a:xfrm>
            <a:off x="360363" y="233363"/>
            <a:ext cx="5040312"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2600" b="1" kern="700" dirty="0">
                <a:solidFill>
                  <a:schemeClr val="bg1"/>
                </a:solidFill>
                <a:cs typeface="Calibri" panose="020F0502020204030204" pitchFamily="34" charset="0"/>
              </a:rPr>
              <a:t>PRESENTACIÓN DE RESULTADOS</a:t>
            </a:r>
          </a:p>
        </p:txBody>
      </p:sp>
      <p:sp>
        <p:nvSpPr>
          <p:cNvPr id="62468" name="Marcador de texto 1">
            <a:extLst>
              <a:ext uri="{FF2B5EF4-FFF2-40B4-BE49-F238E27FC236}">
                <a16:creationId xmlns:a16="http://schemas.microsoft.com/office/drawing/2014/main" id="{F2DF4454-3707-13E2-36B1-FADE2098ACFD}"/>
              </a:ext>
            </a:extLst>
          </p:cNvPr>
          <p:cNvSpPr txBox="1">
            <a:spLocks noChangeArrowheads="1"/>
          </p:cNvSpPr>
          <p:nvPr/>
        </p:nvSpPr>
        <p:spPr bwMode="auto">
          <a:xfrm>
            <a:off x="476250" y="976313"/>
            <a:ext cx="103378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200">
                <a:solidFill>
                  <a:schemeClr val="tx1"/>
                </a:solidFill>
                <a:latin typeface="Calibri" panose="020F0502020204030204" pitchFamily="34" charset="0"/>
              </a:defRPr>
            </a:lvl1pPr>
            <a:lvl2pPr marL="457200" indent="-379413">
              <a:spcBef>
                <a:spcPct val="20000"/>
              </a:spcBef>
              <a:buFont typeface="Arial" panose="020B0604020202020204" pitchFamily="34" charset="0"/>
              <a:buChar char="–"/>
              <a:defRPr sz="3700">
                <a:solidFill>
                  <a:schemeClr val="tx1"/>
                </a:solidFill>
                <a:latin typeface="Calibri" panose="020F0502020204030204" pitchFamily="34" charset="0"/>
              </a:defRPr>
            </a:lvl2pPr>
            <a:lvl3pPr marL="914400">
              <a:spcBef>
                <a:spcPct val="20000"/>
              </a:spcBef>
              <a:buFont typeface="Arial" panose="020B0604020202020204" pitchFamily="34" charset="0"/>
              <a:buChar char="•"/>
              <a:defRPr sz="3200">
                <a:solidFill>
                  <a:schemeClr val="tx1"/>
                </a:solidFill>
                <a:latin typeface="Calibri" panose="020F0502020204030204" pitchFamily="34" charset="0"/>
              </a:defRPr>
            </a:lvl3pPr>
            <a:lvl4pPr marL="1371600" indent="-303213">
              <a:spcBef>
                <a:spcPct val="20000"/>
              </a:spcBef>
              <a:buFont typeface="Arial" panose="020B0604020202020204" pitchFamily="34" charset="0"/>
              <a:buChar char="–"/>
              <a:defRPr sz="2600">
                <a:solidFill>
                  <a:schemeClr val="tx1"/>
                </a:solidFill>
                <a:latin typeface="Calibri" panose="020F0502020204030204" pitchFamily="34" charset="0"/>
              </a:defRPr>
            </a:lvl4pPr>
            <a:lvl5pPr marL="1828800" indent="-303213">
              <a:spcBef>
                <a:spcPct val="20000"/>
              </a:spcBef>
              <a:buFont typeface="Arial" panose="020B0604020202020204" pitchFamily="34" charset="0"/>
              <a:buChar char="»"/>
              <a:defRPr sz="2600">
                <a:solidFill>
                  <a:schemeClr val="tx1"/>
                </a:solidFill>
                <a:latin typeface="Calibri" panose="020F0502020204030204" pitchFamily="34" charset="0"/>
              </a:defRPr>
            </a:lvl5pPr>
            <a:lvl6pPr indent="-3032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6pPr>
            <a:lvl7pPr indent="-3032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7pPr>
            <a:lvl8pPr indent="-3032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8pPr>
            <a:lvl9pPr indent="-303213" eaLnBrk="0" fontAlgn="base" hangingPunct="0">
              <a:spcBef>
                <a:spcPct val="20000"/>
              </a:spcBef>
              <a:spcAft>
                <a:spcPct val="0"/>
              </a:spcAft>
              <a:buFont typeface="Arial" panose="020B0604020202020204" pitchFamily="34" charset="0"/>
              <a:buChar char="»"/>
              <a:defRPr sz="2600">
                <a:solidFill>
                  <a:schemeClr val="tx1"/>
                </a:solidFill>
                <a:latin typeface="Calibri" panose="020F0502020204030204" pitchFamily="34" charset="0"/>
              </a:defRPr>
            </a:lvl9pPr>
          </a:lstStyle>
          <a:p>
            <a:pPr defTabSz="914400" eaLnBrk="1" hangingPunct="1">
              <a:spcBef>
                <a:spcPct val="0"/>
              </a:spcBef>
              <a:buFontTx/>
              <a:buNone/>
            </a:pPr>
            <a:r>
              <a:rPr lang="es-ES" altLang="es-PE" sz="1700">
                <a:solidFill>
                  <a:srgbClr val="002060"/>
                </a:solidFill>
                <a:cs typeface="Calibri" panose="020F0502020204030204" pitchFamily="34" charset="0"/>
              </a:rPr>
              <a:t>Interpretación de resultados de las evaluaciones con escalas del 0 al 10: </a:t>
            </a:r>
          </a:p>
        </p:txBody>
      </p:sp>
      <p:graphicFrame>
        <p:nvGraphicFramePr>
          <p:cNvPr id="62469" name="20 Gráfico">
            <a:extLst>
              <a:ext uri="{FF2B5EF4-FFF2-40B4-BE49-F238E27FC236}">
                <a16:creationId xmlns:a16="http://schemas.microsoft.com/office/drawing/2014/main" id="{7DBA232D-1CB3-D220-9413-7E06EE65705B}"/>
              </a:ext>
            </a:extLst>
          </p:cNvPr>
          <p:cNvGraphicFramePr>
            <a:graphicFrameLocks/>
          </p:cNvGraphicFramePr>
          <p:nvPr/>
        </p:nvGraphicFramePr>
        <p:xfrm>
          <a:off x="2228850" y="1895475"/>
          <a:ext cx="3270250" cy="3187700"/>
        </p:xfrm>
        <a:graphic>
          <a:graphicData uri="http://schemas.openxmlformats.org/presentationml/2006/ole">
            <mc:AlternateContent xmlns:mc="http://schemas.openxmlformats.org/markup-compatibility/2006">
              <mc:Choice xmlns:v="urn:schemas-microsoft-com:vml" Requires="v">
                <p:oleObj name="Chart" r:id="rId2" imgW="3273836" imgH="3194581" progId="Excel.Chart.8">
                  <p:embed/>
                </p:oleObj>
              </mc:Choice>
              <mc:Fallback>
                <p:oleObj name="Chart" r:id="rId2" imgW="3273836" imgH="3194581" progId="Excel.Chart.8">
                  <p:embed/>
                  <p:pic>
                    <p:nvPicPr>
                      <p:cNvPr id="0" name="20 Gráfico"/>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1895475"/>
                        <a:ext cx="3270250"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Flecha: a la derecha 5">
            <a:extLst>
              <a:ext uri="{FF2B5EF4-FFF2-40B4-BE49-F238E27FC236}">
                <a16:creationId xmlns:a16="http://schemas.microsoft.com/office/drawing/2014/main" id="{B9650A2A-EA93-5749-60AD-9A3B098871D4}"/>
              </a:ext>
            </a:extLst>
          </p:cNvPr>
          <p:cNvSpPr/>
          <p:nvPr/>
        </p:nvSpPr>
        <p:spPr>
          <a:xfrm>
            <a:off x="479425" y="2547938"/>
            <a:ext cx="1873250" cy="552450"/>
          </a:xfrm>
          <a:prstGeom prst="rightArrow">
            <a:avLst>
              <a:gd name="adj1" fmla="val 74658"/>
              <a:gd name="adj2" fmla="val 50000"/>
            </a:avLst>
          </a:prstGeom>
          <a:solidFill>
            <a:srgbClr val="002060"/>
          </a:solidFill>
          <a:ln w="12700" cap="flat" cmpd="sng" algn="ctr">
            <a:solidFill>
              <a:srgbClr val="002060"/>
            </a:solidFill>
            <a:prstDash val="solid"/>
            <a:miter lim="800000"/>
          </a:ln>
          <a:effectLst/>
        </p:spPr>
        <p:txBody>
          <a:bodyPr anchor="ctr"/>
          <a:lstStyle/>
          <a:p>
            <a:pPr algn="ctr" defTabSz="914400" eaLnBrk="1" fontAlgn="auto" hangingPunct="1">
              <a:spcBef>
                <a:spcPts val="0"/>
              </a:spcBef>
              <a:spcAft>
                <a:spcPts val="0"/>
              </a:spcAft>
              <a:defRPr/>
            </a:pPr>
            <a:r>
              <a:rPr lang="es-ES" sz="1200" b="1" kern="0" dirty="0">
                <a:solidFill>
                  <a:schemeClr val="bg1"/>
                </a:solidFill>
                <a:latin typeface="Calibri" panose="020F0502020204030204"/>
              </a:rPr>
              <a:t>SATISFECHO</a:t>
            </a:r>
          </a:p>
          <a:p>
            <a:pPr algn="ctr" defTabSz="914400" eaLnBrk="1" fontAlgn="auto" hangingPunct="1">
              <a:spcBef>
                <a:spcPts val="0"/>
              </a:spcBef>
              <a:spcAft>
                <a:spcPts val="0"/>
              </a:spcAft>
              <a:defRPr/>
            </a:pPr>
            <a:r>
              <a:rPr lang="es-ES" sz="1200" b="1" kern="0" dirty="0">
                <a:solidFill>
                  <a:schemeClr val="bg1"/>
                </a:solidFill>
                <a:latin typeface="Calibri" panose="020F0502020204030204"/>
              </a:rPr>
              <a:t>(8-10)</a:t>
            </a:r>
            <a:endParaRPr lang="es-PE" sz="1800" b="1" kern="0" dirty="0">
              <a:solidFill>
                <a:schemeClr val="bg1"/>
              </a:solidFill>
              <a:latin typeface="Calibri" panose="020F0502020204030204"/>
            </a:endParaRPr>
          </a:p>
        </p:txBody>
      </p:sp>
      <p:sp>
        <p:nvSpPr>
          <p:cNvPr id="7" name="Flecha: a la derecha 6">
            <a:extLst>
              <a:ext uri="{FF2B5EF4-FFF2-40B4-BE49-F238E27FC236}">
                <a16:creationId xmlns:a16="http://schemas.microsoft.com/office/drawing/2014/main" id="{A264FA03-540C-FE5D-D0E6-97DF9C546302}"/>
              </a:ext>
            </a:extLst>
          </p:cNvPr>
          <p:cNvSpPr/>
          <p:nvPr/>
        </p:nvSpPr>
        <p:spPr>
          <a:xfrm>
            <a:off x="479425" y="3522663"/>
            <a:ext cx="1873250" cy="552450"/>
          </a:xfrm>
          <a:prstGeom prst="rightArrow">
            <a:avLst>
              <a:gd name="adj1" fmla="val 74658"/>
              <a:gd name="adj2" fmla="val 50000"/>
            </a:avLst>
          </a:prstGeom>
          <a:solidFill>
            <a:schemeClr val="bg1">
              <a:lumMod val="95000"/>
            </a:schemeClr>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s-ES" sz="1200" b="1" kern="0" dirty="0">
                <a:solidFill>
                  <a:prstClr val="black"/>
                </a:solidFill>
                <a:latin typeface="Calibri" panose="020F0502020204030204"/>
              </a:rPr>
              <a:t>NEUTRAL (6-7)</a:t>
            </a:r>
            <a:endParaRPr lang="es-PE" sz="1800" b="1" kern="0" dirty="0">
              <a:solidFill>
                <a:prstClr val="black"/>
              </a:solidFill>
              <a:latin typeface="Calibri" panose="020F0502020204030204"/>
            </a:endParaRPr>
          </a:p>
        </p:txBody>
      </p:sp>
      <p:sp>
        <p:nvSpPr>
          <p:cNvPr id="8" name="Flecha: a la derecha 7">
            <a:extLst>
              <a:ext uri="{FF2B5EF4-FFF2-40B4-BE49-F238E27FC236}">
                <a16:creationId xmlns:a16="http://schemas.microsoft.com/office/drawing/2014/main" id="{0D68A986-44D6-9EFE-6EE6-C2CB51866967}"/>
              </a:ext>
            </a:extLst>
          </p:cNvPr>
          <p:cNvSpPr/>
          <p:nvPr/>
        </p:nvSpPr>
        <p:spPr>
          <a:xfrm>
            <a:off x="479425" y="4387850"/>
            <a:ext cx="1873250" cy="554038"/>
          </a:xfrm>
          <a:prstGeom prst="rightArrow">
            <a:avLst>
              <a:gd name="adj1" fmla="val 74658"/>
              <a:gd name="adj2" fmla="val 50000"/>
            </a:avLst>
          </a:prstGeom>
          <a:solidFill>
            <a:schemeClr val="accent1">
              <a:lumMod val="20000"/>
              <a:lumOff val="80000"/>
            </a:schemeClr>
          </a:solidFill>
          <a:ln w="12700" cap="flat" cmpd="sng" algn="ctr">
            <a:noFill/>
            <a:prstDash val="solid"/>
            <a:miter lim="800000"/>
          </a:ln>
          <a:effectLst/>
        </p:spPr>
        <p:txBody>
          <a:bodyPr wrap="none" anchor="ctr"/>
          <a:lstStyle/>
          <a:p>
            <a:pPr algn="ctr" defTabSz="914400" eaLnBrk="1" fontAlgn="auto" hangingPunct="1">
              <a:spcBef>
                <a:spcPts val="0"/>
              </a:spcBef>
              <a:spcAft>
                <a:spcPts val="0"/>
              </a:spcAft>
              <a:defRPr/>
            </a:pPr>
            <a:r>
              <a:rPr lang="es-ES" sz="1200" b="1" kern="0" dirty="0">
                <a:latin typeface="Calibri" panose="020F0502020204030204"/>
              </a:rPr>
              <a:t>INSATISFECHO </a:t>
            </a:r>
          </a:p>
          <a:p>
            <a:pPr algn="ctr" defTabSz="914400" eaLnBrk="1" fontAlgn="auto" hangingPunct="1">
              <a:spcBef>
                <a:spcPts val="0"/>
              </a:spcBef>
              <a:spcAft>
                <a:spcPts val="0"/>
              </a:spcAft>
              <a:defRPr/>
            </a:pPr>
            <a:r>
              <a:rPr lang="es-ES" sz="1200" b="1" kern="0" dirty="0">
                <a:latin typeface="Calibri" panose="020F0502020204030204"/>
              </a:rPr>
              <a:t>(0-5)</a:t>
            </a:r>
            <a:endParaRPr lang="es-PE" sz="1800" b="1" kern="0" dirty="0">
              <a:latin typeface="Calibri" panose="020F0502020204030204"/>
            </a:endParaRPr>
          </a:p>
        </p:txBody>
      </p:sp>
      <p:sp>
        <p:nvSpPr>
          <p:cNvPr id="9" name="Rectángulo 8">
            <a:extLst>
              <a:ext uri="{FF2B5EF4-FFF2-40B4-BE49-F238E27FC236}">
                <a16:creationId xmlns:a16="http://schemas.microsoft.com/office/drawing/2014/main" id="{183AC707-0F8A-5D31-1FDD-F42FFB18A783}"/>
              </a:ext>
            </a:extLst>
          </p:cNvPr>
          <p:cNvSpPr/>
          <p:nvPr/>
        </p:nvSpPr>
        <p:spPr>
          <a:xfrm>
            <a:off x="479425" y="1719263"/>
            <a:ext cx="2303463" cy="417512"/>
          </a:xfrm>
          <a:prstGeom prst="rect">
            <a:avLst/>
          </a:prstGeom>
          <a:solidFill>
            <a:srgbClr val="EF7E26"/>
          </a:solidFill>
          <a:ln w="12700" cap="flat" cmpd="sng" algn="ctr">
            <a:noFill/>
            <a:prstDash val="solid"/>
            <a:miter lim="800000"/>
          </a:ln>
          <a:effectLst/>
        </p:spPr>
        <p:txBody>
          <a:bodyPr anchor="ctr"/>
          <a:lstStyle/>
          <a:p>
            <a:pPr algn="ctr" defTabSz="914400" eaLnBrk="1" fontAlgn="auto" hangingPunct="1">
              <a:spcBef>
                <a:spcPts val="0"/>
              </a:spcBef>
              <a:spcAft>
                <a:spcPts val="0"/>
              </a:spcAft>
              <a:defRPr/>
            </a:pPr>
            <a:r>
              <a:rPr lang="es-ES" sz="1800" b="1" kern="0" dirty="0">
                <a:solidFill>
                  <a:schemeClr val="bg1"/>
                </a:solidFill>
                <a:latin typeface="Calibri" panose="020F0502020204030204"/>
              </a:rPr>
              <a:t>EJEMPLO FICTICIO</a:t>
            </a:r>
            <a:endParaRPr lang="es-PE" b="1" kern="0" dirty="0">
              <a:solidFill>
                <a:schemeClr val="bg1"/>
              </a:solidFill>
              <a:latin typeface="Calibri" panose="020F0502020204030204"/>
            </a:endParaRPr>
          </a:p>
        </p:txBody>
      </p:sp>
      <p:graphicFrame>
        <p:nvGraphicFramePr>
          <p:cNvPr id="11" name="Tabla 10">
            <a:extLst>
              <a:ext uri="{FF2B5EF4-FFF2-40B4-BE49-F238E27FC236}">
                <a16:creationId xmlns:a16="http://schemas.microsoft.com/office/drawing/2014/main" id="{363A37DF-C1A8-5DC9-23CC-A0C2F8016E5C}"/>
              </a:ext>
            </a:extLst>
          </p:cNvPr>
          <p:cNvGraphicFramePr>
            <a:graphicFrameLocks noGrp="1"/>
          </p:cNvGraphicFramePr>
          <p:nvPr/>
        </p:nvGraphicFramePr>
        <p:xfrm>
          <a:off x="2208213" y="4911725"/>
          <a:ext cx="3178175" cy="485775"/>
        </p:xfrm>
        <a:graphic>
          <a:graphicData uri="http://schemas.openxmlformats.org/drawingml/2006/table">
            <a:tbl>
              <a:tblPr>
                <a:tableStyleId>{5C22544A-7EE6-4342-B048-85BDC9FD1C3A}</a:tableStyleId>
              </a:tblPr>
              <a:tblGrid>
                <a:gridCol w="1196597">
                  <a:extLst>
                    <a:ext uri="{9D8B030D-6E8A-4147-A177-3AD203B41FA5}">
                      <a16:colId xmlns:a16="http://schemas.microsoft.com/office/drawing/2014/main" val="20000"/>
                    </a:ext>
                  </a:extLst>
                </a:gridCol>
                <a:gridCol w="890857">
                  <a:extLst>
                    <a:ext uri="{9D8B030D-6E8A-4147-A177-3AD203B41FA5}">
                      <a16:colId xmlns:a16="http://schemas.microsoft.com/office/drawing/2014/main" val="20001"/>
                    </a:ext>
                  </a:extLst>
                </a:gridCol>
                <a:gridCol w="1090721">
                  <a:extLst>
                    <a:ext uri="{9D8B030D-6E8A-4147-A177-3AD203B41FA5}">
                      <a16:colId xmlns:a16="http://schemas.microsoft.com/office/drawing/2014/main" val="20002"/>
                    </a:ext>
                  </a:extLst>
                </a:gridCol>
              </a:tblGrid>
              <a:tr h="485775">
                <a:tc>
                  <a:txBody>
                    <a:bodyPr/>
                    <a:lstStyle/>
                    <a:p>
                      <a:pPr algn="ctr" fontAlgn="t"/>
                      <a:r>
                        <a:rPr lang="es-PE" sz="1200" b="1" i="0" u="none" strike="noStrike" dirty="0">
                          <a:solidFill>
                            <a:schemeClr val="tx1"/>
                          </a:solidFill>
                          <a:effectLst/>
                          <a:latin typeface="+mn-lt"/>
                        </a:rPr>
                        <a:t>TOTAL</a:t>
                      </a:r>
                    </a:p>
                  </a:txBody>
                  <a:tcPr marL="9526" marR="9526" marT="9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s-PE" sz="1200" b="1" i="0" u="none" strike="noStrike" dirty="0">
                          <a:solidFill>
                            <a:schemeClr val="tx1"/>
                          </a:solidFill>
                          <a:effectLst/>
                          <a:latin typeface="+mn-lt"/>
                        </a:rPr>
                        <a:t>XYZ</a:t>
                      </a:r>
                    </a:p>
                  </a:txBody>
                  <a:tcPr marL="9526" marR="9526" marT="9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s-ES" sz="1200" b="1" i="0" u="none" strike="noStrike" dirty="0">
                          <a:solidFill>
                            <a:schemeClr val="tx1"/>
                          </a:solidFill>
                          <a:effectLst/>
                          <a:latin typeface="+mn-lt"/>
                        </a:rPr>
                        <a:t>ABC</a:t>
                      </a:r>
                      <a:endParaRPr lang="es-PE" sz="1200" b="1" i="0" u="none" strike="noStrike" dirty="0">
                        <a:solidFill>
                          <a:schemeClr val="tx1"/>
                        </a:solidFill>
                        <a:effectLst/>
                        <a:latin typeface="+mn-lt"/>
                      </a:endParaRPr>
                    </a:p>
                  </a:txBody>
                  <a:tcPr marL="9526" marR="9526" marT="9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Marcador de texto 1">
            <a:extLst>
              <a:ext uri="{FF2B5EF4-FFF2-40B4-BE49-F238E27FC236}">
                <a16:creationId xmlns:a16="http://schemas.microsoft.com/office/drawing/2014/main" id="{E895F1D7-5DA7-A05C-4D9B-2D5D0445C76A}"/>
              </a:ext>
            </a:extLst>
          </p:cNvPr>
          <p:cNvSpPr txBox="1">
            <a:spLocks/>
          </p:cNvSpPr>
          <p:nvPr/>
        </p:nvSpPr>
        <p:spPr>
          <a:xfrm>
            <a:off x="6122988" y="1604963"/>
            <a:ext cx="5229225" cy="4752975"/>
          </a:xfrm>
          <a:prstGeom prst="rect">
            <a:avLst/>
          </a:prstGeom>
        </p:spPr>
        <p:txBody>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ts val="1700"/>
              </a:lnSpc>
              <a:spcBef>
                <a:spcPts val="0"/>
              </a:spcBef>
              <a:spcAft>
                <a:spcPts val="0"/>
              </a:spcAft>
              <a:defRPr/>
            </a:pPr>
            <a:r>
              <a:rPr lang="es-ES" sz="1600" dirty="0">
                <a:solidFill>
                  <a:srgbClr val="002060"/>
                </a:solidFill>
                <a:cs typeface="Calibri" panose="020F0502020204030204" pitchFamily="34" charset="0"/>
              </a:rPr>
              <a:t>El estudio considera escalas de valoración numérica para lo señalado en una serie de enunciados. </a:t>
            </a:r>
          </a:p>
          <a:p>
            <a:pPr algn="just" fontAlgn="auto">
              <a:lnSpc>
                <a:spcPts val="1700"/>
              </a:lnSpc>
              <a:spcBef>
                <a:spcPts val="0"/>
              </a:spcBef>
              <a:spcAft>
                <a:spcPts val="0"/>
              </a:spcAft>
              <a:defRPr/>
            </a:pPr>
            <a:endParaRPr lang="es-ES" sz="1600" dirty="0">
              <a:solidFill>
                <a:srgbClr val="002060"/>
              </a:solidFill>
              <a:cs typeface="Calibri" panose="020F0502020204030204" pitchFamily="34" charset="0"/>
            </a:endParaRPr>
          </a:p>
          <a:p>
            <a:pPr algn="just" fontAlgn="auto">
              <a:lnSpc>
                <a:spcPts val="1700"/>
              </a:lnSpc>
              <a:spcBef>
                <a:spcPts val="0"/>
              </a:spcBef>
              <a:spcAft>
                <a:spcPts val="0"/>
              </a:spcAft>
              <a:defRPr/>
            </a:pPr>
            <a:r>
              <a:rPr lang="es-ES" sz="1600" dirty="0">
                <a:solidFill>
                  <a:srgbClr val="002060"/>
                </a:solidFill>
                <a:cs typeface="Calibri" panose="020F0502020204030204" pitchFamily="34" charset="0"/>
              </a:rPr>
              <a:t>El objetivo es poder discriminar de manera adecuada el sentir de los usuarios al momento de otorgar una valoración.</a:t>
            </a:r>
          </a:p>
          <a:p>
            <a:pPr algn="just" fontAlgn="auto">
              <a:lnSpc>
                <a:spcPts val="1700"/>
              </a:lnSpc>
              <a:spcBef>
                <a:spcPts val="0"/>
              </a:spcBef>
              <a:spcAft>
                <a:spcPts val="0"/>
              </a:spcAft>
              <a:defRPr/>
            </a:pPr>
            <a:endParaRPr lang="es-ES" sz="1600" dirty="0">
              <a:solidFill>
                <a:srgbClr val="002060"/>
              </a:solidFill>
              <a:cs typeface="Calibri" panose="020F0502020204030204" pitchFamily="34" charset="0"/>
            </a:endParaRPr>
          </a:p>
          <a:p>
            <a:pPr algn="just" fontAlgn="auto">
              <a:lnSpc>
                <a:spcPts val="1700"/>
              </a:lnSpc>
              <a:spcBef>
                <a:spcPts val="0"/>
              </a:spcBef>
              <a:spcAft>
                <a:spcPts val="0"/>
              </a:spcAft>
              <a:defRPr/>
            </a:pPr>
            <a:r>
              <a:rPr lang="es-ES" sz="1600" dirty="0">
                <a:solidFill>
                  <a:srgbClr val="002060"/>
                </a:solidFill>
                <a:cs typeface="Calibri" panose="020F0502020204030204" pitchFamily="34" charset="0"/>
              </a:rPr>
              <a:t>Así, por lo general los valores cercanos a los extremos de la escala 0 a 10 tienen una connotación negativa y positiva, respectivamente. Por su parte los valores intermedios no son tan sencillos de identificar y se asocian a lo que se conoce como zona de indiferencia o tolerancia (Oliver, 2015).</a:t>
            </a:r>
          </a:p>
          <a:p>
            <a:pPr algn="just" fontAlgn="auto">
              <a:lnSpc>
                <a:spcPts val="1700"/>
              </a:lnSpc>
              <a:spcBef>
                <a:spcPts val="0"/>
              </a:spcBef>
              <a:spcAft>
                <a:spcPts val="0"/>
              </a:spcAft>
              <a:defRPr/>
            </a:pPr>
            <a:endParaRPr lang="es-ES" sz="1600" dirty="0">
              <a:solidFill>
                <a:srgbClr val="002060"/>
              </a:solidFill>
              <a:cs typeface="Calibri" panose="020F0502020204030204" pitchFamily="34" charset="0"/>
            </a:endParaRPr>
          </a:p>
          <a:p>
            <a:pPr algn="just" fontAlgn="auto">
              <a:lnSpc>
                <a:spcPts val="1700"/>
              </a:lnSpc>
              <a:spcBef>
                <a:spcPts val="0"/>
              </a:spcBef>
              <a:spcAft>
                <a:spcPts val="0"/>
              </a:spcAft>
              <a:defRPr/>
            </a:pPr>
            <a:r>
              <a:rPr lang="es-ES" sz="1600" dirty="0">
                <a:solidFill>
                  <a:srgbClr val="002060"/>
                </a:solidFill>
                <a:cs typeface="Calibri" panose="020F0502020204030204" pitchFamily="34" charset="0"/>
              </a:rPr>
              <a:t>En este estudio, para facilitar la interpretación de resultados consideramos la siguiente distribución:</a:t>
            </a:r>
          </a:p>
          <a:p>
            <a:pPr algn="just" fontAlgn="auto">
              <a:lnSpc>
                <a:spcPts val="1700"/>
              </a:lnSpc>
              <a:spcBef>
                <a:spcPts val="0"/>
              </a:spcBef>
              <a:spcAft>
                <a:spcPts val="0"/>
              </a:spcAft>
              <a:defRPr/>
            </a:pPr>
            <a:endParaRPr lang="es-ES" sz="1600" dirty="0">
              <a:solidFill>
                <a:srgbClr val="002060"/>
              </a:solidFill>
              <a:cs typeface="Calibri" panose="020F0502020204030204" pitchFamily="34" charset="0"/>
            </a:endParaRPr>
          </a:p>
          <a:p>
            <a:pPr marL="182563" lvl="1" indent="-182563" fontAlgn="auto">
              <a:lnSpc>
                <a:spcPts val="1700"/>
              </a:lnSpc>
              <a:spcBef>
                <a:spcPts val="0"/>
              </a:spcBef>
              <a:spcAft>
                <a:spcPts val="0"/>
              </a:spcAft>
              <a:buFont typeface="Arial" panose="020B0604020202020204" pitchFamily="34" charset="0"/>
              <a:buChar char="•"/>
              <a:defRPr/>
            </a:pPr>
            <a:r>
              <a:rPr lang="es-MX" sz="1600" b="1" dirty="0">
                <a:solidFill>
                  <a:srgbClr val="002060"/>
                </a:solidFill>
                <a:cs typeface="Calibri" panose="020F0502020204030204" pitchFamily="34" charset="0"/>
              </a:rPr>
              <a:t>Desempeño alto o percepción positiva</a:t>
            </a:r>
            <a:r>
              <a:rPr lang="es-MX" sz="1600" dirty="0">
                <a:solidFill>
                  <a:srgbClr val="002060"/>
                </a:solidFill>
                <a:cs typeface="Calibri" panose="020F0502020204030204" pitchFamily="34" charset="0"/>
              </a:rPr>
              <a:t>: Suma de valoraciones 8, 9 y 10.</a:t>
            </a:r>
          </a:p>
          <a:p>
            <a:pPr marL="182563" lvl="1" indent="-182563" fontAlgn="auto">
              <a:lnSpc>
                <a:spcPts val="1700"/>
              </a:lnSpc>
              <a:spcBef>
                <a:spcPts val="0"/>
              </a:spcBef>
              <a:spcAft>
                <a:spcPts val="0"/>
              </a:spcAft>
              <a:buFont typeface="Arial" panose="020B0604020202020204" pitchFamily="34" charset="0"/>
              <a:buChar char="•"/>
              <a:defRPr/>
            </a:pPr>
            <a:r>
              <a:rPr lang="es-MX" sz="1600" b="1" dirty="0">
                <a:solidFill>
                  <a:srgbClr val="002060"/>
                </a:solidFill>
                <a:cs typeface="Calibri" panose="020F0502020204030204" pitchFamily="34" charset="0"/>
              </a:rPr>
              <a:t>Indiferente o Neutral</a:t>
            </a:r>
            <a:r>
              <a:rPr lang="es-MX" sz="1600" dirty="0">
                <a:solidFill>
                  <a:srgbClr val="002060"/>
                </a:solidFill>
                <a:cs typeface="Calibri" panose="020F0502020204030204" pitchFamily="34" charset="0"/>
              </a:rPr>
              <a:t>: Suma de valoraciones 6 y 7. </a:t>
            </a:r>
          </a:p>
          <a:p>
            <a:pPr marL="182563" lvl="1" indent="-182563" fontAlgn="auto">
              <a:lnSpc>
                <a:spcPts val="1700"/>
              </a:lnSpc>
              <a:spcBef>
                <a:spcPts val="0"/>
              </a:spcBef>
              <a:spcAft>
                <a:spcPts val="0"/>
              </a:spcAft>
              <a:buFont typeface="Arial" panose="020B0604020202020204" pitchFamily="34" charset="0"/>
              <a:buChar char="•"/>
              <a:defRPr/>
            </a:pPr>
            <a:r>
              <a:rPr lang="es-MX" sz="1600" b="1" dirty="0">
                <a:solidFill>
                  <a:srgbClr val="002060"/>
                </a:solidFill>
                <a:cs typeface="Calibri" panose="020F0502020204030204" pitchFamily="34" charset="0"/>
              </a:rPr>
              <a:t>Desempeño bajo o percepción negativa</a:t>
            </a:r>
            <a:r>
              <a:rPr lang="es-MX" sz="1600" dirty="0">
                <a:solidFill>
                  <a:srgbClr val="002060"/>
                </a:solidFill>
                <a:cs typeface="Calibri" panose="020F0502020204030204" pitchFamily="34" charset="0"/>
              </a:rPr>
              <a:t>: Suma de valoraciones 0, 1, 2, 3, 4 y 5. </a:t>
            </a:r>
          </a:p>
          <a:p>
            <a:pPr marL="285750" indent="-285750" fontAlgn="auto">
              <a:lnSpc>
                <a:spcPts val="1700"/>
              </a:lnSpc>
              <a:spcBef>
                <a:spcPts val="0"/>
              </a:spcBef>
              <a:spcAft>
                <a:spcPts val="0"/>
              </a:spcAft>
              <a:buFont typeface="Arial" panose="020B0604020202020204" pitchFamily="34" charset="0"/>
              <a:buChar char="•"/>
              <a:defRPr/>
            </a:pPr>
            <a:endParaRPr lang="es-ES" sz="1700" dirty="0">
              <a:solidFill>
                <a:srgbClr val="002060"/>
              </a:solidFill>
              <a:cs typeface="Calibri" panose="020F0502020204030204" pitchFamily="34" charset="0"/>
            </a:endParaRPr>
          </a:p>
          <a:p>
            <a:pPr marL="285750" indent="-285750" fontAlgn="auto">
              <a:lnSpc>
                <a:spcPts val="1700"/>
              </a:lnSpc>
              <a:spcBef>
                <a:spcPts val="0"/>
              </a:spcBef>
              <a:spcAft>
                <a:spcPts val="0"/>
              </a:spcAft>
              <a:buFont typeface="Arial" panose="020B0604020202020204" pitchFamily="34" charset="0"/>
              <a:buChar char="•"/>
              <a:defRPr/>
            </a:pPr>
            <a:endParaRPr lang="es-ES" sz="1700" dirty="0">
              <a:solidFill>
                <a:srgbClr val="002060"/>
              </a:solidFill>
              <a:cs typeface="Calibri" panose="020F0502020204030204" pitchFamily="34" charset="0"/>
            </a:endParaRPr>
          </a:p>
        </p:txBody>
      </p:sp>
      <p:pic>
        <p:nvPicPr>
          <p:cNvPr id="62479" name="Gráfico 9">
            <a:extLst>
              <a:ext uri="{FF2B5EF4-FFF2-40B4-BE49-F238E27FC236}">
                <a16:creationId xmlns:a16="http://schemas.microsoft.com/office/drawing/2014/main" id="{27BCEC34-8DFD-E947-707E-A011996144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49913" y="1611313"/>
            <a:ext cx="461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Gráfico 11">
            <a:extLst>
              <a:ext uri="{FF2B5EF4-FFF2-40B4-BE49-F238E27FC236}">
                <a16:creationId xmlns:a16="http://schemas.microsoft.com/office/drawing/2014/main" id="{7029AA48-88C7-4EAD-0FD5-B0AAF13976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49913" y="2257425"/>
            <a:ext cx="461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1" name="Gráfico 13">
            <a:extLst>
              <a:ext uri="{FF2B5EF4-FFF2-40B4-BE49-F238E27FC236}">
                <a16:creationId xmlns:a16="http://schemas.microsoft.com/office/drawing/2014/main" id="{5056BB74-491C-4363-4C7A-DB185FA331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54675" y="2903538"/>
            <a:ext cx="461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2" name="Gráfico 14">
            <a:extLst>
              <a:ext uri="{FF2B5EF4-FFF2-40B4-BE49-F238E27FC236}">
                <a16:creationId xmlns:a16="http://schemas.microsoft.com/office/drawing/2014/main" id="{25DA4007-BEC4-1F71-44B0-436C68685A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45150" y="4203700"/>
            <a:ext cx="460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83" name="Grupo 19">
            <a:extLst>
              <a:ext uri="{FF2B5EF4-FFF2-40B4-BE49-F238E27FC236}">
                <a16:creationId xmlns:a16="http://schemas.microsoft.com/office/drawing/2014/main" id="{E2B5283F-EDD2-C524-30CC-F9BB2AD9B26C}"/>
              </a:ext>
            </a:extLst>
          </p:cNvPr>
          <p:cNvGrpSpPr>
            <a:grpSpLocks/>
          </p:cNvGrpSpPr>
          <p:nvPr/>
        </p:nvGrpSpPr>
        <p:grpSpPr bwMode="auto">
          <a:xfrm>
            <a:off x="6240463" y="2179638"/>
            <a:ext cx="5040312" cy="1963737"/>
            <a:chOff x="6168008" y="2127668"/>
            <a:chExt cx="5112568" cy="2016224"/>
          </a:xfrm>
        </p:grpSpPr>
        <p:cxnSp>
          <p:nvCxnSpPr>
            <p:cNvPr id="16" name="Conector recto 15">
              <a:extLst>
                <a:ext uri="{FF2B5EF4-FFF2-40B4-BE49-F238E27FC236}">
                  <a16:creationId xmlns:a16="http://schemas.microsoft.com/office/drawing/2014/main" id="{31244643-0285-050C-3D4D-29E342FEDCD5}"/>
                </a:ext>
              </a:extLst>
            </p:cNvPr>
            <p:cNvCxnSpPr>
              <a:cxnSpLocks/>
            </p:cNvCxnSpPr>
            <p:nvPr/>
          </p:nvCxnSpPr>
          <p:spPr>
            <a:xfrm>
              <a:off x="6168008" y="2127668"/>
              <a:ext cx="5112568"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13D7EB10-5CC7-B7CF-C0C5-76FA476ED689}"/>
                </a:ext>
              </a:extLst>
            </p:cNvPr>
            <p:cNvCxnSpPr>
              <a:cxnSpLocks/>
            </p:cNvCxnSpPr>
            <p:nvPr/>
          </p:nvCxnSpPr>
          <p:spPr>
            <a:xfrm>
              <a:off x="6168008" y="2776380"/>
              <a:ext cx="5112568"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8E28C2C1-4ED5-3EB9-B33A-B8EE0406D80E}"/>
                </a:ext>
              </a:extLst>
            </p:cNvPr>
            <p:cNvCxnSpPr>
              <a:cxnSpLocks/>
            </p:cNvCxnSpPr>
            <p:nvPr/>
          </p:nvCxnSpPr>
          <p:spPr>
            <a:xfrm>
              <a:off x="6168008" y="4143892"/>
              <a:ext cx="5112568"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agen 24">
            <a:extLst>
              <a:ext uri="{FF2B5EF4-FFF2-40B4-BE49-F238E27FC236}">
                <a16:creationId xmlns:a16="http://schemas.microsoft.com/office/drawing/2014/main" id="{E7D51C03-14F9-DA82-7097-EAD4758A80BB}"/>
              </a:ext>
            </a:extLst>
          </p:cNvPr>
          <p:cNvPicPr>
            <a:picLocks noChangeAspect="1"/>
          </p:cNvPicPr>
          <p:nvPr/>
        </p:nvPicPr>
        <p:blipFill>
          <a:blip r:embed="rId2">
            <a:extLst>
              <a:ext uri="{28A0092B-C50C-407E-A947-70E740481C1C}">
                <a14:useLocalDpi xmlns:a14="http://schemas.microsoft.com/office/drawing/2010/main" val="0"/>
              </a:ext>
            </a:extLst>
          </a:blip>
          <a:srcRect l="20927" t="6587" r="621" b="14684"/>
          <a:stretch>
            <a:fillRect/>
          </a:stretch>
        </p:blipFill>
        <p:spPr bwMode="auto">
          <a:xfrm>
            <a:off x="0" y="-26988"/>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Gráfico 8">
            <a:extLst>
              <a:ext uri="{FF2B5EF4-FFF2-40B4-BE49-F238E27FC236}">
                <a16:creationId xmlns:a16="http://schemas.microsoft.com/office/drawing/2014/main" id="{6B4F615E-CDB0-6295-3D56-D0C24E125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782" t="-7285" r="-8841" b="-7840"/>
          <a:stretch>
            <a:fillRect/>
          </a:stretch>
        </p:blipFill>
        <p:spPr bwMode="auto">
          <a:xfrm>
            <a:off x="10344150" y="5013325"/>
            <a:ext cx="15478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ángulo 22">
            <a:extLst>
              <a:ext uri="{FF2B5EF4-FFF2-40B4-BE49-F238E27FC236}">
                <a16:creationId xmlns:a16="http://schemas.microsoft.com/office/drawing/2014/main" id="{0B2A72EB-8DE2-5857-2A8E-7E632069EAD6}"/>
              </a:ext>
            </a:extLst>
          </p:cNvPr>
          <p:cNvSpPr/>
          <p:nvPr/>
        </p:nvSpPr>
        <p:spPr>
          <a:xfrm>
            <a:off x="0" y="908050"/>
            <a:ext cx="11425238" cy="865188"/>
          </a:xfrm>
          <a:prstGeom prst="rect">
            <a:avLst/>
          </a:prstGeom>
          <a:gradFill flip="none" rotWithShape="1">
            <a:gsLst>
              <a:gs pos="0">
                <a:srgbClr val="EF7E26"/>
              </a:gs>
              <a:gs pos="100000">
                <a:srgbClr val="EF7E26">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PE"/>
          </a:p>
        </p:txBody>
      </p:sp>
      <p:sp>
        <p:nvSpPr>
          <p:cNvPr id="24" name="Título 1">
            <a:extLst>
              <a:ext uri="{FF2B5EF4-FFF2-40B4-BE49-F238E27FC236}">
                <a16:creationId xmlns:a16="http://schemas.microsoft.com/office/drawing/2014/main" id="{FCD192EE-9B87-E27A-45DF-04A014E3BBFD}"/>
              </a:ext>
            </a:extLst>
          </p:cNvPr>
          <p:cNvSpPr txBox="1">
            <a:spLocks/>
          </p:cNvSpPr>
          <p:nvPr/>
        </p:nvSpPr>
        <p:spPr>
          <a:xfrm>
            <a:off x="406400" y="1065213"/>
            <a:ext cx="11161713" cy="708025"/>
          </a:xfrm>
          <a:prstGeom prst="rect">
            <a:avLst/>
          </a:prstGeom>
        </p:spPr>
        <p:txBody>
          <a:bodyPr/>
          <a:lstStyle>
            <a:lvl1pPr algn="l" defTabSz="609585" rtl="0" eaLnBrk="1" latinLnBrk="0" hangingPunct="1">
              <a:spcBef>
                <a:spcPct val="0"/>
              </a:spcBef>
              <a:buNone/>
              <a:defRPr sz="5333" b="1" kern="1200" cap="all">
                <a:solidFill>
                  <a:schemeClr val="tx1"/>
                </a:solidFill>
                <a:latin typeface="Calibri" panose="020F0502020204030204" pitchFamily="34" charset="0"/>
                <a:ea typeface="+mj-ea"/>
                <a:cs typeface="Calibri" panose="020F0502020204030204" pitchFamily="34" charset="0"/>
              </a:defRPr>
            </a:lvl1pPr>
          </a:lstStyle>
          <a:p>
            <a:pPr>
              <a:lnSpc>
                <a:spcPct val="90000"/>
              </a:lnSpc>
              <a:defRPr/>
            </a:pPr>
            <a:r>
              <a:rPr lang="es-PE" sz="3600" dirty="0">
                <a:solidFill>
                  <a:schemeClr val="bg1"/>
                </a:solidFill>
              </a:rPr>
              <a:t>II. NIVEL DE SATISFACCIÓN DE LOS USUARIOS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superiores redondeadas 4">
            <a:extLst>
              <a:ext uri="{FF2B5EF4-FFF2-40B4-BE49-F238E27FC236}">
                <a16:creationId xmlns:a16="http://schemas.microsoft.com/office/drawing/2014/main" id="{CA0893CA-A389-DACF-7E17-50DB19739BAF}"/>
              </a:ext>
            </a:extLst>
          </p:cNvPr>
          <p:cNvSpPr/>
          <p:nvPr/>
        </p:nvSpPr>
        <p:spPr>
          <a:xfrm rot="10800000">
            <a:off x="-15875" y="-3175"/>
            <a:ext cx="12207875" cy="742950"/>
          </a:xfrm>
          <a:prstGeom prst="round2SameRect">
            <a:avLst>
              <a:gd name="adj1" fmla="val 38776"/>
              <a:gd name="adj2" fmla="val 0"/>
            </a:avLst>
          </a:prstGeom>
          <a:gradFill flip="none" rotWithShape="1">
            <a:gsLst>
              <a:gs pos="0">
                <a:srgbClr val="003366"/>
              </a:gs>
              <a:gs pos="100000">
                <a:schemeClr val="accent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a:p>
        </p:txBody>
      </p:sp>
      <p:sp>
        <p:nvSpPr>
          <p:cNvPr id="7" name="Flecha: a la derecha 4">
            <a:extLst>
              <a:ext uri="{FF2B5EF4-FFF2-40B4-BE49-F238E27FC236}">
                <a16:creationId xmlns:a16="http://schemas.microsoft.com/office/drawing/2014/main" id="{A60D7D90-119A-1713-FC1F-6E1978213764}"/>
              </a:ext>
            </a:extLst>
          </p:cNvPr>
          <p:cNvSpPr/>
          <p:nvPr/>
        </p:nvSpPr>
        <p:spPr>
          <a:xfrm>
            <a:off x="433388" y="2073275"/>
            <a:ext cx="2387600" cy="1309688"/>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1219170" eaLnBrk="1" fontAlgn="auto" hangingPunct="1">
              <a:spcBef>
                <a:spcPts val="0"/>
              </a:spcBef>
              <a:spcAft>
                <a:spcPts val="0"/>
              </a:spcAft>
              <a:defRPr/>
            </a:pPr>
            <a:endParaRPr lang="es-PE"/>
          </a:p>
        </p:txBody>
      </p:sp>
      <p:sp>
        <p:nvSpPr>
          <p:cNvPr id="8" name="7 Rectángulo">
            <a:extLst>
              <a:ext uri="{FF2B5EF4-FFF2-40B4-BE49-F238E27FC236}">
                <a16:creationId xmlns:a16="http://schemas.microsoft.com/office/drawing/2014/main" id="{78122473-6580-397E-DE01-0BDADF926068}"/>
              </a:ext>
            </a:extLst>
          </p:cNvPr>
          <p:cNvSpPr/>
          <p:nvPr/>
        </p:nvSpPr>
        <p:spPr bwMode="auto">
          <a:xfrm>
            <a:off x="368300" y="2544763"/>
            <a:ext cx="2136775" cy="406400"/>
          </a:xfrm>
          <a:prstGeom prst="rect">
            <a:avLst/>
          </a:prstGeom>
          <a:no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anchor="ctr"/>
          <a:lstStyle/>
          <a:p>
            <a:pPr algn="ctr" defTabSz="1219170" eaLnBrk="1" fontAlgn="auto" hangingPunct="1">
              <a:lnSpc>
                <a:spcPts val="1700"/>
              </a:lnSpc>
              <a:spcBef>
                <a:spcPts val="0"/>
              </a:spcBef>
              <a:spcAft>
                <a:spcPts val="0"/>
              </a:spcAft>
              <a:defRPr/>
            </a:pPr>
            <a:r>
              <a:rPr lang="es-PE" sz="1800" b="1" dirty="0">
                <a:solidFill>
                  <a:schemeClr val="bg1"/>
                </a:solidFill>
                <a:cs typeface="Calibri" panose="020F0502020204030204" pitchFamily="34" charset="0"/>
              </a:rPr>
              <a:t>SATISFECHOS</a:t>
            </a:r>
          </a:p>
        </p:txBody>
      </p:sp>
      <p:graphicFrame>
        <p:nvGraphicFramePr>
          <p:cNvPr id="10" name="Tabla 43">
            <a:extLst>
              <a:ext uri="{FF2B5EF4-FFF2-40B4-BE49-F238E27FC236}">
                <a16:creationId xmlns:a16="http://schemas.microsoft.com/office/drawing/2014/main" id="{E76D9FC3-7A4F-A30A-880A-7CD5090590EE}"/>
              </a:ext>
            </a:extLst>
          </p:cNvPr>
          <p:cNvGraphicFramePr>
            <a:graphicFrameLocks noGrp="1"/>
          </p:cNvGraphicFramePr>
          <p:nvPr/>
        </p:nvGraphicFramePr>
        <p:xfrm>
          <a:off x="2863850" y="2039938"/>
          <a:ext cx="8913813" cy="3922712"/>
        </p:xfrm>
        <a:graphic>
          <a:graphicData uri="http://schemas.openxmlformats.org/drawingml/2006/table">
            <a:tbl>
              <a:tblPr/>
              <a:tblGrid>
                <a:gridCol w="2227263">
                  <a:extLst>
                    <a:ext uri="{9D8B030D-6E8A-4147-A177-3AD203B41FA5}">
                      <a16:colId xmlns:a16="http://schemas.microsoft.com/office/drawing/2014/main" val="20000"/>
                    </a:ext>
                  </a:extLst>
                </a:gridCol>
                <a:gridCol w="222885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290585">
                <a:tc>
                  <a:txBody>
                    <a:bodyPr/>
                    <a:lstStyle>
                      <a:lvl1pPr defTabSz="608013">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0" marR="0" lvl="0" indent="0" algn="ctr" defTabSz="608013" rtl="0" eaLnBrk="1" fontAlgn="base" latinLnBrk="0" hangingPunct="1">
                        <a:lnSpc>
                          <a:spcPct val="100000"/>
                        </a:lnSpc>
                        <a:spcBef>
                          <a:spcPct val="0"/>
                        </a:spcBef>
                        <a:spcAft>
                          <a:spcPct val="0"/>
                        </a:spcAft>
                        <a:buClrTx/>
                        <a:buSzTx/>
                        <a:buFontTx/>
                        <a:buNone/>
                        <a:tabLst/>
                      </a:pPr>
                      <a:r>
                        <a:rPr kumimoji="0" lang="es-PE" altLang="es-PE" sz="1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SERVICIO MÓVIL</a:t>
                      </a:r>
                    </a:p>
                  </a:txBody>
                  <a:tcPr marL="9525" marR="9525" marT="927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75AA5"/>
                    </a:solidFill>
                  </a:tcPr>
                </a:tc>
                <a:tc>
                  <a:txBody>
                    <a:bodyPr/>
                    <a:lstStyle>
                      <a:lvl1pPr defTabSz="608013">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0" marR="0" lvl="0" indent="0" algn="ctr" defTabSz="608013" rtl="0" eaLnBrk="1" fontAlgn="base" latinLnBrk="0" hangingPunct="1">
                        <a:lnSpc>
                          <a:spcPct val="100000"/>
                        </a:lnSpc>
                        <a:spcBef>
                          <a:spcPct val="0"/>
                        </a:spcBef>
                        <a:spcAft>
                          <a:spcPct val="0"/>
                        </a:spcAft>
                        <a:buClrTx/>
                        <a:buSzTx/>
                        <a:buFontTx/>
                        <a:buNone/>
                        <a:tabLst/>
                      </a:pPr>
                      <a:r>
                        <a:rPr kumimoji="0" lang="es-PE" altLang="es-PE" sz="1600" b="1" i="0" u="none" strike="noStrike" cap="none" normalizeH="0" baseline="0">
                          <a:ln>
                            <a:noFill/>
                          </a:ln>
                          <a:solidFill>
                            <a:schemeClr val="bg1"/>
                          </a:solidFill>
                          <a:effectLst/>
                          <a:latin typeface="Calibri" panose="020F0502020204030204" pitchFamily="34" charset="0"/>
                          <a:cs typeface="Calibri" panose="020F0502020204030204" pitchFamily="34" charset="0"/>
                        </a:rPr>
                        <a:t>INTERNET FIJO</a:t>
                      </a:r>
                    </a:p>
                  </a:txBody>
                  <a:tcPr marL="9525" marR="9525" marT="927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B858B"/>
                    </a:solidFill>
                  </a:tcPr>
                </a:tc>
                <a:tc>
                  <a:txBody>
                    <a:bodyPr/>
                    <a:lstStyle>
                      <a:lvl1pPr defTabSz="608013">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0" marR="0" lvl="0" indent="0" algn="ctr" defTabSz="608013" rtl="0" eaLnBrk="1" fontAlgn="base" latinLnBrk="0" hangingPunct="1">
                        <a:lnSpc>
                          <a:spcPct val="100000"/>
                        </a:lnSpc>
                        <a:spcBef>
                          <a:spcPct val="0"/>
                        </a:spcBef>
                        <a:spcAft>
                          <a:spcPct val="0"/>
                        </a:spcAft>
                        <a:buClrTx/>
                        <a:buSzTx/>
                        <a:buFontTx/>
                        <a:buNone/>
                        <a:tabLst/>
                      </a:pPr>
                      <a:r>
                        <a:rPr kumimoji="0" lang="es-MX" altLang="es-PE" sz="1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TELEVISIÓN DE PAGA</a:t>
                      </a:r>
                      <a:endParaRPr kumimoji="0" lang="es-PE" altLang="es-PE" sz="16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525" marR="9525" marT="927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F7E26"/>
                    </a:solidFill>
                  </a:tcPr>
                </a:tc>
                <a:tc>
                  <a:txBody>
                    <a:bodyPr/>
                    <a:lstStyle>
                      <a:lvl1pPr defTabSz="608013">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0" marR="0" lvl="0" indent="0" algn="ctr" defTabSz="608013" rtl="0" eaLnBrk="1" fontAlgn="base" latinLnBrk="0" hangingPunct="1">
                        <a:lnSpc>
                          <a:spcPct val="100000"/>
                        </a:lnSpc>
                        <a:spcBef>
                          <a:spcPct val="0"/>
                        </a:spcBef>
                        <a:spcAft>
                          <a:spcPct val="0"/>
                        </a:spcAft>
                        <a:buClrTx/>
                        <a:buSzTx/>
                        <a:buFontTx/>
                        <a:buNone/>
                        <a:tabLst/>
                      </a:pPr>
                      <a:r>
                        <a:rPr kumimoji="0" lang="es-PE" altLang="es-PE" sz="16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TELEFONÍA FIJA</a:t>
                      </a:r>
                    </a:p>
                  </a:txBody>
                  <a:tcPr marL="9525" marR="9525" marT="927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AFE1"/>
                    </a:solidFill>
                  </a:tcPr>
                </a:tc>
                <a:extLst>
                  <a:ext uri="{0D108BD9-81ED-4DB2-BD59-A6C34878D82A}">
                    <a16:rowId xmlns:a16="http://schemas.microsoft.com/office/drawing/2014/main" val="10000"/>
                  </a:ext>
                </a:extLst>
              </a:tr>
              <a:tr h="762013">
                <a:tc>
                  <a:txBody>
                    <a:bodyPr/>
                    <a:lstStyle>
                      <a:lvl1pPr defTabSz="608013">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0" marR="0" lvl="0" indent="0" algn="ctr" defTabSz="608013" rtl="0" eaLnBrk="1" fontAlgn="t" latinLnBrk="0" hangingPunct="1">
                        <a:lnSpc>
                          <a:spcPct val="100000"/>
                        </a:lnSpc>
                        <a:spcBef>
                          <a:spcPct val="0"/>
                        </a:spcBef>
                        <a:spcAft>
                          <a:spcPct val="0"/>
                        </a:spcAft>
                        <a:buClrTx/>
                        <a:buSzTx/>
                        <a:buFontTx/>
                        <a:buNone/>
                        <a:tabLst/>
                      </a:pPr>
                      <a:r>
                        <a:rPr kumimoji="0" lang="es-PE" altLang="es-PE" sz="2500" b="1" i="0" u="none" strike="noStrike" cap="none" normalizeH="0" baseline="0">
                          <a:ln>
                            <a:noFill/>
                          </a:ln>
                          <a:solidFill>
                            <a:srgbClr val="002060"/>
                          </a:solidFill>
                          <a:effectLst/>
                          <a:latin typeface="Calibri" panose="020F0502020204030204" pitchFamily="34" charset="0"/>
                          <a:cs typeface="Calibri" panose="020F0502020204030204" pitchFamily="34" charset="0"/>
                        </a:rPr>
                        <a:t>      65 %</a:t>
                      </a:r>
                    </a:p>
                  </a:txBody>
                  <a:tcPr marL="9525" marR="9525" marT="927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608013">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0" marR="0" lvl="0" indent="0" algn="ctr" defTabSz="608013" rtl="0" eaLnBrk="1" fontAlgn="t" latinLnBrk="0" hangingPunct="1">
                        <a:lnSpc>
                          <a:spcPct val="100000"/>
                        </a:lnSpc>
                        <a:spcBef>
                          <a:spcPct val="0"/>
                        </a:spcBef>
                        <a:spcAft>
                          <a:spcPct val="0"/>
                        </a:spcAft>
                        <a:buClrTx/>
                        <a:buSzTx/>
                        <a:buFontTx/>
                        <a:buNone/>
                        <a:tabLst/>
                      </a:pPr>
                      <a:r>
                        <a:rPr kumimoji="0" lang="es-PE" altLang="es-PE" sz="2500" b="1" i="0" u="none" strike="noStrike" cap="none" normalizeH="0" baseline="0">
                          <a:ln>
                            <a:noFill/>
                          </a:ln>
                          <a:solidFill>
                            <a:srgbClr val="002060"/>
                          </a:solidFill>
                          <a:effectLst/>
                          <a:latin typeface="Calibri" panose="020F0502020204030204" pitchFamily="34" charset="0"/>
                          <a:cs typeface="Calibri" panose="020F0502020204030204" pitchFamily="34" charset="0"/>
                        </a:rPr>
                        <a:t>        64 %</a:t>
                      </a:r>
                    </a:p>
                  </a:txBody>
                  <a:tcPr marL="9525" marR="9525" marT="927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608013">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0" marR="0" lvl="0" indent="0" algn="ctr" defTabSz="608013" rtl="0" eaLnBrk="1" fontAlgn="t" latinLnBrk="0" hangingPunct="1">
                        <a:lnSpc>
                          <a:spcPct val="100000"/>
                        </a:lnSpc>
                        <a:spcBef>
                          <a:spcPct val="0"/>
                        </a:spcBef>
                        <a:spcAft>
                          <a:spcPct val="0"/>
                        </a:spcAft>
                        <a:buClrTx/>
                        <a:buSzTx/>
                        <a:buFontTx/>
                        <a:buNone/>
                        <a:tabLst/>
                      </a:pPr>
                      <a:r>
                        <a:rPr kumimoji="0" lang="es-PE" altLang="es-PE" sz="2500" b="1" i="0" u="none" strike="noStrike" cap="none" normalizeH="0" baseline="0">
                          <a:ln>
                            <a:noFill/>
                          </a:ln>
                          <a:solidFill>
                            <a:srgbClr val="002060"/>
                          </a:solidFill>
                          <a:effectLst/>
                          <a:latin typeface="Calibri" panose="020F0502020204030204" pitchFamily="34" charset="0"/>
                          <a:cs typeface="Calibri" panose="020F0502020204030204" pitchFamily="34" charset="0"/>
                        </a:rPr>
                        <a:t>         52 %</a:t>
                      </a:r>
                    </a:p>
                  </a:txBody>
                  <a:tcPr marL="9525" marR="9525" marT="927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608013">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0" marR="0" lvl="0" indent="0" algn="ctr" defTabSz="608013" rtl="0" eaLnBrk="1" fontAlgn="t" latinLnBrk="0" hangingPunct="1">
                        <a:lnSpc>
                          <a:spcPct val="100000"/>
                        </a:lnSpc>
                        <a:spcBef>
                          <a:spcPct val="0"/>
                        </a:spcBef>
                        <a:spcAft>
                          <a:spcPct val="0"/>
                        </a:spcAft>
                        <a:buClrTx/>
                        <a:buSzTx/>
                        <a:buFontTx/>
                        <a:buNone/>
                        <a:tabLst/>
                      </a:pPr>
                      <a:r>
                        <a:rPr kumimoji="0" lang="es-PE" altLang="es-PE" sz="2500" b="1" i="0" u="none" strike="noStrike" cap="none" normalizeH="0" baseline="0">
                          <a:ln>
                            <a:noFill/>
                          </a:ln>
                          <a:solidFill>
                            <a:srgbClr val="002060"/>
                          </a:solidFill>
                          <a:effectLst/>
                          <a:latin typeface="Calibri" panose="020F0502020204030204" pitchFamily="34" charset="0"/>
                          <a:cs typeface="Calibri" panose="020F0502020204030204" pitchFamily="34" charset="0"/>
                        </a:rPr>
                        <a:t>       63 %</a:t>
                      </a:r>
                    </a:p>
                  </a:txBody>
                  <a:tcPr marL="9525" marR="9525" marT="927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7142">
                <a:tc>
                  <a:txBody>
                    <a:bodyPr/>
                    <a:lstStyle>
                      <a:lvl1pPr>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PE" sz="1800" b="0" i="1" u="none" strike="noStrike" cap="none" normalizeH="0" baseline="0">
                          <a:ln>
                            <a:noFill/>
                          </a:ln>
                          <a:solidFill>
                            <a:srgbClr val="003366"/>
                          </a:solidFill>
                          <a:effectLst/>
                          <a:latin typeface="Calibri" panose="020F0502020204030204" pitchFamily="34" charset="0"/>
                        </a:rPr>
                        <a:t>11 146</a:t>
                      </a:r>
                      <a:endParaRPr kumimoji="0" lang="es-PE" altLang="es-PE" sz="1800" b="0" i="1" u="none" strike="noStrike" cap="none" normalizeH="0" baseline="0">
                        <a:ln>
                          <a:noFill/>
                        </a:ln>
                        <a:solidFill>
                          <a:srgbClr val="003366"/>
                        </a:solidFill>
                        <a:effectLst/>
                        <a:latin typeface="Calibri" panose="020F0502020204030204" pitchFamily="34" charset="0"/>
                      </a:endParaRPr>
                    </a:p>
                  </a:txBody>
                  <a:tcPr marT="44515" marB="445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altLang="es-PE" sz="1800" b="0" i="1" u="none" strike="noStrike" cap="none" normalizeH="0" baseline="0">
                          <a:ln>
                            <a:noFill/>
                          </a:ln>
                          <a:solidFill>
                            <a:srgbClr val="003366"/>
                          </a:solidFill>
                          <a:effectLst/>
                          <a:latin typeface="Calibri" panose="020F0502020204030204" pitchFamily="34" charset="0"/>
                        </a:rPr>
                        <a:t>3488</a:t>
                      </a:r>
                      <a:endParaRPr kumimoji="0" lang="es-PE" altLang="es-PE" sz="1800" b="0" i="1" u="none" strike="noStrike" cap="none" normalizeH="0" baseline="0">
                        <a:ln>
                          <a:noFill/>
                        </a:ln>
                        <a:solidFill>
                          <a:srgbClr val="003366"/>
                        </a:solidFill>
                        <a:effectLst/>
                        <a:latin typeface="Calibri" panose="020F0502020204030204" pitchFamily="34" charset="0"/>
                      </a:endParaRPr>
                    </a:p>
                  </a:txBody>
                  <a:tcPr marT="44515" marB="445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altLang="es-PE" sz="1800" b="0" i="1" u="none" strike="noStrike" cap="none" normalizeH="0" baseline="0" dirty="0">
                          <a:ln>
                            <a:noFill/>
                          </a:ln>
                          <a:solidFill>
                            <a:srgbClr val="003366"/>
                          </a:solidFill>
                          <a:effectLst/>
                          <a:latin typeface="Calibri" panose="020F0502020204030204" pitchFamily="34" charset="0"/>
                        </a:rPr>
                        <a:t>1283 </a:t>
                      </a:r>
                      <a:endParaRPr kumimoji="0" lang="es-PE" altLang="es-PE" sz="1800" b="0" i="1" u="none" strike="noStrike" cap="none" normalizeH="0" baseline="0" dirty="0">
                        <a:ln>
                          <a:noFill/>
                        </a:ln>
                        <a:solidFill>
                          <a:srgbClr val="003366"/>
                        </a:solidFill>
                        <a:effectLst/>
                        <a:latin typeface="Calibri" panose="020F0502020204030204" pitchFamily="34" charset="0"/>
                      </a:endParaRPr>
                    </a:p>
                  </a:txBody>
                  <a:tcPr marT="44515" marB="445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R" altLang="es-PE" sz="1800" b="0" i="1" u="none" strike="noStrike" cap="none" normalizeH="0" baseline="0">
                          <a:ln>
                            <a:noFill/>
                          </a:ln>
                          <a:solidFill>
                            <a:srgbClr val="003366"/>
                          </a:solidFill>
                          <a:effectLst/>
                          <a:latin typeface="Calibri" panose="020F0502020204030204" pitchFamily="34" charset="0"/>
                        </a:rPr>
                        <a:t>940 </a:t>
                      </a:r>
                      <a:endParaRPr kumimoji="0" lang="es-PE" altLang="es-PE" sz="1800" b="0" i="1" u="none" strike="noStrike" cap="none" normalizeH="0" baseline="0">
                        <a:ln>
                          <a:noFill/>
                        </a:ln>
                        <a:solidFill>
                          <a:srgbClr val="003366"/>
                        </a:solidFill>
                        <a:effectLst/>
                        <a:latin typeface="Calibri" panose="020F0502020204030204" pitchFamily="34" charset="0"/>
                      </a:endParaRPr>
                    </a:p>
                  </a:txBody>
                  <a:tcPr marT="44515" marB="445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129835">
                <a:tc>
                  <a:txBody>
                    <a:bodyPr/>
                    <a:lstStyle>
                      <a:lvl1pPr defTabSz="608013">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0" marR="0" lvl="0" indent="0" algn="ctr" defTabSz="608013" rtl="0" eaLnBrk="1" fontAlgn="t" latinLnBrk="0" hangingPunct="1">
                        <a:lnSpc>
                          <a:spcPts val="500"/>
                        </a:lnSpc>
                        <a:spcBef>
                          <a:spcPct val="0"/>
                        </a:spcBef>
                        <a:spcAft>
                          <a:spcPct val="0"/>
                        </a:spcAft>
                        <a:buClrTx/>
                        <a:buSzTx/>
                        <a:buFontTx/>
                        <a:buNone/>
                        <a:tabLst/>
                      </a:pPr>
                      <a:endParaRPr kumimoji="0" lang="es-PE" altLang="es-PE" sz="1900" b="0" i="1" u="none" strike="noStrike" cap="none" normalizeH="0" baseline="0">
                        <a:ln>
                          <a:noFill/>
                        </a:ln>
                        <a:solidFill>
                          <a:srgbClr val="002060"/>
                        </a:solidFill>
                        <a:effectLst/>
                        <a:latin typeface="Calibri" panose="020F0502020204030204" pitchFamily="34" charset="0"/>
                        <a:cs typeface="Calibri" panose="020F0502020204030204" pitchFamily="34" charset="0"/>
                      </a:endParaRPr>
                    </a:p>
                  </a:txBody>
                  <a:tcPr marL="9525" marR="9525" marT="927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608013">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0" marR="0" lvl="0" indent="0" algn="ctr" defTabSz="608013" rtl="0" eaLnBrk="1" fontAlgn="t" latinLnBrk="0" hangingPunct="1">
                        <a:lnSpc>
                          <a:spcPts val="500"/>
                        </a:lnSpc>
                        <a:spcBef>
                          <a:spcPct val="0"/>
                        </a:spcBef>
                        <a:spcAft>
                          <a:spcPct val="0"/>
                        </a:spcAft>
                        <a:buClrTx/>
                        <a:buSzTx/>
                        <a:buFontTx/>
                        <a:buNone/>
                        <a:tabLst/>
                      </a:pPr>
                      <a:endParaRPr kumimoji="0" lang="es-PE" altLang="es-PE" sz="1900" b="0" i="1" u="none" strike="noStrike" cap="none" normalizeH="0" baseline="0">
                        <a:ln>
                          <a:noFill/>
                        </a:ln>
                        <a:solidFill>
                          <a:srgbClr val="002060"/>
                        </a:solidFill>
                        <a:effectLst/>
                        <a:latin typeface="Calibri" panose="020F0502020204030204" pitchFamily="34" charset="0"/>
                        <a:cs typeface="Calibri" panose="020F0502020204030204" pitchFamily="34" charset="0"/>
                      </a:endParaRPr>
                    </a:p>
                  </a:txBody>
                  <a:tcPr marL="9525" marR="9525" marT="927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608013">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0" marR="0" lvl="0" indent="0" algn="ctr" defTabSz="608013" rtl="0" eaLnBrk="1" fontAlgn="t" latinLnBrk="0" hangingPunct="1">
                        <a:lnSpc>
                          <a:spcPts val="500"/>
                        </a:lnSpc>
                        <a:spcBef>
                          <a:spcPct val="0"/>
                        </a:spcBef>
                        <a:spcAft>
                          <a:spcPct val="0"/>
                        </a:spcAft>
                        <a:buClrTx/>
                        <a:buSzTx/>
                        <a:buFontTx/>
                        <a:buNone/>
                        <a:tabLst/>
                      </a:pPr>
                      <a:endParaRPr kumimoji="0" lang="es-PE" altLang="es-PE" sz="1900" b="0" i="1" u="none" strike="noStrike" cap="none" normalizeH="0" baseline="0">
                        <a:ln>
                          <a:noFill/>
                        </a:ln>
                        <a:solidFill>
                          <a:srgbClr val="002060"/>
                        </a:solidFill>
                        <a:effectLst/>
                        <a:latin typeface="Calibri" panose="020F0502020204030204" pitchFamily="34" charset="0"/>
                        <a:cs typeface="Calibri" panose="020F0502020204030204" pitchFamily="34" charset="0"/>
                      </a:endParaRPr>
                    </a:p>
                  </a:txBody>
                  <a:tcPr marL="9525" marR="9525" marT="927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608013">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0" marR="0" lvl="0" indent="0" algn="ctr" defTabSz="608013" rtl="0" eaLnBrk="1" fontAlgn="t" latinLnBrk="0" hangingPunct="1">
                        <a:lnSpc>
                          <a:spcPts val="500"/>
                        </a:lnSpc>
                        <a:spcBef>
                          <a:spcPct val="0"/>
                        </a:spcBef>
                        <a:spcAft>
                          <a:spcPct val="0"/>
                        </a:spcAft>
                        <a:buClrTx/>
                        <a:buSzTx/>
                        <a:buFontTx/>
                        <a:buNone/>
                        <a:tabLst/>
                      </a:pPr>
                      <a:endParaRPr kumimoji="0" lang="es-PE" altLang="es-PE" sz="1900" b="0" i="1" u="none" strike="noStrike" cap="none" normalizeH="0" baseline="0">
                        <a:ln>
                          <a:noFill/>
                        </a:ln>
                        <a:solidFill>
                          <a:srgbClr val="002060"/>
                        </a:solidFill>
                        <a:effectLst/>
                        <a:latin typeface="Calibri" panose="020F0502020204030204" pitchFamily="34" charset="0"/>
                        <a:cs typeface="Calibri" panose="020F0502020204030204" pitchFamily="34" charset="0"/>
                      </a:endParaRPr>
                    </a:p>
                  </a:txBody>
                  <a:tcPr marL="9525" marR="9525" marT="9274"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180887">
                <a:tc>
                  <a:txBody>
                    <a:bodyPr/>
                    <a:lstStyle>
                      <a:lvl1pPr marL="285750" indent="-285750">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PE" altLang="es-PE" sz="1600" b="0" i="0" u="none" strike="noStrike" cap="none" normalizeH="0" baseline="0" dirty="0">
                          <a:ln>
                            <a:noFill/>
                          </a:ln>
                          <a:solidFill>
                            <a:srgbClr val="003366"/>
                          </a:solidFill>
                          <a:effectLst/>
                          <a:latin typeface="Calibri" panose="020F0502020204030204" pitchFamily="34" charset="0"/>
                        </a:rPr>
                        <a:t>Tumbes (76 %)</a:t>
                      </a:r>
                    </a:p>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PE" altLang="es-PE" sz="1600" b="0" i="0" u="none" strike="noStrike" cap="none" normalizeH="0" baseline="0" dirty="0">
                          <a:ln>
                            <a:noFill/>
                          </a:ln>
                          <a:solidFill>
                            <a:srgbClr val="003366"/>
                          </a:solidFill>
                          <a:effectLst/>
                          <a:latin typeface="Calibri" panose="020F0502020204030204" pitchFamily="34" charset="0"/>
                        </a:rPr>
                        <a:t>Callao (73 %)</a:t>
                      </a:r>
                    </a:p>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PE" altLang="es-PE" sz="1600" b="0" i="0" u="none" strike="noStrike" cap="none" normalizeH="0" baseline="0" dirty="0">
                          <a:ln>
                            <a:noFill/>
                          </a:ln>
                          <a:solidFill>
                            <a:srgbClr val="003366"/>
                          </a:solidFill>
                          <a:effectLst/>
                          <a:latin typeface="Calibri" panose="020F0502020204030204" pitchFamily="34" charset="0"/>
                        </a:rPr>
                        <a:t>Lima (71 %)</a:t>
                      </a:r>
                    </a:p>
                  </a:txBody>
                  <a:tcPr marT="44515" marB="445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PE" sz="1600" b="0" i="0" u="none" strike="noStrike" cap="none" normalizeH="0" baseline="0" dirty="0">
                          <a:ln>
                            <a:noFill/>
                          </a:ln>
                          <a:solidFill>
                            <a:srgbClr val="003366"/>
                          </a:solidFill>
                          <a:effectLst/>
                          <a:latin typeface="Calibri" panose="020F0502020204030204" pitchFamily="34" charset="0"/>
                        </a:rPr>
                        <a:t>Oriente (72 %)</a:t>
                      </a:r>
                    </a:p>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PE" sz="1600" b="0" i="0" u="none" strike="noStrike" cap="none" normalizeH="0" baseline="0" dirty="0">
                          <a:ln>
                            <a:noFill/>
                          </a:ln>
                          <a:solidFill>
                            <a:srgbClr val="003366"/>
                          </a:solidFill>
                          <a:effectLst/>
                          <a:latin typeface="Calibri" panose="020F0502020204030204" pitchFamily="34" charset="0"/>
                        </a:rPr>
                        <a:t>Norte (67 %)</a:t>
                      </a:r>
                    </a:p>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PE" sz="1600" b="0" i="0" u="none" strike="noStrike" cap="none" normalizeH="0" baseline="0" dirty="0">
                          <a:ln>
                            <a:noFill/>
                          </a:ln>
                          <a:solidFill>
                            <a:srgbClr val="003366"/>
                          </a:solidFill>
                          <a:effectLst/>
                          <a:latin typeface="Calibri" panose="020F0502020204030204" pitchFamily="34" charset="0"/>
                        </a:rPr>
                        <a:t>Lima (66 %)</a:t>
                      </a:r>
                    </a:p>
                  </a:txBody>
                  <a:tcPr marT="44515" marB="445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PE" altLang="es-PE" sz="1600" b="0" i="0" u="none" strike="noStrike" cap="none" normalizeH="0" baseline="0" dirty="0">
                          <a:ln>
                            <a:noFill/>
                          </a:ln>
                          <a:solidFill>
                            <a:srgbClr val="003366"/>
                          </a:solidFill>
                          <a:effectLst/>
                          <a:latin typeface="Calibri" panose="020F0502020204030204" pitchFamily="34" charset="0"/>
                        </a:rPr>
                        <a:t>Resto del Perú (53 %)</a:t>
                      </a:r>
                    </a:p>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PE" altLang="es-PE" sz="1600" b="0" i="0" u="none" strike="noStrike" cap="none" normalizeH="0" baseline="0" dirty="0">
                          <a:ln>
                            <a:noFill/>
                          </a:ln>
                          <a:solidFill>
                            <a:srgbClr val="003366"/>
                          </a:solidFill>
                          <a:effectLst/>
                          <a:latin typeface="Calibri" panose="020F0502020204030204" pitchFamily="34" charset="0"/>
                        </a:rPr>
                        <a:t>Lima	 (51 %)</a:t>
                      </a:r>
                    </a:p>
                  </a:txBody>
                  <a:tcPr marT="44515" marB="445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77800" algn="l"/>
                        </a:tabLst>
                      </a:pPr>
                      <a:r>
                        <a:rPr kumimoji="0" lang="es-MX" altLang="es-PE" sz="1600" b="0" i="0" u="none" strike="noStrike" cap="none" normalizeH="0" baseline="0" dirty="0">
                          <a:ln>
                            <a:noFill/>
                          </a:ln>
                          <a:solidFill>
                            <a:srgbClr val="003366"/>
                          </a:solidFill>
                          <a:effectLst/>
                          <a:latin typeface="Calibri" panose="020F0502020204030204" pitchFamily="34" charset="0"/>
                        </a:rPr>
                        <a:t>Lima (65 %)</a:t>
                      </a:r>
                      <a:endParaRPr kumimoji="0" lang="es-PE" altLang="es-PE" sz="1600" b="0" i="0" u="none" strike="noStrike" cap="none" normalizeH="0" baseline="0" dirty="0">
                        <a:ln>
                          <a:noFill/>
                        </a:ln>
                        <a:solidFill>
                          <a:srgbClr val="003366"/>
                        </a:solidFill>
                        <a:effectLst/>
                        <a:latin typeface="Calibri" panose="020F0502020204030204" pitchFamily="34" charset="0"/>
                      </a:endParaRPr>
                    </a:p>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177800" algn="l"/>
                        </a:tabLst>
                      </a:pPr>
                      <a:r>
                        <a:rPr kumimoji="0" lang="es-MX" altLang="es-PE" sz="1600" b="0" i="0" u="none" strike="noStrike" cap="none" normalizeH="0" baseline="0" dirty="0">
                          <a:ln>
                            <a:noFill/>
                          </a:ln>
                          <a:solidFill>
                            <a:srgbClr val="003366"/>
                          </a:solidFill>
                          <a:effectLst/>
                          <a:latin typeface="Calibri" panose="020F0502020204030204" pitchFamily="34" charset="0"/>
                        </a:rPr>
                        <a:t>Resto del Perú (60 %)</a:t>
                      </a:r>
                    </a:p>
                  </a:txBody>
                  <a:tcPr marT="44515" marB="445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117859">
                <a:tc gridSpan="4">
                  <a:txBody>
                    <a:bodyPr/>
                    <a:lstStyle>
                      <a:lvl1pPr defTabSz="608013">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0" marR="0" lvl="0" indent="0" algn="ctr" defTabSz="608013" rtl="0" eaLnBrk="1" fontAlgn="t" latinLnBrk="0" hangingPunct="1">
                        <a:lnSpc>
                          <a:spcPts val="500"/>
                        </a:lnSpc>
                        <a:spcBef>
                          <a:spcPct val="0"/>
                        </a:spcBef>
                        <a:spcAft>
                          <a:spcPct val="0"/>
                        </a:spcAft>
                        <a:buClrTx/>
                        <a:buSzTx/>
                        <a:buFont typeface="Calibri" panose="020F0502020204030204" pitchFamily="34" charset="0"/>
                        <a:buNone/>
                        <a:tabLst/>
                      </a:pPr>
                      <a:endParaRPr kumimoji="0" lang="es-PE" altLang="es-PE" sz="1600" b="1" i="0" u="none" strike="noStrike" cap="none" normalizeH="0" baseline="0">
                        <a:ln>
                          <a:noFill/>
                        </a:ln>
                        <a:solidFill>
                          <a:srgbClr val="002060"/>
                        </a:solidFill>
                        <a:effectLst/>
                        <a:latin typeface="Calibri" panose="020F0502020204030204" pitchFamily="34" charset="0"/>
                        <a:cs typeface="Calibri" panose="020F0502020204030204" pitchFamily="34" charset="0"/>
                      </a:endParaRPr>
                    </a:p>
                  </a:txBody>
                  <a:tcPr marL="9525" marR="9525" marT="9274"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lang="es-PE"/>
                    </a:p>
                  </a:txBody>
                  <a:tcPr/>
                </a:tc>
                <a:tc hMerge="1">
                  <a:txBody>
                    <a:bodyPr/>
                    <a:lstStyle/>
                    <a:p>
                      <a:endParaRPr lang="es-PE"/>
                    </a:p>
                  </a:txBody>
                  <a:tcPr/>
                </a:tc>
                <a:tc hMerge="1">
                  <a:txBody>
                    <a:bodyPr/>
                    <a:lstStyle/>
                    <a:p>
                      <a:endParaRPr lang="es-PE"/>
                    </a:p>
                  </a:txBody>
                  <a:tcPr/>
                </a:tc>
                <a:extLst>
                  <a:ext uri="{0D108BD9-81ED-4DB2-BD59-A6C34878D82A}">
                    <a16:rowId xmlns:a16="http://schemas.microsoft.com/office/drawing/2014/main" val="10005"/>
                  </a:ext>
                </a:extLst>
              </a:tr>
              <a:tr h="1064391">
                <a:tc>
                  <a:txBody>
                    <a:bodyPr/>
                    <a:lstStyle>
                      <a:lvl1pPr marL="285750" indent="-285750" defTabSz="608013">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defTabSz="608013">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defTabSz="608013">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defTabSz="608013">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defTabSz="608013">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defTabSz="608013"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285750" marR="0" lvl="0" indent="-196850" algn="l" defTabSz="6080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PE" sz="1600" b="0" i="0" u="none" strike="noStrike" cap="none" normalizeH="0" baseline="0" dirty="0">
                          <a:ln>
                            <a:noFill/>
                          </a:ln>
                          <a:solidFill>
                            <a:srgbClr val="003366"/>
                          </a:solidFill>
                          <a:effectLst/>
                          <a:latin typeface="Calibri" panose="020F0502020204030204" pitchFamily="34" charset="0"/>
                        </a:rPr>
                        <a:t>Entel (71 %)</a:t>
                      </a:r>
                    </a:p>
                    <a:p>
                      <a:pPr marL="285750" marR="0" lvl="0" indent="-196850" algn="l" defTabSz="6080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PE" sz="1600" b="0" i="0" u="none" strike="noStrike" cap="none" normalizeH="0" baseline="0" dirty="0">
                          <a:ln>
                            <a:noFill/>
                          </a:ln>
                          <a:solidFill>
                            <a:srgbClr val="003366"/>
                          </a:solidFill>
                          <a:effectLst/>
                          <a:latin typeface="Calibri" panose="020F0502020204030204" pitchFamily="34" charset="0"/>
                        </a:rPr>
                        <a:t>Claro (71 %)</a:t>
                      </a:r>
                    </a:p>
                    <a:p>
                      <a:pPr marL="285750" marR="0" lvl="0" indent="-196850" algn="l" defTabSz="6080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PE" sz="1600" b="0" i="0" u="none" strike="noStrike" cap="none" normalizeH="0" baseline="0" dirty="0" err="1">
                          <a:ln>
                            <a:noFill/>
                          </a:ln>
                          <a:solidFill>
                            <a:srgbClr val="003366"/>
                          </a:solidFill>
                          <a:effectLst/>
                          <a:latin typeface="Calibri" panose="020F0502020204030204" pitchFamily="34" charset="0"/>
                        </a:rPr>
                        <a:t>Bitel</a:t>
                      </a:r>
                      <a:r>
                        <a:rPr kumimoji="0" lang="es-MX" altLang="es-PE" sz="1600" b="0" i="0" u="none" strike="noStrike" cap="none" normalizeH="0" baseline="0" dirty="0">
                          <a:ln>
                            <a:noFill/>
                          </a:ln>
                          <a:solidFill>
                            <a:srgbClr val="003366"/>
                          </a:solidFill>
                          <a:effectLst/>
                          <a:latin typeface="Calibri" panose="020F0502020204030204" pitchFamily="34" charset="0"/>
                        </a:rPr>
                        <a:t> (69 %)</a:t>
                      </a:r>
                    </a:p>
                    <a:p>
                      <a:pPr marL="285750" marR="0" lvl="0" indent="-196850" algn="l" defTabSz="60801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PE" sz="1600" b="0" i="0" u="none" strike="noStrike" cap="none" normalizeH="0" baseline="0" dirty="0">
                          <a:ln>
                            <a:noFill/>
                          </a:ln>
                          <a:solidFill>
                            <a:srgbClr val="003366"/>
                          </a:solidFill>
                          <a:effectLst/>
                          <a:latin typeface="Calibri" panose="020F0502020204030204" pitchFamily="34" charset="0"/>
                        </a:rPr>
                        <a:t>Movistar (49 %)</a:t>
                      </a:r>
                      <a:endParaRPr kumimoji="0" lang="es-PE" altLang="es-PE" sz="1600" b="0" i="0" u="none" strike="noStrike" cap="none" normalizeH="0" baseline="0" dirty="0">
                        <a:ln>
                          <a:noFill/>
                        </a:ln>
                        <a:solidFill>
                          <a:srgbClr val="003366"/>
                        </a:solidFill>
                        <a:effectLst/>
                        <a:latin typeface="Calibri" panose="020F0502020204030204" pitchFamily="34" charset="0"/>
                      </a:endParaRPr>
                    </a:p>
                  </a:txBody>
                  <a:tcPr marT="44515" marB="445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PE" sz="1600" b="0" i="0" u="none" strike="noStrike" cap="none" normalizeH="0" baseline="0" dirty="0" err="1">
                          <a:ln>
                            <a:noFill/>
                          </a:ln>
                          <a:solidFill>
                            <a:srgbClr val="003366"/>
                          </a:solidFill>
                          <a:effectLst/>
                          <a:latin typeface="Calibri" panose="020F0502020204030204" pitchFamily="34" charset="0"/>
                        </a:rPr>
                        <a:t>Win</a:t>
                      </a:r>
                      <a:r>
                        <a:rPr kumimoji="0" lang="es-MX" altLang="es-PE" sz="1600" b="0" i="0" u="none" strike="noStrike" cap="none" normalizeH="0" baseline="0" dirty="0">
                          <a:ln>
                            <a:noFill/>
                          </a:ln>
                          <a:solidFill>
                            <a:srgbClr val="003366"/>
                          </a:solidFill>
                          <a:effectLst/>
                          <a:latin typeface="Calibri" panose="020F0502020204030204" pitchFamily="34" charset="0"/>
                        </a:rPr>
                        <a:t> (80 %)</a:t>
                      </a:r>
                    </a:p>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PE" sz="1600" b="0" i="0" u="none" strike="noStrike" cap="none" normalizeH="0" baseline="0" dirty="0" err="1">
                          <a:ln>
                            <a:noFill/>
                          </a:ln>
                          <a:solidFill>
                            <a:srgbClr val="003366"/>
                          </a:solidFill>
                          <a:effectLst/>
                          <a:latin typeface="Calibri" panose="020F0502020204030204" pitchFamily="34" charset="0"/>
                        </a:rPr>
                        <a:t>Wow</a:t>
                      </a:r>
                      <a:r>
                        <a:rPr kumimoji="0" lang="es-MX" altLang="es-PE" sz="1600" b="0" i="0" u="none" strike="noStrike" cap="none" normalizeH="0" baseline="0" dirty="0">
                          <a:ln>
                            <a:noFill/>
                          </a:ln>
                          <a:solidFill>
                            <a:srgbClr val="003366"/>
                          </a:solidFill>
                          <a:effectLst/>
                          <a:latin typeface="Calibri" panose="020F0502020204030204" pitchFamily="34" charset="0"/>
                        </a:rPr>
                        <a:t> (69 %)</a:t>
                      </a:r>
                      <a:endParaRPr kumimoji="0" lang="es-PE" altLang="es-PE" sz="1600" b="0" i="0" u="none" strike="noStrike" cap="none" normalizeH="0" baseline="0" dirty="0">
                        <a:ln>
                          <a:noFill/>
                        </a:ln>
                        <a:solidFill>
                          <a:srgbClr val="003366"/>
                        </a:solidFill>
                        <a:effectLst/>
                        <a:latin typeface="Calibri" panose="020F0502020204030204" pitchFamily="34" charset="0"/>
                      </a:endParaRPr>
                    </a:p>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PE" sz="1600" b="0" i="0" u="none" strike="noStrike" cap="none" normalizeH="0" baseline="0" dirty="0">
                          <a:ln>
                            <a:noFill/>
                          </a:ln>
                          <a:solidFill>
                            <a:srgbClr val="003366"/>
                          </a:solidFill>
                          <a:effectLst/>
                          <a:latin typeface="Calibri" panose="020F0502020204030204" pitchFamily="34" charset="0"/>
                        </a:rPr>
                        <a:t>Claro (66 %)</a:t>
                      </a:r>
                    </a:p>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PE" sz="1600" b="0" i="0" u="none" strike="noStrike" cap="none" normalizeH="0" baseline="0" dirty="0">
                          <a:ln>
                            <a:noFill/>
                          </a:ln>
                          <a:solidFill>
                            <a:srgbClr val="003366"/>
                          </a:solidFill>
                          <a:effectLst/>
                          <a:latin typeface="Calibri" panose="020F0502020204030204" pitchFamily="34" charset="0"/>
                        </a:rPr>
                        <a:t>Movistar (51 %)</a:t>
                      </a:r>
                    </a:p>
                  </a:txBody>
                  <a:tcPr marT="44515" marB="445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PE" sz="1600" b="0" i="0" u="none" strike="noStrike" cap="none" normalizeH="0" baseline="0" dirty="0">
                          <a:ln>
                            <a:noFill/>
                          </a:ln>
                          <a:solidFill>
                            <a:srgbClr val="003366"/>
                          </a:solidFill>
                          <a:effectLst/>
                          <a:latin typeface="Calibri" panose="020F0502020204030204" pitchFamily="34" charset="0"/>
                        </a:rPr>
                        <a:t>Claro (65 %)</a:t>
                      </a:r>
                    </a:p>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PE" sz="1600" b="0" i="0" u="none" strike="noStrike" cap="none" normalizeH="0" baseline="0" dirty="0" err="1">
                          <a:ln>
                            <a:noFill/>
                          </a:ln>
                          <a:solidFill>
                            <a:srgbClr val="003366"/>
                          </a:solidFill>
                          <a:effectLst/>
                          <a:latin typeface="Calibri" panose="020F0502020204030204" pitchFamily="34" charset="0"/>
                        </a:rPr>
                        <a:t>DirecTV</a:t>
                      </a:r>
                      <a:r>
                        <a:rPr kumimoji="0" lang="es-MX" altLang="es-PE" sz="1600" b="0" i="0" u="none" strike="noStrike" cap="none" normalizeH="0" baseline="0" dirty="0">
                          <a:ln>
                            <a:noFill/>
                          </a:ln>
                          <a:solidFill>
                            <a:srgbClr val="003366"/>
                          </a:solidFill>
                          <a:effectLst/>
                          <a:latin typeface="Calibri" panose="020F0502020204030204" pitchFamily="34" charset="0"/>
                        </a:rPr>
                        <a:t> (65 %)</a:t>
                      </a:r>
                    </a:p>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PE" sz="1600" b="0" i="0" u="none" strike="noStrike" cap="none" normalizeH="0" baseline="0" dirty="0">
                          <a:ln>
                            <a:noFill/>
                          </a:ln>
                          <a:solidFill>
                            <a:srgbClr val="003366"/>
                          </a:solidFill>
                          <a:effectLst/>
                          <a:latin typeface="Calibri" panose="020F0502020204030204" pitchFamily="34" charset="0"/>
                        </a:rPr>
                        <a:t>Movistar (43 %)</a:t>
                      </a:r>
                      <a:endParaRPr kumimoji="0" lang="es-PE" altLang="es-PE" sz="1600" b="0" i="0" u="none" strike="noStrike" cap="none" normalizeH="0" baseline="0" dirty="0">
                        <a:ln>
                          <a:noFill/>
                        </a:ln>
                        <a:solidFill>
                          <a:srgbClr val="003366"/>
                        </a:solidFill>
                        <a:effectLst/>
                        <a:latin typeface="Calibri" panose="020F0502020204030204" pitchFamily="34" charset="0"/>
                      </a:endParaRPr>
                    </a:p>
                  </a:txBody>
                  <a:tcPr marT="44515" marB="445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ct val="20000"/>
                        </a:spcBef>
                        <a:buFont typeface="Arial" panose="020B0604020202020204" pitchFamily="34" charset="0"/>
                        <a:defRPr sz="3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33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8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22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22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sz="2200">
                          <a:solidFill>
                            <a:schemeClr val="tx1"/>
                          </a:solidFill>
                          <a:latin typeface="Calibri" panose="020F0502020204030204" pitchFamily="34" charset="0"/>
                        </a:defRPr>
                      </a:lvl9pPr>
                    </a:lstStyle>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PE" sz="1600" b="0" i="0" u="none" strike="noStrike" cap="none" normalizeH="0" baseline="0" dirty="0">
                          <a:ln>
                            <a:noFill/>
                          </a:ln>
                          <a:solidFill>
                            <a:srgbClr val="003366"/>
                          </a:solidFill>
                          <a:effectLst/>
                          <a:latin typeface="Calibri" panose="020F0502020204030204" pitchFamily="34" charset="0"/>
                        </a:rPr>
                        <a:t>Claro (70 %)</a:t>
                      </a:r>
                    </a:p>
                    <a:p>
                      <a:pPr marL="285750" marR="0" lvl="0" indent="-1968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s-MX" altLang="es-PE" sz="1600" b="0" i="0" u="none" strike="noStrike" cap="none" normalizeH="0" baseline="0" dirty="0">
                          <a:ln>
                            <a:noFill/>
                          </a:ln>
                          <a:solidFill>
                            <a:srgbClr val="003366"/>
                          </a:solidFill>
                          <a:effectLst/>
                          <a:latin typeface="Calibri" panose="020F0502020204030204" pitchFamily="34" charset="0"/>
                        </a:rPr>
                        <a:t>Movistar (56 %)</a:t>
                      </a:r>
                      <a:endParaRPr kumimoji="0" lang="es-PE" altLang="es-PE" sz="1600" b="0" i="0" u="none" strike="noStrike" cap="none" normalizeH="0" baseline="0" dirty="0">
                        <a:ln>
                          <a:noFill/>
                        </a:ln>
                        <a:solidFill>
                          <a:srgbClr val="003366"/>
                        </a:solidFill>
                        <a:effectLst/>
                        <a:latin typeface="Calibri" panose="020F0502020204030204" pitchFamily="34" charset="0"/>
                      </a:endParaRPr>
                    </a:p>
                  </a:txBody>
                  <a:tcPr marT="44515" marB="4451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bl>
          </a:graphicData>
        </a:graphic>
      </p:graphicFrame>
      <p:sp>
        <p:nvSpPr>
          <p:cNvPr id="15" name="Rectángulo: esquinas redondeadas 34">
            <a:extLst>
              <a:ext uri="{FF2B5EF4-FFF2-40B4-BE49-F238E27FC236}">
                <a16:creationId xmlns:a16="http://schemas.microsoft.com/office/drawing/2014/main" id="{0567BEA1-2C16-1A2D-BEEC-16266D19F59D}"/>
              </a:ext>
            </a:extLst>
          </p:cNvPr>
          <p:cNvSpPr/>
          <p:nvPr/>
        </p:nvSpPr>
        <p:spPr>
          <a:xfrm>
            <a:off x="406400" y="3814763"/>
            <a:ext cx="2300288" cy="8001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a:p>
        </p:txBody>
      </p:sp>
      <p:sp>
        <p:nvSpPr>
          <p:cNvPr id="16" name="7 Rectángulo">
            <a:extLst>
              <a:ext uri="{FF2B5EF4-FFF2-40B4-BE49-F238E27FC236}">
                <a16:creationId xmlns:a16="http://schemas.microsoft.com/office/drawing/2014/main" id="{8018A87E-EBD5-D464-1BBC-AD9B05A0A95C}"/>
              </a:ext>
            </a:extLst>
          </p:cNvPr>
          <p:cNvSpPr/>
          <p:nvPr/>
        </p:nvSpPr>
        <p:spPr bwMode="auto">
          <a:xfrm>
            <a:off x="433388" y="4035425"/>
            <a:ext cx="2273300" cy="407988"/>
          </a:xfrm>
          <a:prstGeom prst="rect">
            <a:avLst/>
          </a:prstGeom>
          <a:no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anchor="ctr"/>
          <a:lstStyle/>
          <a:p>
            <a:pPr algn="ctr" defTabSz="1219170" eaLnBrk="1" fontAlgn="auto" hangingPunct="1">
              <a:lnSpc>
                <a:spcPts val="1500"/>
              </a:lnSpc>
              <a:spcBef>
                <a:spcPts val="0"/>
              </a:spcBef>
              <a:spcAft>
                <a:spcPts val="0"/>
              </a:spcAft>
              <a:defRPr/>
            </a:pPr>
            <a:r>
              <a:rPr lang="es-PE" sz="1600" b="1" dirty="0">
                <a:solidFill>
                  <a:srgbClr val="002060"/>
                </a:solidFill>
                <a:cs typeface="Calibri" panose="020F0502020204030204" pitchFamily="34" charset="0"/>
              </a:rPr>
              <a:t>¿QUIÉNES DESTACAN?</a:t>
            </a:r>
          </a:p>
          <a:p>
            <a:pPr algn="ctr" defTabSz="1219170" eaLnBrk="1" fontAlgn="auto" hangingPunct="1">
              <a:lnSpc>
                <a:spcPts val="1500"/>
              </a:lnSpc>
              <a:spcBef>
                <a:spcPts val="0"/>
              </a:spcBef>
              <a:spcAft>
                <a:spcPts val="0"/>
              </a:spcAft>
              <a:defRPr/>
            </a:pPr>
            <a:r>
              <a:rPr lang="es-PE" sz="1600" b="1" dirty="0">
                <a:solidFill>
                  <a:srgbClr val="002060"/>
                </a:solidFill>
                <a:cs typeface="Calibri" panose="020F0502020204030204" pitchFamily="34" charset="0"/>
              </a:rPr>
              <a:t>MACRO REGIONES / DEPARTAMENTOS</a:t>
            </a:r>
          </a:p>
        </p:txBody>
      </p:sp>
      <p:sp>
        <p:nvSpPr>
          <p:cNvPr id="17" name="Rectángulo: esquinas redondeadas 35">
            <a:extLst>
              <a:ext uri="{FF2B5EF4-FFF2-40B4-BE49-F238E27FC236}">
                <a16:creationId xmlns:a16="http://schemas.microsoft.com/office/drawing/2014/main" id="{3E90E1C1-1448-A74D-9025-22DEA374B008}"/>
              </a:ext>
            </a:extLst>
          </p:cNvPr>
          <p:cNvSpPr/>
          <p:nvPr/>
        </p:nvSpPr>
        <p:spPr>
          <a:xfrm>
            <a:off x="450850" y="5003800"/>
            <a:ext cx="2257425" cy="80168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s-PE" dirty="0"/>
          </a:p>
        </p:txBody>
      </p:sp>
      <p:sp>
        <p:nvSpPr>
          <p:cNvPr id="18" name="7 Rectángulo">
            <a:extLst>
              <a:ext uri="{FF2B5EF4-FFF2-40B4-BE49-F238E27FC236}">
                <a16:creationId xmlns:a16="http://schemas.microsoft.com/office/drawing/2014/main" id="{B98A835F-B3F4-576D-3FAC-0DD2CE6D9995}"/>
              </a:ext>
            </a:extLst>
          </p:cNvPr>
          <p:cNvSpPr/>
          <p:nvPr/>
        </p:nvSpPr>
        <p:spPr bwMode="auto">
          <a:xfrm>
            <a:off x="412750" y="5083175"/>
            <a:ext cx="2370138" cy="642938"/>
          </a:xfrm>
          <a:prstGeom prst="rect">
            <a:avLst/>
          </a:prstGeom>
          <a:no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anchor="ctr"/>
          <a:lstStyle/>
          <a:p>
            <a:pPr algn="ctr" defTabSz="1219170" eaLnBrk="1" fontAlgn="auto" hangingPunct="1">
              <a:lnSpc>
                <a:spcPts val="1500"/>
              </a:lnSpc>
              <a:spcBef>
                <a:spcPts val="0"/>
              </a:spcBef>
              <a:spcAft>
                <a:spcPts val="0"/>
              </a:spcAft>
              <a:defRPr/>
            </a:pPr>
            <a:r>
              <a:rPr lang="es-PE" sz="1600" b="1" dirty="0">
                <a:solidFill>
                  <a:srgbClr val="002060"/>
                </a:solidFill>
                <a:cs typeface="Calibri" panose="020F0502020204030204" pitchFamily="34" charset="0"/>
              </a:rPr>
              <a:t>¿CÓMO SE EVALUÓ </a:t>
            </a:r>
            <a:br>
              <a:rPr lang="es-PE" sz="1600" b="1" dirty="0">
                <a:solidFill>
                  <a:srgbClr val="002060"/>
                </a:solidFill>
                <a:cs typeface="Calibri" panose="020F0502020204030204" pitchFamily="34" charset="0"/>
              </a:rPr>
            </a:br>
            <a:r>
              <a:rPr lang="es-PE" sz="1600" b="1" dirty="0">
                <a:solidFill>
                  <a:srgbClr val="002060"/>
                </a:solidFill>
                <a:cs typeface="Calibri" panose="020F0502020204030204" pitchFamily="34" charset="0"/>
              </a:rPr>
              <a:t>A LOS OPERADORES?</a:t>
            </a:r>
          </a:p>
        </p:txBody>
      </p:sp>
      <p:sp>
        <p:nvSpPr>
          <p:cNvPr id="21" name="Rectángulo redondeado 13">
            <a:extLst>
              <a:ext uri="{FF2B5EF4-FFF2-40B4-BE49-F238E27FC236}">
                <a16:creationId xmlns:a16="http://schemas.microsoft.com/office/drawing/2014/main" id="{08C6DE72-806D-0863-4312-EEB56D75E94E}"/>
              </a:ext>
            </a:extLst>
          </p:cNvPr>
          <p:cNvSpPr/>
          <p:nvPr/>
        </p:nvSpPr>
        <p:spPr>
          <a:xfrm>
            <a:off x="1595437" y="1051670"/>
            <a:ext cx="9001125" cy="612775"/>
          </a:xfrm>
          <a:prstGeom prst="roundRect">
            <a:avLst/>
          </a:prstGeom>
          <a:noFill/>
          <a:ln w="28575" cap="flat" cmpd="sng" algn="ctr">
            <a:solidFill>
              <a:srgbClr val="F18626"/>
            </a:solidFill>
            <a:prstDash val="solid"/>
          </a:ln>
          <a:effectLst/>
        </p:spPr>
        <p:txBody>
          <a:bodyPr anchor="ctr"/>
          <a:lstStyle/>
          <a:p>
            <a:pPr algn="ctr" defTabSz="914354" eaLnBrk="1" fontAlgn="auto" hangingPunct="1">
              <a:spcBef>
                <a:spcPts val="0"/>
              </a:spcBef>
              <a:spcAft>
                <a:spcPts val="0"/>
              </a:spcAft>
              <a:buFont typeface="Arial"/>
              <a:buNone/>
              <a:defRPr/>
            </a:pPr>
            <a:endParaRPr lang="es-PE" sz="1800" kern="0" dirty="0">
              <a:solidFill>
                <a:prstClr val="white"/>
              </a:solidFill>
              <a:latin typeface="Calibri"/>
              <a:cs typeface="Arial"/>
              <a:sym typeface="Arial"/>
            </a:endParaRPr>
          </a:p>
        </p:txBody>
      </p:sp>
      <p:sp>
        <p:nvSpPr>
          <p:cNvPr id="64564" name="CuadroTexto 21">
            <a:extLst>
              <a:ext uri="{FF2B5EF4-FFF2-40B4-BE49-F238E27FC236}">
                <a16:creationId xmlns:a16="http://schemas.microsoft.com/office/drawing/2014/main" id="{94DA4824-27B4-58F6-B23F-1586C7AA8963}"/>
              </a:ext>
            </a:extLst>
          </p:cNvPr>
          <p:cNvSpPr txBox="1">
            <a:spLocks noChangeArrowheads="1"/>
          </p:cNvSpPr>
          <p:nvPr/>
        </p:nvSpPr>
        <p:spPr bwMode="auto">
          <a:xfrm>
            <a:off x="1739899" y="1191370"/>
            <a:ext cx="87360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eaLnBrk="1" hangingPunct="1">
              <a:lnSpc>
                <a:spcPts val="1800"/>
              </a:lnSpc>
              <a:buFont typeface="Arial" panose="020B0604020202020204" pitchFamily="34" charset="0"/>
              <a:buChar char="•"/>
            </a:pPr>
            <a:r>
              <a:rPr lang="es-ES" altLang="es-PE" sz="1700" b="1" i="1" dirty="0">
                <a:solidFill>
                  <a:srgbClr val="1F497D"/>
                </a:solidFill>
                <a:latin typeface="Calibri" panose="020F0502020204030204" pitchFamily="34" charset="0"/>
                <a:cs typeface="Calibri" panose="020F0502020204030204" pitchFamily="34" charset="0"/>
              </a:rPr>
              <a:t>El </a:t>
            </a:r>
            <a:r>
              <a:rPr lang="es-ES" altLang="es-PE" sz="1700" b="1" i="1" dirty="0">
                <a:solidFill>
                  <a:srgbClr val="00B0F0"/>
                </a:solidFill>
                <a:latin typeface="Calibri" panose="020F0502020204030204" pitchFamily="34" charset="0"/>
                <a:cs typeface="Calibri" panose="020F0502020204030204" pitchFamily="34" charset="0"/>
              </a:rPr>
              <a:t>servicio móvil </a:t>
            </a:r>
            <a:r>
              <a:rPr lang="es-ES" altLang="es-PE" sz="1700" b="1" i="1" dirty="0">
                <a:solidFill>
                  <a:srgbClr val="1F497D"/>
                </a:solidFill>
                <a:latin typeface="Calibri" panose="020F0502020204030204" pitchFamily="34" charset="0"/>
                <a:cs typeface="Calibri" panose="020F0502020204030204" pitchFamily="34" charset="0"/>
              </a:rPr>
              <a:t>e </a:t>
            </a:r>
            <a:r>
              <a:rPr lang="es-ES" altLang="es-PE" sz="1700" b="1" i="1" dirty="0">
                <a:solidFill>
                  <a:srgbClr val="00B0F0"/>
                </a:solidFill>
                <a:latin typeface="Calibri" panose="020F0502020204030204" pitchFamily="34" charset="0"/>
                <a:cs typeface="Calibri" panose="020F0502020204030204" pitchFamily="34" charset="0"/>
              </a:rPr>
              <a:t>internet fijo </a:t>
            </a:r>
            <a:r>
              <a:rPr lang="es-ES" altLang="es-PE" sz="1700" b="1" i="1" dirty="0">
                <a:solidFill>
                  <a:srgbClr val="1F497D"/>
                </a:solidFill>
                <a:latin typeface="Calibri" panose="020F0502020204030204" pitchFamily="34" charset="0"/>
                <a:cs typeface="Calibri" panose="020F0502020204030204" pitchFamily="34" charset="0"/>
              </a:rPr>
              <a:t>presentan los mayores porcentajes de satisfacción de usuarios.</a:t>
            </a:r>
          </a:p>
        </p:txBody>
      </p:sp>
      <p:sp>
        <p:nvSpPr>
          <p:cNvPr id="64565" name="Rectángulo 22">
            <a:extLst>
              <a:ext uri="{FF2B5EF4-FFF2-40B4-BE49-F238E27FC236}">
                <a16:creationId xmlns:a16="http://schemas.microsoft.com/office/drawing/2014/main" id="{01E3A9C0-F899-7858-746F-CCCBA406A1B0}"/>
              </a:ext>
            </a:extLst>
          </p:cNvPr>
          <p:cNvSpPr>
            <a:spLocks noChangeArrowheads="1"/>
          </p:cNvSpPr>
          <p:nvPr/>
        </p:nvSpPr>
        <p:spPr bwMode="auto">
          <a:xfrm>
            <a:off x="508000" y="6175375"/>
            <a:ext cx="8367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Gill Sans MT" panose="020B0502020104020203" pitchFamily="34" charset="0"/>
              </a:defRPr>
            </a:lvl1pPr>
            <a:lvl2pPr marL="742950" indent="-285750">
              <a:defRPr sz="2400">
                <a:solidFill>
                  <a:schemeClr val="tx1"/>
                </a:solidFill>
                <a:latin typeface="Gill Sans MT" panose="020B0502020104020203" pitchFamily="34" charset="0"/>
              </a:defRPr>
            </a:lvl2pPr>
            <a:lvl3pPr marL="1143000" indent="-228600">
              <a:defRPr sz="2400">
                <a:solidFill>
                  <a:schemeClr val="tx1"/>
                </a:solidFill>
                <a:latin typeface="Gill Sans MT" panose="020B0502020104020203" pitchFamily="34" charset="0"/>
              </a:defRPr>
            </a:lvl3pPr>
            <a:lvl4pPr marL="1600200" indent="-228600">
              <a:defRPr sz="2400">
                <a:solidFill>
                  <a:schemeClr val="tx1"/>
                </a:solidFill>
                <a:latin typeface="Gill Sans MT" panose="020B0502020104020203" pitchFamily="34" charset="0"/>
              </a:defRPr>
            </a:lvl4pPr>
            <a:lvl5pPr marL="2057400" indent="-228600">
              <a:defRPr sz="2400">
                <a:solidFill>
                  <a:schemeClr val="tx1"/>
                </a:solidFill>
                <a:latin typeface="Gill Sans MT" panose="020B0502020104020203" pitchFamily="34" charset="0"/>
              </a:defRPr>
            </a:lvl5pPr>
            <a:lvl6pPr marL="2514600" indent="-228600" defTabSz="1217613" eaLnBrk="0" fontAlgn="base" hangingPunct="0">
              <a:spcBef>
                <a:spcPct val="0"/>
              </a:spcBef>
              <a:spcAft>
                <a:spcPct val="0"/>
              </a:spcAft>
              <a:defRPr sz="2400">
                <a:solidFill>
                  <a:schemeClr val="tx1"/>
                </a:solidFill>
                <a:latin typeface="Gill Sans MT" panose="020B0502020104020203" pitchFamily="34" charset="0"/>
              </a:defRPr>
            </a:lvl6pPr>
            <a:lvl7pPr marL="2971800" indent="-228600" defTabSz="1217613" eaLnBrk="0" fontAlgn="base" hangingPunct="0">
              <a:spcBef>
                <a:spcPct val="0"/>
              </a:spcBef>
              <a:spcAft>
                <a:spcPct val="0"/>
              </a:spcAft>
              <a:defRPr sz="2400">
                <a:solidFill>
                  <a:schemeClr val="tx1"/>
                </a:solidFill>
                <a:latin typeface="Gill Sans MT" panose="020B0502020104020203" pitchFamily="34" charset="0"/>
              </a:defRPr>
            </a:lvl7pPr>
            <a:lvl8pPr marL="3429000" indent="-228600" defTabSz="1217613" eaLnBrk="0" fontAlgn="base" hangingPunct="0">
              <a:spcBef>
                <a:spcPct val="0"/>
              </a:spcBef>
              <a:spcAft>
                <a:spcPct val="0"/>
              </a:spcAft>
              <a:defRPr sz="2400">
                <a:solidFill>
                  <a:schemeClr val="tx1"/>
                </a:solidFill>
                <a:latin typeface="Gill Sans MT" panose="020B0502020104020203" pitchFamily="34" charset="0"/>
              </a:defRPr>
            </a:lvl8pPr>
            <a:lvl9pPr marL="3886200" indent="-228600" defTabSz="1217613" eaLnBrk="0" fontAlgn="base" hangingPunct="0">
              <a:spcBef>
                <a:spcPct val="0"/>
              </a:spcBef>
              <a:spcAft>
                <a:spcPct val="0"/>
              </a:spcAft>
              <a:defRPr sz="2400">
                <a:solidFill>
                  <a:schemeClr val="tx1"/>
                </a:solidFill>
                <a:latin typeface="Gill Sans MT" panose="020B0502020104020203" pitchFamily="34" charset="0"/>
              </a:defRPr>
            </a:lvl9pPr>
          </a:lstStyle>
          <a:p>
            <a:pPr eaLnBrk="1" hangingPunct="1"/>
            <a:r>
              <a:rPr lang="es-ES" altLang="es-PE" sz="800" i="1">
                <a:solidFill>
                  <a:srgbClr val="102132"/>
                </a:solidFill>
                <a:latin typeface="Calibri" panose="020F0502020204030204" pitchFamily="34" charset="0"/>
                <a:cs typeface="Calibri" panose="020F0502020204030204" pitchFamily="34" charset="0"/>
              </a:rPr>
              <a:t>P20/21. Considerando su experiencia de los últimos meses RESPECTO A TODOS LOS ATRIBUTOS QUE HEMOS DISCUTIDO. Del 0 al 10, donde 0 significa “muy insatisfecho” y 10 significa “muy satisfecho”, ¿qué tan satisfecho se encuentra con su servicio _____ ? </a:t>
            </a:r>
            <a:r>
              <a:rPr lang="es-MX" altLang="es-PE" sz="800" i="1">
                <a:solidFill>
                  <a:srgbClr val="102132"/>
                </a:solidFill>
                <a:latin typeface="Calibri" panose="020F0502020204030204" pitchFamily="34" charset="0"/>
                <a:cs typeface="Calibri" panose="020F0502020204030204" pitchFamily="34" charset="0"/>
              </a:rPr>
              <a:t>/ Satisfecho = suma de valoraciones 8,9,10 / Insatisfecho = suma de valoraciones 0,1,2,3,4,5 </a:t>
            </a:r>
            <a:endParaRPr lang="es-ES" altLang="es-PE" sz="800" i="1">
              <a:solidFill>
                <a:srgbClr val="102132"/>
              </a:solidFill>
              <a:latin typeface="Calibri" panose="020F0502020204030204" pitchFamily="34" charset="0"/>
              <a:cs typeface="Calibri" panose="020F0502020204030204" pitchFamily="34" charset="0"/>
            </a:endParaRPr>
          </a:p>
          <a:p>
            <a:pPr eaLnBrk="1" hangingPunct="1"/>
            <a:r>
              <a:rPr lang="es-ES" altLang="es-PE" sz="800" i="1">
                <a:solidFill>
                  <a:srgbClr val="102132"/>
                </a:solidFill>
                <a:latin typeface="Calibri" panose="020F0502020204030204" pitchFamily="34" charset="0"/>
                <a:cs typeface="Calibri" panose="020F0502020204030204" pitchFamily="34" charset="0"/>
              </a:rPr>
              <a:t>-- </a:t>
            </a:r>
            <a:r>
              <a:rPr lang="es-ES_tradnl" altLang="es-PE" sz="800" i="1">
                <a:solidFill>
                  <a:srgbClr val="102132"/>
                </a:solidFill>
                <a:latin typeface="Calibri" panose="020F0502020204030204" pitchFamily="34" charset="0"/>
                <a:cs typeface="Calibri" panose="020F0502020204030204" pitchFamily="34" charset="0"/>
              </a:rPr>
              <a:t>satisfechos= Suma de valoraciones del 8 al 10.</a:t>
            </a:r>
          </a:p>
        </p:txBody>
      </p:sp>
      <p:sp>
        <p:nvSpPr>
          <p:cNvPr id="24" name="CuadroTexto 23">
            <a:extLst>
              <a:ext uri="{FF2B5EF4-FFF2-40B4-BE49-F238E27FC236}">
                <a16:creationId xmlns:a16="http://schemas.microsoft.com/office/drawing/2014/main" id="{1A995EBF-D1AB-5E45-5EDC-6FC7FB42CABB}"/>
              </a:ext>
            </a:extLst>
          </p:cNvPr>
          <p:cNvSpPr txBox="1"/>
          <p:nvPr/>
        </p:nvSpPr>
        <p:spPr>
          <a:xfrm>
            <a:off x="2778125" y="5918200"/>
            <a:ext cx="2533650" cy="215900"/>
          </a:xfrm>
          <a:prstGeom prst="rect">
            <a:avLst/>
          </a:prstGeom>
          <a:noFill/>
        </p:spPr>
        <p:txBody>
          <a:bodyPr wrap="none">
            <a:spAutoFit/>
          </a:bodyPr>
          <a:lstStyle/>
          <a:p>
            <a:pPr defTabSz="1219170" eaLnBrk="1" fontAlgn="auto" hangingPunct="1">
              <a:spcBef>
                <a:spcPts val="0"/>
              </a:spcBef>
              <a:spcAft>
                <a:spcPts val="0"/>
              </a:spcAft>
              <a:defRPr/>
            </a:pPr>
            <a:r>
              <a:rPr lang="es-PE" sz="800" b="1" dirty="0">
                <a:solidFill>
                  <a:schemeClr val="tx1">
                    <a:lumMod val="65000"/>
                    <a:lumOff val="35000"/>
                  </a:schemeClr>
                </a:solidFill>
                <a:latin typeface="Calibri" panose="020F0502020204030204" pitchFamily="34" charset="0"/>
                <a:cs typeface="Calibri" panose="020F0502020204030204" pitchFamily="34" charset="0"/>
              </a:rPr>
              <a:t>Fuente: </a:t>
            </a:r>
            <a:r>
              <a:rPr lang="es-MX" sz="800" dirty="0">
                <a:solidFill>
                  <a:schemeClr val="tx1">
                    <a:lumMod val="65000"/>
                    <a:lumOff val="35000"/>
                  </a:schemeClr>
                </a:solidFill>
                <a:latin typeface="Calibri" panose="020F0502020204030204" pitchFamily="34" charset="0"/>
                <a:cs typeface="Calibri" panose="020F0502020204030204" pitchFamily="34" charset="0"/>
              </a:rPr>
              <a:t>Cid Latinoamérica,  Estudio de Satisfacción 2025</a:t>
            </a:r>
            <a:endParaRPr lang="es-PE" sz="8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6" name="Título 1">
            <a:extLst>
              <a:ext uri="{FF2B5EF4-FFF2-40B4-BE49-F238E27FC236}">
                <a16:creationId xmlns:a16="http://schemas.microsoft.com/office/drawing/2014/main" id="{4A4CCCF4-203F-F6FA-642D-0AFEE81F7157}"/>
              </a:ext>
            </a:extLst>
          </p:cNvPr>
          <p:cNvSpPr txBox="1">
            <a:spLocks/>
          </p:cNvSpPr>
          <p:nvPr/>
        </p:nvSpPr>
        <p:spPr>
          <a:xfrm>
            <a:off x="360363" y="233363"/>
            <a:ext cx="7343775" cy="412750"/>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US" sz="2600" b="1" kern="700" dirty="0">
                <a:solidFill>
                  <a:schemeClr val="bg1"/>
                </a:solidFill>
                <a:cs typeface="Calibri" panose="020F0502020204030204" pitchFamily="34" charset="0"/>
              </a:rPr>
              <a:t>SATISFACCIÓN GENERAL CON EL SERVICIO</a:t>
            </a:r>
            <a:endParaRPr lang="es-PE" sz="2600" b="1" kern="700" dirty="0">
              <a:solidFill>
                <a:schemeClr val="bg1"/>
              </a:solidFill>
              <a:cs typeface="Calibri" panose="020F0502020204030204" pitchFamily="34" charset="0"/>
            </a:endParaRPr>
          </a:p>
        </p:txBody>
      </p:sp>
      <p:pic>
        <p:nvPicPr>
          <p:cNvPr id="64568" name="Gráfico 3">
            <a:extLst>
              <a:ext uri="{FF2B5EF4-FFF2-40B4-BE49-F238E27FC236}">
                <a16:creationId xmlns:a16="http://schemas.microsoft.com/office/drawing/2014/main" id="{A7C87716-2A2C-B947-A42A-46D3D575A8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53050" y="2432050"/>
            <a:ext cx="6524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69" name="Gráfico 5">
            <a:extLst>
              <a:ext uri="{FF2B5EF4-FFF2-40B4-BE49-F238E27FC236}">
                <a16:creationId xmlns:a16="http://schemas.microsoft.com/office/drawing/2014/main" id="{F65A5EBB-BC92-5D06-F28D-2B4116B320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7088" y="2432050"/>
            <a:ext cx="3333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0" name="Gráfico 18">
            <a:extLst>
              <a:ext uri="{FF2B5EF4-FFF2-40B4-BE49-F238E27FC236}">
                <a16:creationId xmlns:a16="http://schemas.microsoft.com/office/drawing/2014/main" id="{5E2AEA38-0873-35C6-42CC-A1A0D01CB05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28213" y="2432050"/>
            <a:ext cx="6413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1" name="Gráfico 24">
            <a:extLst>
              <a:ext uri="{FF2B5EF4-FFF2-40B4-BE49-F238E27FC236}">
                <a16:creationId xmlns:a16="http://schemas.microsoft.com/office/drawing/2014/main" id="{A3F3AF5D-26F6-F694-D04F-810C53999B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88250" y="2432050"/>
            <a:ext cx="7080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agen 1">
            <a:extLst>
              <a:ext uri="{FF2B5EF4-FFF2-40B4-BE49-F238E27FC236}">
                <a16:creationId xmlns:a16="http://schemas.microsoft.com/office/drawing/2014/main" id="{15EFEE45-7F8D-2AA8-2B7C-B35E2CBC13EB}"/>
              </a:ext>
            </a:extLst>
          </p:cNvPr>
          <p:cNvPicPr>
            <a:picLocks noChangeAspect="1"/>
          </p:cNvPicPr>
          <p:nvPr/>
        </p:nvPicPr>
        <p:blipFill>
          <a:blip r:embed="rId2">
            <a:extLst>
              <a:ext uri="{28A0092B-C50C-407E-A947-70E740481C1C}">
                <a14:useLocalDpi xmlns:a14="http://schemas.microsoft.com/office/drawing/2010/main" val="0"/>
              </a:ext>
            </a:extLst>
          </a:blip>
          <a:srcRect l="5486" t="8910" r="4707" b="95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Gráfico 8">
            <a:extLst>
              <a:ext uri="{FF2B5EF4-FFF2-40B4-BE49-F238E27FC236}">
                <a16:creationId xmlns:a16="http://schemas.microsoft.com/office/drawing/2014/main" id="{01717C00-9B5D-3ECD-402A-33E29821BB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782" t="-7285" r="-8841" b="-7840"/>
          <a:stretch>
            <a:fillRect/>
          </a:stretch>
        </p:blipFill>
        <p:spPr bwMode="auto">
          <a:xfrm>
            <a:off x="10344150" y="5013325"/>
            <a:ext cx="1547813"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a:extLst>
              <a:ext uri="{FF2B5EF4-FFF2-40B4-BE49-F238E27FC236}">
                <a16:creationId xmlns:a16="http://schemas.microsoft.com/office/drawing/2014/main" id="{B9CA09C5-7F44-82E8-D974-3A3AA613464C}"/>
              </a:ext>
            </a:extLst>
          </p:cNvPr>
          <p:cNvSpPr/>
          <p:nvPr/>
        </p:nvSpPr>
        <p:spPr>
          <a:xfrm>
            <a:off x="0" y="5043488"/>
            <a:ext cx="7680325" cy="865187"/>
          </a:xfrm>
          <a:prstGeom prst="rect">
            <a:avLst/>
          </a:prstGeom>
          <a:gradFill flip="none" rotWithShape="1">
            <a:gsLst>
              <a:gs pos="0">
                <a:srgbClr val="EF7E26"/>
              </a:gs>
              <a:gs pos="100000">
                <a:srgbClr val="EF7E26">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PE"/>
          </a:p>
        </p:txBody>
      </p:sp>
      <p:sp>
        <p:nvSpPr>
          <p:cNvPr id="10" name="Título 1">
            <a:extLst>
              <a:ext uri="{FF2B5EF4-FFF2-40B4-BE49-F238E27FC236}">
                <a16:creationId xmlns:a16="http://schemas.microsoft.com/office/drawing/2014/main" id="{8CBB5F3C-4490-F526-03B4-1D2803F213AA}"/>
              </a:ext>
            </a:extLst>
          </p:cNvPr>
          <p:cNvSpPr txBox="1">
            <a:spLocks/>
          </p:cNvSpPr>
          <p:nvPr/>
        </p:nvSpPr>
        <p:spPr>
          <a:xfrm>
            <a:off x="406400" y="5140325"/>
            <a:ext cx="5324475" cy="706438"/>
          </a:xfrm>
          <a:prstGeom prst="rect">
            <a:avLst/>
          </a:prstGeom>
        </p:spPr>
        <p:txBody>
          <a:bodyPr/>
          <a:lstStyle>
            <a:lvl1pPr algn="l" defTabSz="609585" rtl="0" eaLnBrk="1" latinLnBrk="0" hangingPunct="1">
              <a:spcBef>
                <a:spcPct val="0"/>
              </a:spcBef>
              <a:buNone/>
              <a:defRPr sz="5333" b="1" kern="1200" cap="all">
                <a:solidFill>
                  <a:schemeClr val="tx1"/>
                </a:solidFill>
                <a:latin typeface="Calibri" panose="020F0502020204030204" pitchFamily="34" charset="0"/>
                <a:ea typeface="+mj-ea"/>
                <a:cs typeface="Calibri" panose="020F0502020204030204" pitchFamily="34" charset="0"/>
              </a:defRPr>
            </a:lvl1pPr>
          </a:lstStyle>
          <a:p>
            <a:pPr fontAlgn="auto">
              <a:spcAft>
                <a:spcPts val="0"/>
              </a:spcAft>
              <a:defRPr/>
            </a:pPr>
            <a:r>
              <a:rPr lang="es-419" sz="3500" dirty="0">
                <a:solidFill>
                  <a:schemeClr val="bg1"/>
                </a:solidFill>
              </a:rPr>
              <a:t>SERVICIO PÚBLICO MÓVIL</a:t>
            </a:r>
            <a:endParaRPr lang="es-ES" sz="3500" b="0" dirty="0">
              <a:solidFill>
                <a:schemeClr val="bg1"/>
              </a:solidFill>
            </a:endParaRPr>
          </a:p>
        </p:txBody>
      </p:sp>
    </p:spTree>
  </p:cSld>
  <p:clrMapOvr>
    <a:masterClrMapping/>
  </p:clrMapOvr>
</p:sld>
</file>

<file path=ppt/theme/theme1.xml><?xml version="1.0" encoding="utf-8"?>
<a:theme xmlns:a="http://schemas.openxmlformats.org/drawingml/2006/main" name="1_Plantilla PPT OSIPTEL 2014_V3">
  <a:themeElements>
    <a:clrScheme name="COLORES OSIPTEL">
      <a:dk1>
        <a:srgbClr val="004379"/>
      </a:dk1>
      <a:lt1>
        <a:srgbClr val="FFFFFF"/>
      </a:lt1>
      <a:dk2>
        <a:srgbClr val="00B5E2"/>
      </a:dk2>
      <a:lt2>
        <a:srgbClr val="BEE3ED"/>
      </a:lt2>
      <a:accent1>
        <a:srgbClr val="F18626"/>
      </a:accent1>
      <a:accent2>
        <a:srgbClr val="006EB8"/>
      </a:accent2>
      <a:accent3>
        <a:srgbClr val="E84427"/>
      </a:accent3>
      <a:accent4>
        <a:srgbClr val="FDBD1B"/>
      </a:accent4>
      <a:accent5>
        <a:srgbClr val="DBDCDE"/>
      </a:accent5>
      <a:accent6>
        <a:srgbClr val="A1A5A7"/>
      </a:accent6>
      <a:hlink>
        <a:srgbClr val="004379"/>
      </a:hlink>
      <a:folHlink>
        <a:srgbClr val="E84427"/>
      </a:folHlink>
    </a:clrScheme>
    <a:fontScheme name="Fuente OSIPTEL Final">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0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B6484774EA3C34FAC9633B07F55FDE8" ma:contentTypeVersion="6" ma:contentTypeDescription="Crear nuevo documento." ma:contentTypeScope="" ma:versionID="7ced3cdde03cc678172964b69344cc0d">
  <xsd:schema xmlns:xsd="http://www.w3.org/2001/XMLSchema" xmlns:xs="http://www.w3.org/2001/XMLSchema" xmlns:p="http://schemas.microsoft.com/office/2006/metadata/properties" xmlns:ns2="457360f5-f6d9-421f-aee5-75c7ea055d57" xmlns:ns3="b72f4ed9-d8a6-472f-bd99-fa4966df5293" targetNamespace="http://schemas.microsoft.com/office/2006/metadata/properties" ma:root="true" ma:fieldsID="e1ed13e26b6a4d5daadd4439619a4c60" ns2:_="" ns3:_="">
    <xsd:import namespace="457360f5-f6d9-421f-aee5-75c7ea055d57"/>
    <xsd:import namespace="b72f4ed9-d8a6-472f-bd99-fa4966df529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7360f5-f6d9-421f-aee5-75c7ea055d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2f4ed9-d8a6-472f-bd99-fa4966df5293"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8DC509-1082-4C3F-A4C3-08FE22EA55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7360f5-f6d9-421f-aee5-75c7ea055d57"/>
    <ds:schemaRef ds:uri="b72f4ed9-d8a6-472f-bd99-fa4966df52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BD3AA5-BE1A-4706-AEC5-0D5483E5584C}">
  <ds:schemaRefs>
    <ds:schemaRef ds:uri="http://schemas.microsoft.com/sharepoint/v3/contenttype/forms"/>
  </ds:schemaRefs>
</ds:datastoreItem>
</file>

<file path=customXml/itemProps3.xml><?xml version="1.0" encoding="utf-8"?>
<ds:datastoreItem xmlns:ds="http://schemas.openxmlformats.org/officeDocument/2006/customXml" ds:itemID="{FEC22F7A-7D91-4B94-A25E-5EE826AFFD8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60440</TotalTime>
  <Words>5056</Words>
  <Application>Microsoft Office PowerPoint</Application>
  <PresentationFormat>Panorámica</PresentationFormat>
  <Paragraphs>966</Paragraphs>
  <Slides>37</Slides>
  <Notes>2</Notes>
  <HiddenSlides>0</HiddenSlides>
  <MMClips>0</MMClips>
  <ScaleCrop>false</ScaleCrop>
  <HeadingPairs>
    <vt:vector size="8" baseType="variant">
      <vt:variant>
        <vt:lpstr>Fuentes usadas</vt:lpstr>
      </vt:variant>
      <vt:variant>
        <vt:i4>4</vt:i4>
      </vt:variant>
      <vt:variant>
        <vt:lpstr>Tema</vt:lpstr>
      </vt:variant>
      <vt:variant>
        <vt:i4>3</vt:i4>
      </vt:variant>
      <vt:variant>
        <vt:lpstr>Servidores OLE incrustados</vt:lpstr>
      </vt:variant>
      <vt:variant>
        <vt:i4>1</vt:i4>
      </vt:variant>
      <vt:variant>
        <vt:lpstr>Títulos de diapositiva</vt:lpstr>
      </vt:variant>
      <vt:variant>
        <vt:i4>37</vt:i4>
      </vt:variant>
    </vt:vector>
  </HeadingPairs>
  <TitlesOfParts>
    <vt:vector size="45" baseType="lpstr">
      <vt:lpstr>Arial</vt:lpstr>
      <vt:lpstr>Calibri</vt:lpstr>
      <vt:lpstr>Gill Sans MT</vt:lpstr>
      <vt:lpstr>Museo Sans 500</vt:lpstr>
      <vt:lpstr>1_Plantilla PPT OSIPTEL 2014_V3</vt:lpstr>
      <vt:lpstr>5_Tema de Office</vt:lpstr>
      <vt:lpstr>10_Tema de Office</vt:lpstr>
      <vt:lpstr>Chart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Marvin Padilla Trujillo</dc:creator>
  <cp:lastModifiedBy>Reynaldo Fernandez Campos</cp:lastModifiedBy>
  <cp:revision>1744</cp:revision>
  <cp:lastPrinted>2025-02-18T16:22:36Z</cp:lastPrinted>
  <dcterms:created xsi:type="dcterms:W3CDTF">2014-09-04T16:26:13Z</dcterms:created>
  <dcterms:modified xsi:type="dcterms:W3CDTF">2026-06-25T15:45:28Z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0x0101009B6484774EA3C34FAC9633B07F55FDE8</vt:lpwstr>
  </property>
</Properties>
</file>